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584" r:id="rId2"/>
    <p:sldId id="502" r:id="rId3"/>
    <p:sldId id="642" r:id="rId4"/>
    <p:sldId id="725" r:id="rId5"/>
    <p:sldId id="643" r:id="rId6"/>
    <p:sldId id="715" r:id="rId7"/>
    <p:sldId id="645" r:id="rId8"/>
    <p:sldId id="727" r:id="rId9"/>
    <p:sldId id="646" r:id="rId10"/>
    <p:sldId id="650" r:id="rId11"/>
    <p:sldId id="720" r:id="rId12"/>
    <p:sldId id="690" r:id="rId13"/>
    <p:sldId id="652" r:id="rId14"/>
    <p:sldId id="653" r:id="rId15"/>
    <p:sldId id="691" r:id="rId16"/>
    <p:sldId id="721" r:id="rId17"/>
    <p:sldId id="704" r:id="rId18"/>
    <p:sldId id="692" r:id="rId19"/>
    <p:sldId id="693" r:id="rId20"/>
    <p:sldId id="694" r:id="rId21"/>
    <p:sldId id="678" r:id="rId22"/>
    <p:sldId id="661" r:id="rId23"/>
    <p:sldId id="695" r:id="rId24"/>
    <p:sldId id="716" r:id="rId25"/>
    <p:sldId id="665" r:id="rId26"/>
    <p:sldId id="687" r:id="rId27"/>
    <p:sldId id="698" r:id="rId28"/>
    <p:sldId id="728" r:id="rId29"/>
    <p:sldId id="729" r:id="rId30"/>
    <p:sldId id="730" r:id="rId31"/>
    <p:sldId id="714" r:id="rId32"/>
    <p:sldId id="676" r:id="rId33"/>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a:srgbClr val="FA5544"/>
    <a:srgbClr val="FFFF99"/>
    <a:srgbClr val="FDFDFD"/>
    <a:srgbClr val="FFCC00"/>
    <a:srgbClr val="FFFF00"/>
    <a:srgbClr val="FFFF66"/>
    <a:srgbClr val="008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308" autoAdjust="0"/>
  </p:normalViewPr>
  <p:slideViewPr>
    <p:cSldViewPr>
      <p:cViewPr varScale="1">
        <p:scale>
          <a:sx n="70" d="100"/>
          <a:sy n="70" d="100"/>
        </p:scale>
        <p:origin x="-13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68"/>
    </p:cViewPr>
  </p:sorterViewPr>
  <p:notesViewPr>
    <p:cSldViewPr>
      <p:cViewPr>
        <p:scale>
          <a:sx n="100" d="100"/>
          <a:sy n="100" d="100"/>
        </p:scale>
        <p:origin x="-1908" y="-7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288D6-D75D-4CF0-92F5-9EEAFE1224E2}"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zh-TW" altLang="en-US"/>
        </a:p>
      </dgm:t>
    </dgm:pt>
    <dgm:pt modelId="{EA028189-AEEC-4B30-AE6C-CFA3BE08B00C}">
      <dgm:prSet phldrT="[文字]" custT="1"/>
      <dgm:spPr/>
      <dgm:t>
        <a:bodyPr/>
        <a:lstStyle/>
        <a:p>
          <a:r>
            <a:rPr lang="zh-TW" altLang="en-US" sz="2400" b="1" smtClean="0">
              <a:solidFill>
                <a:schemeClr val="tx1"/>
              </a:solidFill>
              <a:latin typeface="微軟正黑體" panose="020B0604030504040204" pitchFamily="34" charset="-120"/>
              <a:ea typeface="微軟正黑體" panose="020B0604030504040204" pitchFamily="34" charset="-120"/>
            </a:rPr>
            <a:t>貳、服務網絡</a:t>
          </a:r>
          <a:endParaRPr lang="zh-TW" altLang="en-US" sz="2400" b="1" dirty="0">
            <a:solidFill>
              <a:schemeClr val="tx1"/>
            </a:solidFill>
            <a:latin typeface="微軟正黑體" panose="020B0604030504040204" pitchFamily="34" charset="-120"/>
            <a:ea typeface="微軟正黑體" panose="020B0604030504040204" pitchFamily="34" charset="-120"/>
          </a:endParaRPr>
        </a:p>
      </dgm:t>
    </dgm:pt>
    <dgm:pt modelId="{B219751D-7339-439A-8E7B-3E62D554AD85}" type="parTrans" cxnId="{538F3A59-DA12-4F55-8DF1-A4095A107359}">
      <dgm:prSet/>
      <dgm:spPr/>
      <dgm:t>
        <a:bodyPr/>
        <a:lstStyle/>
        <a:p>
          <a:endParaRPr lang="zh-TW" altLang="en-US" sz="2400" b="1">
            <a:solidFill>
              <a:schemeClr val="tx1"/>
            </a:solidFill>
            <a:latin typeface="標楷體" pitchFamily="65" charset="-120"/>
            <a:ea typeface="標楷體" pitchFamily="65" charset="-120"/>
          </a:endParaRPr>
        </a:p>
      </dgm:t>
    </dgm:pt>
    <dgm:pt modelId="{096D8081-AB23-4990-AC2D-65ECD3284075}" type="sibTrans" cxnId="{538F3A59-DA12-4F55-8DF1-A4095A107359}">
      <dgm:prSet/>
      <dgm:spPr/>
      <dgm:t>
        <a:bodyPr/>
        <a:lstStyle/>
        <a:p>
          <a:endParaRPr lang="zh-TW" altLang="en-US" sz="2400" b="1">
            <a:solidFill>
              <a:schemeClr val="tx1"/>
            </a:solidFill>
            <a:latin typeface="標楷體" pitchFamily="65" charset="-120"/>
            <a:ea typeface="標楷體" pitchFamily="65" charset="-120"/>
          </a:endParaRPr>
        </a:p>
      </dgm:t>
    </dgm:pt>
    <dgm:pt modelId="{777BBE81-6A3C-4090-8A71-112CB6D59A2C}">
      <dgm:prSet phldrT="[文字]" custT="1"/>
      <dgm:spPr/>
      <dgm:t>
        <a:bodyPr/>
        <a:lstStyle/>
        <a:p>
          <a:r>
            <a:rPr lang="zh-TW" altLang="en-US" sz="2400" b="1" dirty="0" smtClean="0">
              <a:solidFill>
                <a:schemeClr val="tx1"/>
              </a:solidFill>
              <a:latin typeface="微軟正黑體" panose="020B0604030504040204" pitchFamily="34" charset="-120"/>
              <a:ea typeface="微軟正黑體" panose="020B0604030504040204" pitchFamily="34" charset="-120"/>
            </a:rPr>
            <a:t>壹、我國對外貿易拓展策略及作法</a:t>
          </a:r>
          <a:endParaRPr lang="zh-TW" altLang="en-US" sz="2400" b="1" dirty="0">
            <a:solidFill>
              <a:schemeClr val="tx1"/>
            </a:solidFill>
            <a:latin typeface="微軟正黑體" panose="020B0604030504040204" pitchFamily="34" charset="-120"/>
            <a:ea typeface="微軟正黑體" panose="020B0604030504040204" pitchFamily="34" charset="-120"/>
          </a:endParaRPr>
        </a:p>
      </dgm:t>
    </dgm:pt>
    <dgm:pt modelId="{6C7BBFDC-12AB-4FE6-AEDB-51E98D91DEED}" type="parTrans" cxnId="{3589A4CA-9A9D-4230-A526-0A8CEEC54CC5}">
      <dgm:prSet/>
      <dgm:spPr/>
      <dgm:t>
        <a:bodyPr/>
        <a:lstStyle/>
        <a:p>
          <a:endParaRPr lang="zh-TW" altLang="en-US" sz="2400" b="1">
            <a:latin typeface="標楷體" pitchFamily="65" charset="-120"/>
            <a:ea typeface="標楷體" pitchFamily="65" charset="-120"/>
          </a:endParaRPr>
        </a:p>
      </dgm:t>
    </dgm:pt>
    <dgm:pt modelId="{8A93F218-FF23-425F-86CF-C9F7DCFFA641}" type="sibTrans" cxnId="{3589A4CA-9A9D-4230-A526-0A8CEEC54CC5}">
      <dgm:prSet/>
      <dgm:spPr/>
      <dgm:t>
        <a:bodyPr/>
        <a:lstStyle/>
        <a:p>
          <a:endParaRPr lang="zh-TW" altLang="en-US" sz="2400" b="1">
            <a:latin typeface="標楷體" pitchFamily="65" charset="-120"/>
            <a:ea typeface="標楷體" pitchFamily="65" charset="-120"/>
          </a:endParaRPr>
        </a:p>
      </dgm:t>
    </dgm:pt>
    <dgm:pt modelId="{B2363CD3-42FD-4824-9FB5-5E2D9729D422}" type="pres">
      <dgm:prSet presAssocID="{5F0288D6-D75D-4CF0-92F5-9EEAFE1224E2}" presName="linear" presStyleCnt="0">
        <dgm:presLayoutVars>
          <dgm:dir/>
          <dgm:animLvl val="lvl"/>
          <dgm:resizeHandles val="exact"/>
        </dgm:presLayoutVars>
      </dgm:prSet>
      <dgm:spPr/>
      <dgm:t>
        <a:bodyPr/>
        <a:lstStyle/>
        <a:p>
          <a:endParaRPr lang="zh-TW" altLang="en-US"/>
        </a:p>
      </dgm:t>
    </dgm:pt>
    <dgm:pt modelId="{F317EEB7-762C-4ABA-B46D-BCAA69158C49}" type="pres">
      <dgm:prSet presAssocID="{777BBE81-6A3C-4090-8A71-112CB6D59A2C}" presName="parentLin" presStyleCnt="0"/>
      <dgm:spPr/>
      <dgm:t>
        <a:bodyPr/>
        <a:lstStyle/>
        <a:p>
          <a:endParaRPr lang="zh-TW" altLang="en-US"/>
        </a:p>
      </dgm:t>
    </dgm:pt>
    <dgm:pt modelId="{B0C1A13D-7C36-4103-A4C7-B646D3834E88}" type="pres">
      <dgm:prSet presAssocID="{777BBE81-6A3C-4090-8A71-112CB6D59A2C}" presName="parentLeftMargin" presStyleLbl="node1" presStyleIdx="0" presStyleCnt="2"/>
      <dgm:spPr/>
      <dgm:t>
        <a:bodyPr/>
        <a:lstStyle/>
        <a:p>
          <a:endParaRPr lang="zh-TW" altLang="en-US"/>
        </a:p>
      </dgm:t>
    </dgm:pt>
    <dgm:pt modelId="{199A14B0-E466-427D-8B88-C899C3666D47}" type="pres">
      <dgm:prSet presAssocID="{777BBE81-6A3C-4090-8A71-112CB6D59A2C}" presName="parentText" presStyleLbl="node1" presStyleIdx="0" presStyleCnt="2">
        <dgm:presLayoutVars>
          <dgm:chMax val="0"/>
          <dgm:bulletEnabled val="1"/>
        </dgm:presLayoutVars>
      </dgm:prSet>
      <dgm:spPr/>
      <dgm:t>
        <a:bodyPr/>
        <a:lstStyle/>
        <a:p>
          <a:endParaRPr lang="zh-TW" altLang="en-US"/>
        </a:p>
      </dgm:t>
    </dgm:pt>
    <dgm:pt modelId="{544F92B9-ACB4-40D3-BBCE-EBE17B0E011B}" type="pres">
      <dgm:prSet presAssocID="{777BBE81-6A3C-4090-8A71-112CB6D59A2C}" presName="negativeSpace" presStyleCnt="0"/>
      <dgm:spPr/>
      <dgm:t>
        <a:bodyPr/>
        <a:lstStyle/>
        <a:p>
          <a:endParaRPr lang="zh-TW" altLang="en-US"/>
        </a:p>
      </dgm:t>
    </dgm:pt>
    <dgm:pt modelId="{D27B450E-A597-4EEE-AEF3-C095125FE114}" type="pres">
      <dgm:prSet presAssocID="{777BBE81-6A3C-4090-8A71-112CB6D59A2C}" presName="childText" presStyleLbl="conFgAcc1" presStyleIdx="0" presStyleCnt="2">
        <dgm:presLayoutVars>
          <dgm:bulletEnabled val="1"/>
        </dgm:presLayoutVars>
      </dgm:prSet>
      <dgm:spPr/>
      <dgm:t>
        <a:bodyPr/>
        <a:lstStyle/>
        <a:p>
          <a:endParaRPr lang="zh-TW" altLang="en-US"/>
        </a:p>
      </dgm:t>
    </dgm:pt>
    <dgm:pt modelId="{5269BA70-98CD-4A3F-8A4F-8DF61C533DC8}" type="pres">
      <dgm:prSet presAssocID="{8A93F218-FF23-425F-86CF-C9F7DCFFA641}" presName="spaceBetweenRectangles" presStyleCnt="0"/>
      <dgm:spPr/>
      <dgm:t>
        <a:bodyPr/>
        <a:lstStyle/>
        <a:p>
          <a:endParaRPr lang="zh-TW" altLang="en-US"/>
        </a:p>
      </dgm:t>
    </dgm:pt>
    <dgm:pt modelId="{01B8DB3F-39EE-49A1-B997-968F18789535}" type="pres">
      <dgm:prSet presAssocID="{EA028189-AEEC-4B30-AE6C-CFA3BE08B00C}" presName="parentLin" presStyleCnt="0"/>
      <dgm:spPr/>
      <dgm:t>
        <a:bodyPr/>
        <a:lstStyle/>
        <a:p>
          <a:endParaRPr lang="zh-TW" altLang="en-US"/>
        </a:p>
      </dgm:t>
    </dgm:pt>
    <dgm:pt modelId="{0D82D403-115E-456E-AA92-7DF99F1DCC70}" type="pres">
      <dgm:prSet presAssocID="{EA028189-AEEC-4B30-AE6C-CFA3BE08B00C}" presName="parentLeftMargin" presStyleLbl="node1" presStyleIdx="0" presStyleCnt="2"/>
      <dgm:spPr/>
      <dgm:t>
        <a:bodyPr/>
        <a:lstStyle/>
        <a:p>
          <a:endParaRPr lang="zh-TW" altLang="en-US"/>
        </a:p>
      </dgm:t>
    </dgm:pt>
    <dgm:pt modelId="{22F95803-D84C-4BAB-9D1C-F24ACBACBB74}" type="pres">
      <dgm:prSet presAssocID="{EA028189-AEEC-4B30-AE6C-CFA3BE08B00C}" presName="parentText" presStyleLbl="node1" presStyleIdx="1" presStyleCnt="2">
        <dgm:presLayoutVars>
          <dgm:chMax val="0"/>
          <dgm:bulletEnabled val="1"/>
        </dgm:presLayoutVars>
      </dgm:prSet>
      <dgm:spPr/>
      <dgm:t>
        <a:bodyPr/>
        <a:lstStyle/>
        <a:p>
          <a:endParaRPr lang="zh-TW" altLang="en-US"/>
        </a:p>
      </dgm:t>
    </dgm:pt>
    <dgm:pt modelId="{99ED263C-0196-4F75-895A-F3020DBF0980}" type="pres">
      <dgm:prSet presAssocID="{EA028189-AEEC-4B30-AE6C-CFA3BE08B00C}" presName="negativeSpace" presStyleCnt="0"/>
      <dgm:spPr/>
      <dgm:t>
        <a:bodyPr/>
        <a:lstStyle/>
        <a:p>
          <a:endParaRPr lang="zh-TW" altLang="en-US"/>
        </a:p>
      </dgm:t>
    </dgm:pt>
    <dgm:pt modelId="{C9CD00D6-96A3-4838-BC5F-DFB0B2D15F71}" type="pres">
      <dgm:prSet presAssocID="{EA028189-AEEC-4B30-AE6C-CFA3BE08B00C}" presName="childText" presStyleLbl="conFgAcc1" presStyleIdx="1" presStyleCnt="2">
        <dgm:presLayoutVars>
          <dgm:bulletEnabled val="1"/>
        </dgm:presLayoutVars>
      </dgm:prSet>
      <dgm:spPr/>
      <dgm:t>
        <a:bodyPr/>
        <a:lstStyle/>
        <a:p>
          <a:endParaRPr lang="zh-TW" altLang="en-US"/>
        </a:p>
      </dgm:t>
    </dgm:pt>
  </dgm:ptLst>
  <dgm:cxnLst>
    <dgm:cxn modelId="{74F851E9-D186-4F7B-B8FC-2DEAAE8E6131}" type="presOf" srcId="{777BBE81-6A3C-4090-8A71-112CB6D59A2C}" destId="{199A14B0-E466-427D-8B88-C899C3666D47}" srcOrd="1" destOrd="0" presId="urn:microsoft.com/office/officeart/2005/8/layout/list1"/>
    <dgm:cxn modelId="{538F3A59-DA12-4F55-8DF1-A4095A107359}" srcId="{5F0288D6-D75D-4CF0-92F5-9EEAFE1224E2}" destId="{EA028189-AEEC-4B30-AE6C-CFA3BE08B00C}" srcOrd="1" destOrd="0" parTransId="{B219751D-7339-439A-8E7B-3E62D554AD85}" sibTransId="{096D8081-AB23-4990-AC2D-65ECD3284075}"/>
    <dgm:cxn modelId="{6FAA8D1B-5316-4896-8201-DF6D2F4EFC0D}" type="presOf" srcId="{5F0288D6-D75D-4CF0-92F5-9EEAFE1224E2}" destId="{B2363CD3-42FD-4824-9FB5-5E2D9729D422}" srcOrd="0" destOrd="0" presId="urn:microsoft.com/office/officeart/2005/8/layout/list1"/>
    <dgm:cxn modelId="{122AE3EB-3CEF-4843-A207-3E9E46B8000B}" type="presOf" srcId="{EA028189-AEEC-4B30-AE6C-CFA3BE08B00C}" destId="{0D82D403-115E-456E-AA92-7DF99F1DCC70}" srcOrd="0" destOrd="0" presId="urn:microsoft.com/office/officeart/2005/8/layout/list1"/>
    <dgm:cxn modelId="{5500C8D4-DA94-4EC6-BA94-30B3FA114187}" type="presOf" srcId="{777BBE81-6A3C-4090-8A71-112CB6D59A2C}" destId="{B0C1A13D-7C36-4103-A4C7-B646D3834E88}" srcOrd="0" destOrd="0" presId="urn:microsoft.com/office/officeart/2005/8/layout/list1"/>
    <dgm:cxn modelId="{BDCEBA14-49C2-4346-9AE8-A23A6EFC726F}" type="presOf" srcId="{EA028189-AEEC-4B30-AE6C-CFA3BE08B00C}" destId="{22F95803-D84C-4BAB-9D1C-F24ACBACBB74}" srcOrd="1" destOrd="0" presId="urn:microsoft.com/office/officeart/2005/8/layout/list1"/>
    <dgm:cxn modelId="{3589A4CA-9A9D-4230-A526-0A8CEEC54CC5}" srcId="{5F0288D6-D75D-4CF0-92F5-9EEAFE1224E2}" destId="{777BBE81-6A3C-4090-8A71-112CB6D59A2C}" srcOrd="0" destOrd="0" parTransId="{6C7BBFDC-12AB-4FE6-AEDB-51E98D91DEED}" sibTransId="{8A93F218-FF23-425F-86CF-C9F7DCFFA641}"/>
    <dgm:cxn modelId="{9BF14D69-C2FB-4431-B689-3BD325A19295}" type="presParOf" srcId="{B2363CD3-42FD-4824-9FB5-5E2D9729D422}" destId="{F317EEB7-762C-4ABA-B46D-BCAA69158C49}" srcOrd="0" destOrd="0" presId="urn:microsoft.com/office/officeart/2005/8/layout/list1"/>
    <dgm:cxn modelId="{EA11AD33-B62F-4A62-A83C-097A58E7C2C5}" type="presParOf" srcId="{F317EEB7-762C-4ABA-B46D-BCAA69158C49}" destId="{B0C1A13D-7C36-4103-A4C7-B646D3834E88}" srcOrd="0" destOrd="0" presId="urn:microsoft.com/office/officeart/2005/8/layout/list1"/>
    <dgm:cxn modelId="{1E36F67C-26B5-496D-99B8-E1AD5685B931}" type="presParOf" srcId="{F317EEB7-762C-4ABA-B46D-BCAA69158C49}" destId="{199A14B0-E466-427D-8B88-C899C3666D47}" srcOrd="1" destOrd="0" presId="urn:microsoft.com/office/officeart/2005/8/layout/list1"/>
    <dgm:cxn modelId="{33113A03-968B-4242-8919-F9BB6D18009A}" type="presParOf" srcId="{B2363CD3-42FD-4824-9FB5-5E2D9729D422}" destId="{544F92B9-ACB4-40D3-BBCE-EBE17B0E011B}" srcOrd="1" destOrd="0" presId="urn:microsoft.com/office/officeart/2005/8/layout/list1"/>
    <dgm:cxn modelId="{F4CD44FE-AFA0-465A-91C0-B295C01F5C80}" type="presParOf" srcId="{B2363CD3-42FD-4824-9FB5-5E2D9729D422}" destId="{D27B450E-A597-4EEE-AEF3-C095125FE114}" srcOrd="2" destOrd="0" presId="urn:microsoft.com/office/officeart/2005/8/layout/list1"/>
    <dgm:cxn modelId="{05387896-7055-47C7-950A-B236529B125E}" type="presParOf" srcId="{B2363CD3-42FD-4824-9FB5-5E2D9729D422}" destId="{5269BA70-98CD-4A3F-8A4F-8DF61C533DC8}" srcOrd="3" destOrd="0" presId="urn:microsoft.com/office/officeart/2005/8/layout/list1"/>
    <dgm:cxn modelId="{812A9C58-0624-46FB-95D1-EC04661F0D42}" type="presParOf" srcId="{B2363CD3-42FD-4824-9FB5-5E2D9729D422}" destId="{01B8DB3F-39EE-49A1-B997-968F18789535}" srcOrd="4" destOrd="0" presId="urn:microsoft.com/office/officeart/2005/8/layout/list1"/>
    <dgm:cxn modelId="{334B8BCE-A600-48C6-AA32-FF20E0C6162A}" type="presParOf" srcId="{01B8DB3F-39EE-49A1-B997-968F18789535}" destId="{0D82D403-115E-456E-AA92-7DF99F1DCC70}" srcOrd="0" destOrd="0" presId="urn:microsoft.com/office/officeart/2005/8/layout/list1"/>
    <dgm:cxn modelId="{AF3BB40D-D462-4AF5-9D6F-DE1563C8D436}" type="presParOf" srcId="{01B8DB3F-39EE-49A1-B997-968F18789535}" destId="{22F95803-D84C-4BAB-9D1C-F24ACBACBB74}" srcOrd="1" destOrd="0" presId="urn:microsoft.com/office/officeart/2005/8/layout/list1"/>
    <dgm:cxn modelId="{88DD6C6E-05B8-4F53-B91F-671A59B795AC}" type="presParOf" srcId="{B2363CD3-42FD-4824-9FB5-5E2D9729D422}" destId="{99ED263C-0196-4F75-895A-F3020DBF0980}" srcOrd="5" destOrd="0" presId="urn:microsoft.com/office/officeart/2005/8/layout/list1"/>
    <dgm:cxn modelId="{724D7BDB-884A-45C0-A42B-66D7F17FE5D0}" type="presParOf" srcId="{B2363CD3-42FD-4824-9FB5-5E2D9729D422}" destId="{C9CD00D6-96A3-4838-BC5F-DFB0B2D15F7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7C6486-2C0C-42FE-B031-7BA8773EB12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PH"/>
        </a:p>
      </dgm:t>
    </dgm:pt>
    <dgm:pt modelId="{FD22DE80-9847-44BA-9B49-7DE07FF96CEB}">
      <dgm:prSet phldrT="[Text]" custT="1"/>
      <dgm: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3500000" scaled="1"/>
          <a:tileRect/>
        </a:gradFill>
        <a:ln w="76200">
          <a:noFill/>
        </a:ln>
      </dgm:spPr>
      <dgm:t>
        <a:bodyPr/>
        <a:lstStyle/>
        <a:p>
          <a:r>
            <a:rPr lang="zh-TW" altLang="en-US" sz="3200" b="1" dirty="0" smtClean="0">
              <a:latin typeface="微軟正黑體" panose="020B0604030504040204" pitchFamily="34" charset="-120"/>
              <a:ea typeface="微軟正黑體" panose="020B0604030504040204" pitchFamily="34" charset="-120"/>
            </a:rPr>
            <a:t>行銷</a:t>
          </a:r>
          <a:r>
            <a:rPr lang="en-US" altLang="zh-TW" sz="3200" b="1" dirty="0" smtClean="0">
              <a:latin typeface="微軟正黑體" panose="020B0604030504040204" pitchFamily="34" charset="-120"/>
              <a:ea typeface="微軟正黑體" panose="020B0604030504040204" pitchFamily="34" charset="-120"/>
            </a:rPr>
            <a:t/>
          </a:r>
          <a:br>
            <a:rPr lang="en-US" altLang="zh-TW" sz="3200" b="1" dirty="0" smtClean="0">
              <a:latin typeface="微軟正黑體" panose="020B0604030504040204" pitchFamily="34" charset="-120"/>
              <a:ea typeface="微軟正黑體" panose="020B0604030504040204" pitchFamily="34" charset="-120"/>
            </a:rPr>
          </a:br>
          <a:r>
            <a:rPr lang="zh-TW" altLang="en-US" sz="3200" b="1" dirty="0" smtClean="0">
              <a:latin typeface="微軟正黑體" panose="020B0604030504040204" pitchFamily="34" charset="-120"/>
              <a:ea typeface="微軟正黑體" panose="020B0604030504040204" pitchFamily="34" charset="-120"/>
            </a:rPr>
            <a:t>拓展</a:t>
          </a:r>
          <a:endParaRPr lang="en-PH" sz="3200" b="1" dirty="0">
            <a:effectLst/>
          </a:endParaRPr>
        </a:p>
      </dgm:t>
    </dgm:pt>
    <dgm:pt modelId="{1F6C03A1-21B9-488C-BBC0-F911818D77E1}" type="parTrans" cxnId="{149C9AE6-8702-4CEE-89D8-A37D1971E3F6}">
      <dgm:prSet/>
      <dgm:spPr/>
      <dgm:t>
        <a:bodyPr/>
        <a:lstStyle/>
        <a:p>
          <a:endParaRPr lang="en-PH" sz="2800"/>
        </a:p>
      </dgm:t>
    </dgm:pt>
    <dgm:pt modelId="{80536E03-CC17-4802-AEC9-B4BD5186FB7C}" type="sibTrans" cxnId="{149C9AE6-8702-4CEE-89D8-A37D1971E3F6}">
      <dgm:prSet/>
      <dgm:spPr/>
      <dgm:t>
        <a:bodyPr/>
        <a:lstStyle/>
        <a:p>
          <a:endParaRPr lang="en-PH" sz="2800"/>
        </a:p>
      </dgm:t>
    </dgm:pt>
    <dgm:pt modelId="{FAE887B4-8F8A-4B99-8B7A-35803BD353B2}">
      <dgm:prSet custT="1"/>
      <dgm:spP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a:ln>
          <a:noFill/>
        </a:ln>
      </dgm:spPr>
      <dgm:t>
        <a:bodyPr/>
        <a:lstStyle/>
        <a:p>
          <a:r>
            <a:rPr lang="zh-TW" altLang="en-US" sz="3200" b="1" dirty="0" smtClean="0">
              <a:latin typeface="微軟正黑體" panose="020B0604030504040204" pitchFamily="34" charset="-120"/>
              <a:ea typeface="微軟正黑體" panose="020B0604030504040204" pitchFamily="34" charset="-120"/>
            </a:rPr>
            <a:t>能量</a:t>
          </a:r>
          <a:r>
            <a:rPr lang="en-US" altLang="zh-TW" sz="3200" b="1" dirty="0" smtClean="0">
              <a:latin typeface="微軟正黑體" panose="020B0604030504040204" pitchFamily="34" charset="-120"/>
              <a:ea typeface="微軟正黑體" panose="020B0604030504040204" pitchFamily="34" charset="-120"/>
            </a:rPr>
            <a:t/>
          </a:r>
          <a:br>
            <a:rPr lang="en-US" altLang="zh-TW" sz="3200" b="1" dirty="0" smtClean="0">
              <a:latin typeface="微軟正黑體" panose="020B0604030504040204" pitchFamily="34" charset="-120"/>
              <a:ea typeface="微軟正黑體" panose="020B0604030504040204" pitchFamily="34" charset="-120"/>
            </a:rPr>
          </a:br>
          <a:r>
            <a:rPr lang="zh-TW" altLang="en-US" sz="3200" b="1" dirty="0" smtClean="0">
              <a:latin typeface="微軟正黑體" panose="020B0604030504040204" pitchFamily="34" charset="-120"/>
              <a:ea typeface="微軟正黑體" panose="020B0604030504040204" pitchFamily="34" charset="-120"/>
            </a:rPr>
            <a:t>建構</a:t>
          </a:r>
          <a:endParaRPr lang="en-PH" sz="3200" dirty="0"/>
        </a:p>
      </dgm:t>
    </dgm:pt>
    <dgm:pt modelId="{1336196B-94D1-42D0-B77A-012FCCF3182C}" type="parTrans" cxnId="{CF03EE5D-F84E-489C-9FCB-485C58057E7D}">
      <dgm:prSet/>
      <dgm:spPr/>
      <dgm:t>
        <a:bodyPr/>
        <a:lstStyle/>
        <a:p>
          <a:endParaRPr lang="en-PH"/>
        </a:p>
      </dgm:t>
    </dgm:pt>
    <dgm:pt modelId="{887D77F6-EFBA-4BB4-A05F-7244F2A66ECC}" type="sibTrans" cxnId="{CF03EE5D-F84E-489C-9FCB-485C58057E7D}">
      <dgm:prSet/>
      <dgm:spPr/>
      <dgm:t>
        <a:bodyPr/>
        <a:lstStyle/>
        <a:p>
          <a:endParaRPr lang="en-PH"/>
        </a:p>
      </dgm:t>
    </dgm:pt>
    <dgm:pt modelId="{5BA02028-02E1-413A-87C3-0326EEE22253}">
      <dgm:prSet custT="1"/>
      <dgm:spPr>
        <a:gradFill flip="none" rotWithShape="0">
          <a:gsLst>
            <a:gs pos="0">
              <a:schemeClr val="accent6">
                <a:shade val="30000"/>
                <a:satMod val="115000"/>
              </a:schemeClr>
            </a:gs>
            <a:gs pos="50000">
              <a:schemeClr val="accent6">
                <a:shade val="67500"/>
                <a:satMod val="115000"/>
              </a:schemeClr>
            </a:gs>
            <a:gs pos="100000">
              <a:schemeClr val="accent6">
                <a:shade val="100000"/>
                <a:satMod val="115000"/>
              </a:schemeClr>
            </a:gs>
          </a:gsLst>
          <a:lin ang="8100000" scaled="1"/>
          <a:tileRect/>
        </a:gradFill>
        <a:ln>
          <a:noFill/>
        </a:ln>
      </dgm:spPr>
      <dgm:t>
        <a:bodyPr/>
        <a:lstStyle/>
        <a:p>
          <a:r>
            <a:rPr lang="zh-TW" altLang="en-US" sz="3200" b="1" dirty="0" smtClean="0">
              <a:latin typeface="微軟正黑體" panose="020B0604030504040204" pitchFamily="34" charset="-120"/>
              <a:ea typeface="微軟正黑體" panose="020B0604030504040204" pitchFamily="34" charset="-120"/>
            </a:rPr>
            <a:t>海外</a:t>
          </a:r>
          <a:r>
            <a:rPr lang="en-US" altLang="zh-TW" sz="3200" b="1" dirty="0" smtClean="0">
              <a:latin typeface="微軟正黑體" panose="020B0604030504040204" pitchFamily="34" charset="-120"/>
              <a:ea typeface="微軟正黑體" panose="020B0604030504040204" pitchFamily="34" charset="-120"/>
            </a:rPr>
            <a:t/>
          </a:r>
          <a:br>
            <a:rPr lang="en-US" altLang="zh-TW" sz="3200" b="1" dirty="0" smtClean="0">
              <a:latin typeface="微軟正黑體" panose="020B0604030504040204" pitchFamily="34" charset="-120"/>
              <a:ea typeface="微軟正黑體" panose="020B0604030504040204" pitchFamily="34" charset="-120"/>
            </a:rPr>
          </a:br>
          <a:r>
            <a:rPr lang="zh-TW" altLang="en-US" sz="3200" b="1" dirty="0" smtClean="0">
              <a:latin typeface="微軟正黑體" panose="020B0604030504040204" pitchFamily="34" charset="-120"/>
              <a:ea typeface="微軟正黑體" panose="020B0604030504040204" pitchFamily="34" charset="-120"/>
            </a:rPr>
            <a:t>服務</a:t>
          </a:r>
          <a:endParaRPr lang="en-PH" sz="3200" dirty="0"/>
        </a:p>
      </dgm:t>
    </dgm:pt>
    <dgm:pt modelId="{6655CDD7-0781-4227-8715-EE59187875FF}" type="parTrans" cxnId="{13611152-95BC-4570-BC8D-FE823B187A67}">
      <dgm:prSet/>
      <dgm:spPr/>
      <dgm:t>
        <a:bodyPr/>
        <a:lstStyle/>
        <a:p>
          <a:endParaRPr lang="en-PH"/>
        </a:p>
      </dgm:t>
    </dgm:pt>
    <dgm:pt modelId="{4459045C-6F15-4CDF-9DBF-F86FEE54ED76}" type="sibTrans" cxnId="{13611152-95BC-4570-BC8D-FE823B187A67}">
      <dgm:prSet/>
      <dgm:spPr/>
      <dgm:t>
        <a:bodyPr/>
        <a:lstStyle/>
        <a:p>
          <a:endParaRPr lang="en-PH"/>
        </a:p>
      </dgm:t>
    </dgm:pt>
    <dgm:pt modelId="{D6E88E51-0C38-4A15-8298-A60531D6C4F7}">
      <dgm:prSet custT="1"/>
      <dgm:spPr>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noFill/>
        </a:ln>
      </dgm:spPr>
      <dgm:t>
        <a:bodyPr/>
        <a:lstStyle/>
        <a:p>
          <a:r>
            <a:rPr lang="zh-TW" altLang="en-US" sz="3200" b="1" dirty="0" smtClean="0">
              <a:latin typeface="微軟正黑體" panose="020B0604030504040204" pitchFamily="34" charset="-120"/>
              <a:ea typeface="微軟正黑體" panose="020B0604030504040204" pitchFamily="34" charset="-120"/>
            </a:rPr>
            <a:t>形象</a:t>
          </a:r>
          <a:r>
            <a:rPr lang="en-US" altLang="zh-TW" sz="3200" b="1" dirty="0" smtClean="0">
              <a:latin typeface="微軟正黑體" panose="020B0604030504040204" pitchFamily="34" charset="-120"/>
              <a:ea typeface="微軟正黑體" panose="020B0604030504040204" pitchFamily="34" charset="-120"/>
            </a:rPr>
            <a:t/>
          </a:r>
          <a:br>
            <a:rPr lang="en-US" altLang="zh-TW" sz="3200" b="1" dirty="0" smtClean="0">
              <a:latin typeface="微軟正黑體" panose="020B0604030504040204" pitchFamily="34" charset="-120"/>
              <a:ea typeface="微軟正黑體" panose="020B0604030504040204" pitchFamily="34" charset="-120"/>
            </a:rPr>
          </a:br>
          <a:r>
            <a:rPr lang="zh-TW" altLang="en-US" sz="3200" b="1" dirty="0" smtClean="0">
              <a:latin typeface="微軟正黑體" panose="020B0604030504040204" pitchFamily="34" charset="-120"/>
              <a:ea typeface="微軟正黑體" panose="020B0604030504040204" pitchFamily="34" charset="-120"/>
            </a:rPr>
            <a:t>提升</a:t>
          </a:r>
          <a:endParaRPr lang="en-PH" sz="3200" dirty="0"/>
        </a:p>
      </dgm:t>
    </dgm:pt>
    <dgm:pt modelId="{87432913-2BC4-4F9E-B4B6-981606573C79}" type="parTrans" cxnId="{FE8A7010-0078-4EFD-82E5-090E918EE0BD}">
      <dgm:prSet/>
      <dgm:spPr/>
      <dgm:t>
        <a:bodyPr/>
        <a:lstStyle/>
        <a:p>
          <a:endParaRPr lang="en-PH"/>
        </a:p>
      </dgm:t>
    </dgm:pt>
    <dgm:pt modelId="{29E78C15-6CD6-4253-85F7-1B867D41EF69}" type="sibTrans" cxnId="{FE8A7010-0078-4EFD-82E5-090E918EE0BD}">
      <dgm:prSet/>
      <dgm:spPr/>
      <dgm:t>
        <a:bodyPr/>
        <a:lstStyle/>
        <a:p>
          <a:endParaRPr lang="en-PH"/>
        </a:p>
      </dgm:t>
    </dgm:pt>
    <dgm:pt modelId="{0FA77BEE-A60A-4093-AC5B-41614E94046C}" type="pres">
      <dgm:prSet presAssocID="{4A7C6486-2C0C-42FE-B031-7BA8773EB121}" presName="matrix" presStyleCnt="0">
        <dgm:presLayoutVars>
          <dgm:chMax val="1"/>
          <dgm:dir/>
          <dgm:resizeHandles val="exact"/>
        </dgm:presLayoutVars>
      </dgm:prSet>
      <dgm:spPr/>
      <dgm:t>
        <a:bodyPr/>
        <a:lstStyle/>
        <a:p>
          <a:endParaRPr lang="en-PH"/>
        </a:p>
      </dgm:t>
    </dgm:pt>
    <dgm:pt modelId="{7E2BEEBA-634F-4CAA-8845-4DF189F768F6}" type="pres">
      <dgm:prSet presAssocID="{4A7C6486-2C0C-42FE-B031-7BA8773EB121}" presName="diamond" presStyleLbl="bgShp" presStyleIdx="0" presStyleCnt="1"/>
      <dgm:spPr>
        <a:solidFill>
          <a:schemeClr val="bg1">
            <a:lumMod val="65000"/>
          </a:schemeClr>
        </a:solidFill>
      </dgm:spPr>
    </dgm:pt>
    <dgm:pt modelId="{19AEE4AE-814D-4477-B9A3-E7BBA0C3B181}" type="pres">
      <dgm:prSet presAssocID="{4A7C6486-2C0C-42FE-B031-7BA8773EB121}" presName="quad1" presStyleLbl="node1" presStyleIdx="0" presStyleCnt="4">
        <dgm:presLayoutVars>
          <dgm:chMax val="0"/>
          <dgm:chPref val="0"/>
          <dgm:bulletEnabled val="1"/>
        </dgm:presLayoutVars>
      </dgm:prSet>
      <dgm:spPr/>
      <dgm:t>
        <a:bodyPr/>
        <a:lstStyle/>
        <a:p>
          <a:endParaRPr lang="en-PH"/>
        </a:p>
      </dgm:t>
    </dgm:pt>
    <dgm:pt modelId="{1A3DBF86-DBAF-4C03-9122-5AD665A6A261}" type="pres">
      <dgm:prSet presAssocID="{4A7C6486-2C0C-42FE-B031-7BA8773EB121}" presName="quad2" presStyleLbl="node1" presStyleIdx="1" presStyleCnt="4">
        <dgm:presLayoutVars>
          <dgm:chMax val="0"/>
          <dgm:chPref val="0"/>
          <dgm:bulletEnabled val="1"/>
        </dgm:presLayoutVars>
      </dgm:prSet>
      <dgm:spPr/>
      <dgm:t>
        <a:bodyPr/>
        <a:lstStyle/>
        <a:p>
          <a:endParaRPr lang="en-PH"/>
        </a:p>
      </dgm:t>
    </dgm:pt>
    <dgm:pt modelId="{B730320A-48FD-40D7-9C61-2BA1C7ED0D11}" type="pres">
      <dgm:prSet presAssocID="{4A7C6486-2C0C-42FE-B031-7BA8773EB121}" presName="quad3" presStyleLbl="node1" presStyleIdx="2" presStyleCnt="4">
        <dgm:presLayoutVars>
          <dgm:chMax val="0"/>
          <dgm:chPref val="0"/>
          <dgm:bulletEnabled val="1"/>
        </dgm:presLayoutVars>
      </dgm:prSet>
      <dgm:spPr/>
      <dgm:t>
        <a:bodyPr/>
        <a:lstStyle/>
        <a:p>
          <a:endParaRPr lang="en-PH"/>
        </a:p>
      </dgm:t>
    </dgm:pt>
    <dgm:pt modelId="{505DC08F-C3FA-4ED3-A136-C25632A285E9}" type="pres">
      <dgm:prSet presAssocID="{4A7C6486-2C0C-42FE-B031-7BA8773EB121}" presName="quad4" presStyleLbl="node1" presStyleIdx="3" presStyleCnt="4">
        <dgm:presLayoutVars>
          <dgm:chMax val="0"/>
          <dgm:chPref val="0"/>
          <dgm:bulletEnabled val="1"/>
        </dgm:presLayoutVars>
      </dgm:prSet>
      <dgm:spPr/>
      <dgm:t>
        <a:bodyPr/>
        <a:lstStyle/>
        <a:p>
          <a:endParaRPr lang="en-PH"/>
        </a:p>
      </dgm:t>
    </dgm:pt>
  </dgm:ptLst>
  <dgm:cxnLst>
    <dgm:cxn modelId="{295B141E-E98E-41DC-8901-934567413D8A}" type="presOf" srcId="{FD22DE80-9847-44BA-9B49-7DE07FF96CEB}" destId="{19AEE4AE-814D-4477-B9A3-E7BBA0C3B181}" srcOrd="0" destOrd="0" presId="urn:microsoft.com/office/officeart/2005/8/layout/matrix3"/>
    <dgm:cxn modelId="{FE8A7010-0078-4EFD-82E5-090E918EE0BD}" srcId="{4A7C6486-2C0C-42FE-B031-7BA8773EB121}" destId="{D6E88E51-0C38-4A15-8298-A60531D6C4F7}" srcOrd="3" destOrd="0" parTransId="{87432913-2BC4-4F9E-B4B6-981606573C79}" sibTransId="{29E78C15-6CD6-4253-85F7-1B867D41EF69}"/>
    <dgm:cxn modelId="{6007F8C8-0EF2-4B72-A4E0-F9D95D0DC76D}" type="presOf" srcId="{4A7C6486-2C0C-42FE-B031-7BA8773EB121}" destId="{0FA77BEE-A60A-4093-AC5B-41614E94046C}" srcOrd="0" destOrd="0" presId="urn:microsoft.com/office/officeart/2005/8/layout/matrix3"/>
    <dgm:cxn modelId="{744E4F35-E1C3-4BC2-A9BF-D3591ECD4203}" type="presOf" srcId="{D6E88E51-0C38-4A15-8298-A60531D6C4F7}" destId="{505DC08F-C3FA-4ED3-A136-C25632A285E9}" srcOrd="0" destOrd="0" presId="urn:microsoft.com/office/officeart/2005/8/layout/matrix3"/>
    <dgm:cxn modelId="{CF03EE5D-F84E-489C-9FCB-485C58057E7D}" srcId="{4A7C6486-2C0C-42FE-B031-7BA8773EB121}" destId="{FAE887B4-8F8A-4B99-8B7A-35803BD353B2}" srcOrd="1" destOrd="0" parTransId="{1336196B-94D1-42D0-B77A-012FCCF3182C}" sibTransId="{887D77F6-EFBA-4BB4-A05F-7244F2A66ECC}"/>
    <dgm:cxn modelId="{71CF9C3D-7FA5-4966-9DCF-4D214999BDA9}" type="presOf" srcId="{5BA02028-02E1-413A-87C3-0326EEE22253}" destId="{B730320A-48FD-40D7-9C61-2BA1C7ED0D11}" srcOrd="0" destOrd="0" presId="urn:microsoft.com/office/officeart/2005/8/layout/matrix3"/>
    <dgm:cxn modelId="{13611152-95BC-4570-BC8D-FE823B187A67}" srcId="{4A7C6486-2C0C-42FE-B031-7BA8773EB121}" destId="{5BA02028-02E1-413A-87C3-0326EEE22253}" srcOrd="2" destOrd="0" parTransId="{6655CDD7-0781-4227-8715-EE59187875FF}" sibTransId="{4459045C-6F15-4CDF-9DBF-F86FEE54ED76}"/>
    <dgm:cxn modelId="{149C9AE6-8702-4CEE-89D8-A37D1971E3F6}" srcId="{4A7C6486-2C0C-42FE-B031-7BA8773EB121}" destId="{FD22DE80-9847-44BA-9B49-7DE07FF96CEB}" srcOrd="0" destOrd="0" parTransId="{1F6C03A1-21B9-488C-BBC0-F911818D77E1}" sibTransId="{80536E03-CC17-4802-AEC9-B4BD5186FB7C}"/>
    <dgm:cxn modelId="{9F895A0E-35F8-44FB-9721-4D9926AD15B7}" type="presOf" srcId="{FAE887B4-8F8A-4B99-8B7A-35803BD353B2}" destId="{1A3DBF86-DBAF-4C03-9122-5AD665A6A261}" srcOrd="0" destOrd="0" presId="urn:microsoft.com/office/officeart/2005/8/layout/matrix3"/>
    <dgm:cxn modelId="{D60852AB-7FA3-4C08-B624-B7249F972C72}" type="presParOf" srcId="{0FA77BEE-A60A-4093-AC5B-41614E94046C}" destId="{7E2BEEBA-634F-4CAA-8845-4DF189F768F6}" srcOrd="0" destOrd="0" presId="urn:microsoft.com/office/officeart/2005/8/layout/matrix3"/>
    <dgm:cxn modelId="{BDFC18CA-916F-4C3B-ABCD-837BFC1BA343}" type="presParOf" srcId="{0FA77BEE-A60A-4093-AC5B-41614E94046C}" destId="{19AEE4AE-814D-4477-B9A3-E7BBA0C3B181}" srcOrd="1" destOrd="0" presId="urn:microsoft.com/office/officeart/2005/8/layout/matrix3"/>
    <dgm:cxn modelId="{28890124-9B70-47A5-B27F-F1260A4D0058}" type="presParOf" srcId="{0FA77BEE-A60A-4093-AC5B-41614E94046C}" destId="{1A3DBF86-DBAF-4C03-9122-5AD665A6A261}" srcOrd="2" destOrd="0" presId="urn:microsoft.com/office/officeart/2005/8/layout/matrix3"/>
    <dgm:cxn modelId="{D0EAC22D-47BB-4B49-8F58-1406519A4DC0}" type="presParOf" srcId="{0FA77BEE-A60A-4093-AC5B-41614E94046C}" destId="{B730320A-48FD-40D7-9C61-2BA1C7ED0D11}" srcOrd="3" destOrd="0" presId="urn:microsoft.com/office/officeart/2005/8/layout/matrix3"/>
    <dgm:cxn modelId="{FA1A836E-B838-4DCA-BBB3-47079CF0F7D5}" type="presParOf" srcId="{0FA77BEE-A60A-4093-AC5B-41614E94046C}" destId="{505DC08F-C3FA-4ED3-A136-C25632A285E9}" srcOrd="4" destOrd="0" presId="urn:microsoft.com/office/officeart/2005/8/layout/matrix3"/>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857A7F-38D3-4500-8EE7-A377E4DA322A}"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zh-TW" altLang="en-US"/>
        </a:p>
      </dgm:t>
    </dgm:pt>
    <dgm:pt modelId="{6C09AF85-1E7C-4EB2-AB5B-9548E6B770CF}">
      <dgm:prSet phldrT="[文字]" custT="1"/>
      <dgm:spPr/>
      <dgm:t>
        <a:bodyPr/>
        <a:lstStyle/>
        <a:p>
          <a:r>
            <a:rPr lang="zh-TW" altLang="en-US" sz="1400"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重點市場</a:t>
          </a:r>
          <a:endParaRPr lang="zh-TW" altLang="en-US" sz="1400" b="1" dirty="0">
            <a:solidFill>
              <a:srgbClr val="0070C0"/>
            </a:solidFill>
            <a:latin typeface="微軟正黑體" panose="020B0604030504040204" pitchFamily="34" charset="-120"/>
            <a:ea typeface="微軟正黑體" panose="020B0604030504040204" pitchFamily="34" charset="-120"/>
            <a:cs typeface="Times New Roman" pitchFamily="18" charset="0"/>
          </a:endParaRPr>
        </a:p>
      </dgm:t>
    </dgm:pt>
    <dgm:pt modelId="{85F3D9B8-A917-4EF2-98CD-FF5D8BAA3200}" type="parTrans" cxnId="{29C282E5-B1AF-4BF5-8099-2C1432B5A5AE}">
      <dgm:prSet/>
      <dgm:spPr/>
      <dgm:t>
        <a:bodyPr/>
        <a:lstStyle/>
        <a:p>
          <a:endParaRPr lang="zh-TW" altLang="en-US" sz="1400"/>
        </a:p>
      </dgm:t>
    </dgm:pt>
    <dgm:pt modelId="{EB89B864-8E20-4E7B-9A72-903145BAE330}" type="sibTrans" cxnId="{29C282E5-B1AF-4BF5-8099-2C1432B5A5AE}">
      <dgm:prSet/>
      <dgm:spPr/>
      <dgm:t>
        <a:bodyPr/>
        <a:lstStyle/>
        <a:p>
          <a:endParaRPr lang="zh-TW" altLang="en-US" sz="1400"/>
        </a:p>
      </dgm:t>
    </dgm:pt>
    <dgm:pt modelId="{74D12F9D-99A9-48EC-9946-51B15382DF33}">
      <dgm:prSet phldrT="[文字]" custT="1"/>
      <dgm:spPr/>
      <dgm:t>
        <a:bodyPr/>
        <a:lstStyle/>
        <a:p>
          <a:r>
            <a:rPr lang="zh-TW" altLang="en-US" sz="1400"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中堅企業</a:t>
          </a:r>
          <a:endParaRPr lang="zh-TW" altLang="en-US" sz="1400" b="1" dirty="0">
            <a:solidFill>
              <a:srgbClr val="0070C0"/>
            </a:solidFill>
            <a:latin typeface="微軟正黑體" panose="020B0604030504040204" pitchFamily="34" charset="-120"/>
            <a:ea typeface="微軟正黑體" panose="020B0604030504040204" pitchFamily="34" charset="-120"/>
            <a:cs typeface="Times New Roman" pitchFamily="18" charset="0"/>
          </a:endParaRPr>
        </a:p>
      </dgm:t>
    </dgm:pt>
    <dgm:pt modelId="{45CEABCE-B0CE-4231-9A8C-ACD558F5268E}" type="parTrans" cxnId="{68303BDB-4C45-47F0-BD57-3CB18072F701}">
      <dgm:prSet/>
      <dgm:spPr/>
      <dgm:t>
        <a:bodyPr/>
        <a:lstStyle/>
        <a:p>
          <a:endParaRPr lang="zh-TW" altLang="en-US" sz="1400"/>
        </a:p>
      </dgm:t>
    </dgm:pt>
    <dgm:pt modelId="{1FF5556F-77C7-41F6-89DC-779671FFBB1C}" type="sibTrans" cxnId="{68303BDB-4C45-47F0-BD57-3CB18072F701}">
      <dgm:prSet/>
      <dgm:spPr/>
      <dgm:t>
        <a:bodyPr/>
        <a:lstStyle/>
        <a:p>
          <a:endParaRPr lang="zh-TW" altLang="en-US" sz="1400"/>
        </a:p>
      </dgm:t>
    </dgm:pt>
    <dgm:pt modelId="{541E0188-D897-4295-9095-0D933CABF564}" type="pres">
      <dgm:prSet presAssocID="{94857A7F-38D3-4500-8EE7-A377E4DA322A}" presName="Name0" presStyleCnt="0">
        <dgm:presLayoutVars>
          <dgm:chMax val="7"/>
          <dgm:dir/>
          <dgm:animLvl val="lvl"/>
          <dgm:resizeHandles val="exact"/>
        </dgm:presLayoutVars>
      </dgm:prSet>
      <dgm:spPr/>
      <dgm:t>
        <a:bodyPr/>
        <a:lstStyle/>
        <a:p>
          <a:endParaRPr lang="zh-TW" altLang="en-US"/>
        </a:p>
      </dgm:t>
    </dgm:pt>
    <dgm:pt modelId="{8C6F12E8-9928-49BF-B76A-25EE9E0BED50}" type="pres">
      <dgm:prSet presAssocID="{6C09AF85-1E7C-4EB2-AB5B-9548E6B770CF}" presName="circle1" presStyleLbl="node1" presStyleIdx="0" presStyleCnt="2" custScaleY="95963"/>
      <dgm:spPr/>
    </dgm:pt>
    <dgm:pt modelId="{0BCA477F-FAA3-4C14-B35E-D8AADAC44ECE}" type="pres">
      <dgm:prSet presAssocID="{6C09AF85-1E7C-4EB2-AB5B-9548E6B770CF}" presName="space" presStyleCnt="0"/>
      <dgm:spPr/>
    </dgm:pt>
    <dgm:pt modelId="{EACE9E56-D0E6-4318-BCA4-32F8B98D51F2}" type="pres">
      <dgm:prSet presAssocID="{6C09AF85-1E7C-4EB2-AB5B-9548E6B770CF}" presName="rect1" presStyleLbl="alignAcc1" presStyleIdx="0" presStyleCnt="2" custScaleY="88944"/>
      <dgm:spPr/>
      <dgm:t>
        <a:bodyPr/>
        <a:lstStyle/>
        <a:p>
          <a:endParaRPr lang="zh-TW" altLang="en-US"/>
        </a:p>
      </dgm:t>
    </dgm:pt>
    <dgm:pt modelId="{EDE4F5AB-B0D0-460A-B5C7-5A24FE697D23}" type="pres">
      <dgm:prSet presAssocID="{74D12F9D-99A9-48EC-9946-51B15382DF33}" presName="vertSpace2" presStyleLbl="node1" presStyleIdx="0" presStyleCnt="2"/>
      <dgm:spPr/>
    </dgm:pt>
    <dgm:pt modelId="{C58A9E8E-BD2C-4CB6-AE52-72AA1EB48103}" type="pres">
      <dgm:prSet presAssocID="{74D12F9D-99A9-48EC-9946-51B15382DF33}" presName="circle2" presStyleLbl="node1" presStyleIdx="1" presStyleCnt="2"/>
      <dgm:spPr/>
    </dgm:pt>
    <dgm:pt modelId="{B65BB1E0-ABA9-4469-B4E9-4236D35921EA}" type="pres">
      <dgm:prSet presAssocID="{74D12F9D-99A9-48EC-9946-51B15382DF33}" presName="rect2" presStyleLbl="alignAcc1" presStyleIdx="1" presStyleCnt="2" custLinFactNeighborX="716" custLinFactNeighborY="11350"/>
      <dgm:spPr/>
      <dgm:t>
        <a:bodyPr/>
        <a:lstStyle/>
        <a:p>
          <a:endParaRPr lang="zh-TW" altLang="en-US"/>
        </a:p>
      </dgm:t>
    </dgm:pt>
    <dgm:pt modelId="{826D3F81-C2BC-43EA-B923-C3DB23AE6D73}" type="pres">
      <dgm:prSet presAssocID="{6C09AF85-1E7C-4EB2-AB5B-9548E6B770CF}" presName="rect1ParTxNoCh" presStyleLbl="alignAcc1" presStyleIdx="1" presStyleCnt="2">
        <dgm:presLayoutVars>
          <dgm:chMax val="1"/>
          <dgm:bulletEnabled val="1"/>
        </dgm:presLayoutVars>
      </dgm:prSet>
      <dgm:spPr/>
      <dgm:t>
        <a:bodyPr/>
        <a:lstStyle/>
        <a:p>
          <a:endParaRPr lang="zh-TW" altLang="en-US"/>
        </a:p>
      </dgm:t>
    </dgm:pt>
    <dgm:pt modelId="{3DF1F7B6-62A7-4E83-BFE6-8C24025374F0}" type="pres">
      <dgm:prSet presAssocID="{74D12F9D-99A9-48EC-9946-51B15382DF33}" presName="rect2ParTxNoCh" presStyleLbl="alignAcc1" presStyleIdx="1" presStyleCnt="2">
        <dgm:presLayoutVars>
          <dgm:chMax val="1"/>
          <dgm:bulletEnabled val="1"/>
        </dgm:presLayoutVars>
      </dgm:prSet>
      <dgm:spPr/>
      <dgm:t>
        <a:bodyPr/>
        <a:lstStyle/>
        <a:p>
          <a:endParaRPr lang="zh-TW" altLang="en-US"/>
        </a:p>
      </dgm:t>
    </dgm:pt>
  </dgm:ptLst>
  <dgm:cxnLst>
    <dgm:cxn modelId="{29C282E5-B1AF-4BF5-8099-2C1432B5A5AE}" srcId="{94857A7F-38D3-4500-8EE7-A377E4DA322A}" destId="{6C09AF85-1E7C-4EB2-AB5B-9548E6B770CF}" srcOrd="0" destOrd="0" parTransId="{85F3D9B8-A917-4EF2-98CD-FF5D8BAA3200}" sibTransId="{EB89B864-8E20-4E7B-9A72-903145BAE330}"/>
    <dgm:cxn modelId="{24F824FC-3A91-41A0-8437-415FD708C4B0}" type="presOf" srcId="{74D12F9D-99A9-48EC-9946-51B15382DF33}" destId="{3DF1F7B6-62A7-4E83-BFE6-8C24025374F0}" srcOrd="1" destOrd="0" presId="urn:microsoft.com/office/officeart/2005/8/layout/target3"/>
    <dgm:cxn modelId="{EF3418E2-BF25-49BF-A5A2-A75600EA4D95}" type="presOf" srcId="{74D12F9D-99A9-48EC-9946-51B15382DF33}" destId="{B65BB1E0-ABA9-4469-B4E9-4236D35921EA}" srcOrd="0" destOrd="0" presId="urn:microsoft.com/office/officeart/2005/8/layout/target3"/>
    <dgm:cxn modelId="{56EE6B25-D61A-4701-917A-5B16D1BD5E39}" type="presOf" srcId="{6C09AF85-1E7C-4EB2-AB5B-9548E6B770CF}" destId="{EACE9E56-D0E6-4318-BCA4-32F8B98D51F2}" srcOrd="0" destOrd="0" presId="urn:microsoft.com/office/officeart/2005/8/layout/target3"/>
    <dgm:cxn modelId="{CB4F4508-87DC-431A-9200-CEBD57FDCA63}" type="presOf" srcId="{94857A7F-38D3-4500-8EE7-A377E4DA322A}" destId="{541E0188-D897-4295-9095-0D933CABF564}" srcOrd="0" destOrd="0" presId="urn:microsoft.com/office/officeart/2005/8/layout/target3"/>
    <dgm:cxn modelId="{68303BDB-4C45-47F0-BD57-3CB18072F701}" srcId="{94857A7F-38D3-4500-8EE7-A377E4DA322A}" destId="{74D12F9D-99A9-48EC-9946-51B15382DF33}" srcOrd="1" destOrd="0" parTransId="{45CEABCE-B0CE-4231-9A8C-ACD558F5268E}" sibTransId="{1FF5556F-77C7-41F6-89DC-779671FFBB1C}"/>
    <dgm:cxn modelId="{36DE0CAD-EC53-46D9-BB52-32B81FEA8B2D}" type="presOf" srcId="{6C09AF85-1E7C-4EB2-AB5B-9548E6B770CF}" destId="{826D3F81-C2BC-43EA-B923-C3DB23AE6D73}" srcOrd="1" destOrd="0" presId="urn:microsoft.com/office/officeart/2005/8/layout/target3"/>
    <dgm:cxn modelId="{4F6DF0A4-7F2B-42E8-A2E2-2A3635FCEF12}" type="presParOf" srcId="{541E0188-D897-4295-9095-0D933CABF564}" destId="{8C6F12E8-9928-49BF-B76A-25EE9E0BED50}" srcOrd="0" destOrd="0" presId="urn:microsoft.com/office/officeart/2005/8/layout/target3"/>
    <dgm:cxn modelId="{0B66BBF8-402B-4FE2-BF87-90DFB2BC447E}" type="presParOf" srcId="{541E0188-D897-4295-9095-0D933CABF564}" destId="{0BCA477F-FAA3-4C14-B35E-D8AADAC44ECE}" srcOrd="1" destOrd="0" presId="urn:microsoft.com/office/officeart/2005/8/layout/target3"/>
    <dgm:cxn modelId="{2768B97B-17B7-4CDE-B1A6-19EC7E3DF223}" type="presParOf" srcId="{541E0188-D897-4295-9095-0D933CABF564}" destId="{EACE9E56-D0E6-4318-BCA4-32F8B98D51F2}" srcOrd="2" destOrd="0" presId="urn:microsoft.com/office/officeart/2005/8/layout/target3"/>
    <dgm:cxn modelId="{8141432B-23B8-408D-BC63-FD9CAD135710}" type="presParOf" srcId="{541E0188-D897-4295-9095-0D933CABF564}" destId="{EDE4F5AB-B0D0-460A-B5C7-5A24FE697D23}" srcOrd="3" destOrd="0" presId="urn:microsoft.com/office/officeart/2005/8/layout/target3"/>
    <dgm:cxn modelId="{7D90078A-259F-4130-BE38-72AAE505AFA6}" type="presParOf" srcId="{541E0188-D897-4295-9095-0D933CABF564}" destId="{C58A9E8E-BD2C-4CB6-AE52-72AA1EB48103}" srcOrd="4" destOrd="0" presId="urn:microsoft.com/office/officeart/2005/8/layout/target3"/>
    <dgm:cxn modelId="{231B6B3C-969F-4BB3-96B1-5926E4E8EBDC}" type="presParOf" srcId="{541E0188-D897-4295-9095-0D933CABF564}" destId="{B65BB1E0-ABA9-4469-B4E9-4236D35921EA}" srcOrd="5" destOrd="0" presId="urn:microsoft.com/office/officeart/2005/8/layout/target3"/>
    <dgm:cxn modelId="{06FBB0B5-525B-4155-A0DC-F481D6D8CA2B}" type="presParOf" srcId="{541E0188-D897-4295-9095-0D933CABF564}" destId="{826D3F81-C2BC-43EA-B923-C3DB23AE6D73}" srcOrd="6" destOrd="0" presId="urn:microsoft.com/office/officeart/2005/8/layout/target3"/>
    <dgm:cxn modelId="{222E9D67-2DD9-4472-A952-07838BCD4FB5}" type="presParOf" srcId="{541E0188-D897-4295-9095-0D933CABF564}" destId="{3DF1F7B6-62A7-4E83-BFE6-8C24025374F0}"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B450E-A597-4EEE-AEF3-C095125FE114}">
      <dsp:nvSpPr>
        <dsp:cNvPr id="0" name=""/>
        <dsp:cNvSpPr/>
      </dsp:nvSpPr>
      <dsp:spPr>
        <a:xfrm>
          <a:off x="0" y="789991"/>
          <a:ext cx="7344816" cy="1310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99A14B0-E466-427D-8B88-C899C3666D47}">
      <dsp:nvSpPr>
        <dsp:cNvPr id="0" name=""/>
        <dsp:cNvSpPr/>
      </dsp:nvSpPr>
      <dsp:spPr>
        <a:xfrm>
          <a:off x="367240" y="22471"/>
          <a:ext cx="5141371" cy="15350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32" tIns="0" rIns="194332" bIns="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chemeClr val="tx1"/>
              </a:solidFill>
              <a:latin typeface="微軟正黑體" panose="020B0604030504040204" pitchFamily="34" charset="-120"/>
              <a:ea typeface="微軟正黑體" panose="020B0604030504040204" pitchFamily="34" charset="-120"/>
            </a:rPr>
            <a:t>壹、我國對外貿易拓展策略及作法</a:t>
          </a:r>
          <a:endParaRPr lang="zh-TW" altLang="en-US" sz="2400" b="1" kern="1200" dirty="0">
            <a:solidFill>
              <a:schemeClr val="tx1"/>
            </a:solidFill>
            <a:latin typeface="微軟正黑體" panose="020B0604030504040204" pitchFamily="34" charset="-120"/>
            <a:ea typeface="微軟正黑體" panose="020B0604030504040204" pitchFamily="34" charset="-120"/>
          </a:endParaRPr>
        </a:p>
      </dsp:txBody>
      <dsp:txXfrm>
        <a:off x="442174" y="97405"/>
        <a:ext cx="4991503" cy="1385172"/>
      </dsp:txXfrm>
    </dsp:sp>
    <dsp:sp modelId="{C9CD00D6-96A3-4838-BC5F-DFB0B2D15F71}">
      <dsp:nvSpPr>
        <dsp:cNvPr id="0" name=""/>
        <dsp:cNvSpPr/>
      </dsp:nvSpPr>
      <dsp:spPr>
        <a:xfrm>
          <a:off x="0" y="3148711"/>
          <a:ext cx="7344816" cy="13104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2F95803-D84C-4BAB-9D1C-F24ACBACBB74}">
      <dsp:nvSpPr>
        <dsp:cNvPr id="0" name=""/>
        <dsp:cNvSpPr/>
      </dsp:nvSpPr>
      <dsp:spPr>
        <a:xfrm>
          <a:off x="367240" y="2381191"/>
          <a:ext cx="5141371" cy="15350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32" tIns="0" rIns="194332" bIns="0" numCol="1" spcCol="1270" anchor="ctr" anchorCtr="0">
          <a:noAutofit/>
        </a:bodyPr>
        <a:lstStyle/>
        <a:p>
          <a:pPr lvl="0" algn="l" defTabSz="1066800">
            <a:lnSpc>
              <a:spcPct val="90000"/>
            </a:lnSpc>
            <a:spcBef>
              <a:spcPct val="0"/>
            </a:spcBef>
            <a:spcAft>
              <a:spcPct val="35000"/>
            </a:spcAft>
          </a:pPr>
          <a:r>
            <a:rPr lang="zh-TW" altLang="en-US" sz="2400" b="1" kern="1200" smtClean="0">
              <a:solidFill>
                <a:schemeClr val="tx1"/>
              </a:solidFill>
              <a:latin typeface="微軟正黑體" panose="020B0604030504040204" pitchFamily="34" charset="-120"/>
              <a:ea typeface="微軟正黑體" panose="020B0604030504040204" pitchFamily="34" charset="-120"/>
            </a:rPr>
            <a:t>貳、服務網絡</a:t>
          </a:r>
          <a:endParaRPr lang="zh-TW" altLang="en-US" sz="2400" b="1" kern="1200" dirty="0">
            <a:solidFill>
              <a:schemeClr val="tx1"/>
            </a:solidFill>
            <a:latin typeface="微軟正黑體" panose="020B0604030504040204" pitchFamily="34" charset="-120"/>
            <a:ea typeface="微軟正黑體" panose="020B0604030504040204" pitchFamily="34" charset="-120"/>
          </a:endParaRPr>
        </a:p>
      </dsp:txBody>
      <dsp:txXfrm>
        <a:off x="442174" y="2456125"/>
        <a:ext cx="4991503" cy="1385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BEEBA-634F-4CAA-8845-4DF189F768F6}">
      <dsp:nvSpPr>
        <dsp:cNvPr id="0" name=""/>
        <dsp:cNvSpPr/>
      </dsp:nvSpPr>
      <dsp:spPr>
        <a:xfrm>
          <a:off x="0" y="340018"/>
          <a:ext cx="4668253" cy="4668253"/>
        </a:xfrm>
        <a:prstGeom prst="diamond">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19AEE4AE-814D-4477-B9A3-E7BBA0C3B181}">
      <dsp:nvSpPr>
        <dsp:cNvPr id="0" name=""/>
        <dsp:cNvSpPr/>
      </dsp:nvSpPr>
      <dsp:spPr>
        <a:xfrm>
          <a:off x="443484" y="783502"/>
          <a:ext cx="1820618" cy="1820618"/>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3500000" scaled="1"/>
          <a:tileRect/>
        </a:gradFill>
        <a:ln w="762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anose="020B0604030504040204" pitchFamily="34" charset="-120"/>
              <a:ea typeface="微軟正黑體" panose="020B0604030504040204" pitchFamily="34" charset="-120"/>
            </a:rPr>
            <a:t>行銷</a:t>
          </a:r>
          <a:r>
            <a:rPr lang="en-US" altLang="zh-TW" sz="3200" b="1" kern="1200" dirty="0" smtClean="0">
              <a:latin typeface="微軟正黑體" panose="020B0604030504040204" pitchFamily="34" charset="-120"/>
              <a:ea typeface="微軟正黑體" panose="020B0604030504040204" pitchFamily="34" charset="-120"/>
            </a:rPr>
            <a:t/>
          </a:r>
          <a:br>
            <a:rPr lang="en-US" altLang="zh-TW" sz="3200" b="1" kern="1200" dirty="0" smtClean="0">
              <a:latin typeface="微軟正黑體" panose="020B0604030504040204" pitchFamily="34" charset="-120"/>
              <a:ea typeface="微軟正黑體" panose="020B0604030504040204" pitchFamily="34" charset="-120"/>
            </a:rPr>
          </a:br>
          <a:r>
            <a:rPr lang="zh-TW" altLang="en-US" sz="3200" b="1" kern="1200" dirty="0" smtClean="0">
              <a:latin typeface="微軟正黑體" panose="020B0604030504040204" pitchFamily="34" charset="-120"/>
              <a:ea typeface="微軟正黑體" panose="020B0604030504040204" pitchFamily="34" charset="-120"/>
            </a:rPr>
            <a:t>拓展</a:t>
          </a:r>
          <a:endParaRPr lang="en-PH" sz="3200" b="1" kern="1200" dirty="0">
            <a:effectLst/>
          </a:endParaRPr>
        </a:p>
      </dsp:txBody>
      <dsp:txXfrm>
        <a:off x="532359" y="872377"/>
        <a:ext cx="1642868" cy="1642868"/>
      </dsp:txXfrm>
    </dsp:sp>
    <dsp:sp modelId="{1A3DBF86-DBAF-4C03-9122-5AD665A6A261}">
      <dsp:nvSpPr>
        <dsp:cNvPr id="0" name=""/>
        <dsp:cNvSpPr/>
      </dsp:nvSpPr>
      <dsp:spPr>
        <a:xfrm>
          <a:off x="2404150" y="783502"/>
          <a:ext cx="1820618" cy="1820618"/>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anose="020B0604030504040204" pitchFamily="34" charset="-120"/>
              <a:ea typeface="微軟正黑體" panose="020B0604030504040204" pitchFamily="34" charset="-120"/>
            </a:rPr>
            <a:t>能量</a:t>
          </a:r>
          <a:r>
            <a:rPr lang="en-US" altLang="zh-TW" sz="3200" b="1" kern="1200" dirty="0" smtClean="0">
              <a:latin typeface="微軟正黑體" panose="020B0604030504040204" pitchFamily="34" charset="-120"/>
              <a:ea typeface="微軟正黑體" panose="020B0604030504040204" pitchFamily="34" charset="-120"/>
            </a:rPr>
            <a:t/>
          </a:r>
          <a:br>
            <a:rPr lang="en-US" altLang="zh-TW" sz="3200" b="1" kern="1200" dirty="0" smtClean="0">
              <a:latin typeface="微軟正黑體" panose="020B0604030504040204" pitchFamily="34" charset="-120"/>
              <a:ea typeface="微軟正黑體" panose="020B0604030504040204" pitchFamily="34" charset="-120"/>
            </a:rPr>
          </a:br>
          <a:r>
            <a:rPr lang="zh-TW" altLang="en-US" sz="3200" b="1" kern="1200" dirty="0" smtClean="0">
              <a:latin typeface="微軟正黑體" panose="020B0604030504040204" pitchFamily="34" charset="-120"/>
              <a:ea typeface="微軟正黑體" panose="020B0604030504040204" pitchFamily="34" charset="-120"/>
            </a:rPr>
            <a:t>建構</a:t>
          </a:r>
          <a:endParaRPr lang="en-PH" sz="3200" kern="1200" dirty="0"/>
        </a:p>
      </dsp:txBody>
      <dsp:txXfrm>
        <a:off x="2493025" y="872377"/>
        <a:ext cx="1642868" cy="1642868"/>
      </dsp:txXfrm>
    </dsp:sp>
    <dsp:sp modelId="{B730320A-48FD-40D7-9C61-2BA1C7ED0D11}">
      <dsp:nvSpPr>
        <dsp:cNvPr id="0" name=""/>
        <dsp:cNvSpPr/>
      </dsp:nvSpPr>
      <dsp:spPr>
        <a:xfrm>
          <a:off x="443484" y="2744168"/>
          <a:ext cx="1820618" cy="1820618"/>
        </a:xfrm>
        <a:prstGeom prst="roundRect">
          <a:avLst/>
        </a:prstGeom>
        <a:gradFill flip="none" rotWithShape="0">
          <a:gsLst>
            <a:gs pos="0">
              <a:schemeClr val="accent6">
                <a:shade val="30000"/>
                <a:satMod val="115000"/>
              </a:schemeClr>
            </a:gs>
            <a:gs pos="50000">
              <a:schemeClr val="accent6">
                <a:shade val="67500"/>
                <a:satMod val="115000"/>
              </a:schemeClr>
            </a:gs>
            <a:gs pos="100000">
              <a:schemeClr val="accent6">
                <a:shade val="100000"/>
                <a:satMod val="115000"/>
              </a:schemeClr>
            </a:gs>
          </a:gsLst>
          <a:lin ang="810000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anose="020B0604030504040204" pitchFamily="34" charset="-120"/>
              <a:ea typeface="微軟正黑體" panose="020B0604030504040204" pitchFamily="34" charset="-120"/>
            </a:rPr>
            <a:t>海外</a:t>
          </a:r>
          <a:r>
            <a:rPr lang="en-US" altLang="zh-TW" sz="3200" b="1" kern="1200" dirty="0" smtClean="0">
              <a:latin typeface="微軟正黑體" panose="020B0604030504040204" pitchFamily="34" charset="-120"/>
              <a:ea typeface="微軟正黑體" panose="020B0604030504040204" pitchFamily="34" charset="-120"/>
            </a:rPr>
            <a:t/>
          </a:r>
          <a:br>
            <a:rPr lang="en-US" altLang="zh-TW" sz="3200" b="1" kern="1200" dirty="0" smtClean="0">
              <a:latin typeface="微軟正黑體" panose="020B0604030504040204" pitchFamily="34" charset="-120"/>
              <a:ea typeface="微軟正黑體" panose="020B0604030504040204" pitchFamily="34" charset="-120"/>
            </a:rPr>
          </a:br>
          <a:r>
            <a:rPr lang="zh-TW" altLang="en-US" sz="3200" b="1" kern="1200" dirty="0" smtClean="0">
              <a:latin typeface="微軟正黑體" panose="020B0604030504040204" pitchFamily="34" charset="-120"/>
              <a:ea typeface="微軟正黑體" panose="020B0604030504040204" pitchFamily="34" charset="-120"/>
            </a:rPr>
            <a:t>服務</a:t>
          </a:r>
          <a:endParaRPr lang="en-PH" sz="3200" kern="1200" dirty="0"/>
        </a:p>
      </dsp:txBody>
      <dsp:txXfrm>
        <a:off x="532359" y="2833043"/>
        <a:ext cx="1642868" cy="1642868"/>
      </dsp:txXfrm>
    </dsp:sp>
    <dsp:sp modelId="{505DC08F-C3FA-4ED3-A136-C25632A285E9}">
      <dsp:nvSpPr>
        <dsp:cNvPr id="0" name=""/>
        <dsp:cNvSpPr/>
      </dsp:nvSpPr>
      <dsp:spPr>
        <a:xfrm>
          <a:off x="2404150" y="2744168"/>
          <a:ext cx="1820618" cy="1820618"/>
        </a:xfrm>
        <a:prstGeom prst="roundRect">
          <a:avLst/>
        </a:prstGeom>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anose="020B0604030504040204" pitchFamily="34" charset="-120"/>
              <a:ea typeface="微軟正黑體" panose="020B0604030504040204" pitchFamily="34" charset="-120"/>
            </a:rPr>
            <a:t>形象</a:t>
          </a:r>
          <a:r>
            <a:rPr lang="en-US" altLang="zh-TW" sz="3200" b="1" kern="1200" dirty="0" smtClean="0">
              <a:latin typeface="微軟正黑體" panose="020B0604030504040204" pitchFamily="34" charset="-120"/>
              <a:ea typeface="微軟正黑體" panose="020B0604030504040204" pitchFamily="34" charset="-120"/>
            </a:rPr>
            <a:t/>
          </a:r>
          <a:br>
            <a:rPr lang="en-US" altLang="zh-TW" sz="3200" b="1" kern="1200" dirty="0" smtClean="0">
              <a:latin typeface="微軟正黑體" panose="020B0604030504040204" pitchFamily="34" charset="-120"/>
              <a:ea typeface="微軟正黑體" panose="020B0604030504040204" pitchFamily="34" charset="-120"/>
            </a:rPr>
          </a:br>
          <a:r>
            <a:rPr lang="zh-TW" altLang="en-US" sz="3200" b="1" kern="1200" dirty="0" smtClean="0">
              <a:latin typeface="微軟正黑體" panose="020B0604030504040204" pitchFamily="34" charset="-120"/>
              <a:ea typeface="微軟正黑體" panose="020B0604030504040204" pitchFamily="34" charset="-120"/>
            </a:rPr>
            <a:t>提升</a:t>
          </a:r>
          <a:endParaRPr lang="en-PH" sz="3200" kern="1200" dirty="0"/>
        </a:p>
      </dsp:txBody>
      <dsp:txXfrm>
        <a:off x="2493025" y="2833043"/>
        <a:ext cx="1642868" cy="1642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4"/>
            <a:ext cx="2945659" cy="496332"/>
          </a:xfrm>
          <a:prstGeom prst="rect">
            <a:avLst/>
          </a:prstGeom>
        </p:spPr>
        <p:txBody>
          <a:bodyPr vert="horz" lIns="91440" tIns="45720" rIns="91440" bIns="45720" rtlCol="0"/>
          <a:lstStyle>
            <a:lvl1pPr algn="l">
              <a:defRPr sz="1200"/>
            </a:lvl1pPr>
          </a:lstStyle>
          <a:p>
            <a:endParaRPr lang="zh-TW" altLang="en-US"/>
          </a:p>
        </p:txBody>
      </p:sp>
      <p:sp>
        <p:nvSpPr>
          <p:cNvPr id="4" name="頁尾版面配置區 3"/>
          <p:cNvSpPr>
            <a:spLocks noGrp="1"/>
          </p:cNvSpPr>
          <p:nvPr>
            <p:ph type="ftr" sz="quarter" idx="2"/>
          </p:nvPr>
        </p:nvSpPr>
        <p:spPr>
          <a:xfrm>
            <a:off x="5" y="9428589"/>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9" y="9428589"/>
            <a:ext cx="2945659" cy="496332"/>
          </a:xfrm>
          <a:prstGeom prst="rect">
            <a:avLst/>
          </a:prstGeom>
        </p:spPr>
        <p:txBody>
          <a:bodyPr vert="horz" lIns="91440" tIns="45720" rIns="91440" bIns="45720" rtlCol="0" anchor="b"/>
          <a:lstStyle>
            <a:lvl1pPr algn="r">
              <a:defRPr sz="1200"/>
            </a:lvl1pPr>
          </a:lstStyle>
          <a:p>
            <a:fld id="{71CA0BF1-3DBC-4A79-AE4A-7343E5405F06}" type="slidenum">
              <a:rPr lang="zh-TW" altLang="en-US" smtClean="0"/>
              <a:pPr/>
              <a:t>‹#›</a:t>
            </a:fld>
            <a:endParaRPr lang="zh-TW" altLang="en-US"/>
          </a:p>
        </p:txBody>
      </p:sp>
    </p:spTree>
    <p:extLst>
      <p:ext uri="{BB962C8B-B14F-4D97-AF65-F5344CB8AC3E}">
        <p14:creationId xmlns:p14="http://schemas.microsoft.com/office/powerpoint/2010/main" val="3164679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4"/>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9" y="4"/>
            <a:ext cx="2945659" cy="496332"/>
          </a:xfrm>
          <a:prstGeom prst="rect">
            <a:avLst/>
          </a:prstGeom>
        </p:spPr>
        <p:txBody>
          <a:bodyPr vert="horz" lIns="91440" tIns="45720" rIns="91440" bIns="45720" rtlCol="0"/>
          <a:lstStyle>
            <a:lvl1pPr algn="r">
              <a:defRPr sz="1200"/>
            </a:lvl1pPr>
          </a:lstStyle>
          <a:p>
            <a:fld id="{C40F866B-CB74-4C33-8E1B-684A91595059}" type="datetimeFigureOut">
              <a:rPr lang="zh-TW" altLang="en-US" smtClean="0"/>
              <a:pPr/>
              <a:t>2017/03/30</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5" y="9428589"/>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9" y="9428589"/>
            <a:ext cx="2945659" cy="496332"/>
          </a:xfrm>
          <a:prstGeom prst="rect">
            <a:avLst/>
          </a:prstGeom>
        </p:spPr>
        <p:txBody>
          <a:bodyPr vert="horz" lIns="91440" tIns="45720" rIns="91440" bIns="45720" rtlCol="0" anchor="b"/>
          <a:lstStyle>
            <a:lvl1pPr algn="r">
              <a:defRPr sz="1200"/>
            </a:lvl1pPr>
          </a:lstStyle>
          <a:p>
            <a:fld id="{EECEB351-0832-46A5-91B3-E5B2744CA441}" type="slidenum">
              <a:rPr lang="zh-TW" altLang="en-US" smtClean="0"/>
              <a:pPr/>
              <a:t>‹#›</a:t>
            </a:fld>
            <a:endParaRPr lang="zh-TW" altLang="en-US"/>
          </a:p>
        </p:txBody>
      </p:sp>
    </p:spTree>
    <p:extLst>
      <p:ext uri="{BB962C8B-B14F-4D97-AF65-F5344CB8AC3E}">
        <p14:creationId xmlns:p14="http://schemas.microsoft.com/office/powerpoint/2010/main" val="230906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ECEB351-0832-46A5-91B3-E5B2744CA441}" type="slidenum">
              <a:rPr lang="zh-TW" altLang="en-US" smtClean="0"/>
              <a:pPr/>
              <a:t>1</a:t>
            </a:fld>
            <a:endParaRPr lang="zh-TW" altLang="en-US"/>
          </a:p>
        </p:txBody>
      </p:sp>
    </p:spTree>
    <p:extLst>
      <p:ext uri="{BB962C8B-B14F-4D97-AF65-F5344CB8AC3E}">
        <p14:creationId xmlns:p14="http://schemas.microsoft.com/office/powerpoint/2010/main" val="2228946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solidFill>
                  <a:srgbClr val="FF0000"/>
                </a:solidFill>
                <a:latin typeface="微軟正黑體" panose="020B0604030504040204" pitchFamily="34" charset="-120"/>
                <a:ea typeface="微軟正黑體" panose="020B0604030504040204" pitchFamily="34" charset="-120"/>
              </a:rPr>
              <a:t>非洲商機日</a:t>
            </a:r>
            <a:r>
              <a:rPr lang="en-US" altLang="zh-TW" dirty="0" smtClean="0">
                <a:solidFill>
                  <a:srgbClr val="FF0000"/>
                </a:solidFill>
                <a:latin typeface="微軟正黑體" panose="020B0604030504040204" pitchFamily="34" charset="-120"/>
                <a:ea typeface="微軟正黑體" panose="020B0604030504040204" pitchFamily="34" charset="-120"/>
              </a:rPr>
              <a:t>:2016/11/14</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EECEB351-0832-46A5-91B3-E5B2744CA441}" type="slidenum">
              <a:rPr lang="zh-TW" altLang="en-US" smtClean="0"/>
              <a:pPr/>
              <a:t>11</a:t>
            </a:fld>
            <a:endParaRPr lang="zh-TW" altLang="en-US"/>
          </a:p>
        </p:txBody>
      </p:sp>
    </p:spTree>
    <p:extLst>
      <p:ext uri="{BB962C8B-B14F-4D97-AF65-F5344CB8AC3E}">
        <p14:creationId xmlns:p14="http://schemas.microsoft.com/office/powerpoint/2010/main" val="3092405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49688" y="9480253"/>
            <a:ext cx="2946400" cy="49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30000"/>
              </a:spcBef>
              <a:spcAft>
                <a:spcPct val="0"/>
              </a:spcAft>
              <a:defRPr kumimoji="1" sz="1200">
                <a:solidFill>
                  <a:schemeClr val="tx1"/>
                </a:solidFill>
                <a:latin typeface="Arial" pitchFamily="34" charset="0"/>
                <a:ea typeface="新細明體" pitchFamily="18" charset="-120"/>
              </a:defRPr>
            </a:lvl1pPr>
            <a:lvl2pPr marL="742950" indent="-285750" algn="l" eaLnBrk="0" hangingPunct="0">
              <a:spcBef>
                <a:spcPct val="30000"/>
              </a:spcBef>
              <a:spcAft>
                <a:spcPct val="0"/>
              </a:spcAft>
              <a:defRPr kumimoji="1" sz="1200">
                <a:solidFill>
                  <a:schemeClr val="tx1"/>
                </a:solidFill>
                <a:latin typeface="Arial" pitchFamily="34" charset="0"/>
                <a:ea typeface="新細明體" pitchFamily="18" charset="-120"/>
              </a:defRPr>
            </a:lvl2pPr>
            <a:lvl3pPr marL="1143000" indent="-228600" algn="l" eaLnBrk="0" hangingPunct="0">
              <a:spcBef>
                <a:spcPct val="30000"/>
              </a:spcBef>
              <a:spcAft>
                <a:spcPct val="0"/>
              </a:spcAft>
              <a:defRPr kumimoji="1" sz="1200">
                <a:solidFill>
                  <a:schemeClr val="tx1"/>
                </a:solidFill>
                <a:latin typeface="Arial" pitchFamily="34" charset="0"/>
                <a:ea typeface="新細明體" pitchFamily="18" charset="-120"/>
              </a:defRPr>
            </a:lvl3pPr>
            <a:lvl4pPr marL="1600200" indent="-228600" algn="l" eaLnBrk="0" hangingPunct="0">
              <a:spcBef>
                <a:spcPct val="30000"/>
              </a:spcBef>
              <a:spcAft>
                <a:spcPct val="0"/>
              </a:spcAft>
              <a:defRPr kumimoji="1" sz="1200">
                <a:solidFill>
                  <a:schemeClr val="tx1"/>
                </a:solidFill>
                <a:latin typeface="Arial" pitchFamily="34" charset="0"/>
                <a:ea typeface="新細明體" pitchFamily="18" charset="-120"/>
              </a:defRPr>
            </a:lvl4pPr>
            <a:lvl5pPr marL="2057400" indent="-228600" algn="l" eaLnBrk="0" hangingPunct="0">
              <a:spcBef>
                <a:spcPct val="30000"/>
              </a:spcBef>
              <a:spcAft>
                <a:spcPct val="0"/>
              </a:spcAft>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spcAft>
                <a:spcPts val="1200"/>
              </a:spcAft>
            </a:pPr>
            <a:fld id="{8148F72C-947C-4C61-B11A-56312104ECAD}" type="slidenum">
              <a:rPr lang="en-US" altLang="zh-TW">
                <a:solidFill>
                  <a:srgbClr val="000000"/>
                </a:solidFill>
              </a:rPr>
              <a:pPr algn="r" eaLnBrk="1" hangingPunct="1">
                <a:spcBef>
                  <a:spcPct val="0"/>
                </a:spcBef>
                <a:spcAft>
                  <a:spcPts val="1200"/>
                </a:spcAft>
              </a:pPr>
              <a:t>12</a:t>
            </a:fld>
            <a:endParaRPr lang="en-US" altLang="zh-TW">
              <a:solidFill>
                <a:srgbClr val="000000"/>
              </a:solidFill>
            </a:endParaRPr>
          </a:p>
        </p:txBody>
      </p:sp>
      <p:sp>
        <p:nvSpPr>
          <p:cNvPr id="10243" name="Rectangle 7"/>
          <p:cNvSpPr txBox="1">
            <a:spLocks noGrp="1" noChangeArrowheads="1"/>
          </p:cNvSpPr>
          <p:nvPr/>
        </p:nvSpPr>
        <p:spPr bwMode="auto">
          <a:xfrm>
            <a:off x="3849688" y="9480253"/>
            <a:ext cx="2946400" cy="49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30000"/>
              </a:spcBef>
              <a:spcAft>
                <a:spcPct val="0"/>
              </a:spcAft>
              <a:defRPr kumimoji="1" sz="1200">
                <a:solidFill>
                  <a:schemeClr val="tx1"/>
                </a:solidFill>
                <a:latin typeface="Arial" pitchFamily="34" charset="0"/>
                <a:ea typeface="新細明體" pitchFamily="18" charset="-120"/>
              </a:defRPr>
            </a:lvl1pPr>
            <a:lvl2pPr marL="742950" indent="-285750" algn="l" eaLnBrk="0" hangingPunct="0">
              <a:spcBef>
                <a:spcPct val="30000"/>
              </a:spcBef>
              <a:spcAft>
                <a:spcPct val="0"/>
              </a:spcAft>
              <a:defRPr kumimoji="1" sz="1200">
                <a:solidFill>
                  <a:schemeClr val="tx1"/>
                </a:solidFill>
                <a:latin typeface="Arial" pitchFamily="34" charset="0"/>
                <a:ea typeface="新細明體" pitchFamily="18" charset="-120"/>
              </a:defRPr>
            </a:lvl2pPr>
            <a:lvl3pPr marL="1143000" indent="-228600" algn="l" eaLnBrk="0" hangingPunct="0">
              <a:spcBef>
                <a:spcPct val="30000"/>
              </a:spcBef>
              <a:spcAft>
                <a:spcPct val="0"/>
              </a:spcAft>
              <a:defRPr kumimoji="1" sz="1200">
                <a:solidFill>
                  <a:schemeClr val="tx1"/>
                </a:solidFill>
                <a:latin typeface="Arial" pitchFamily="34" charset="0"/>
                <a:ea typeface="新細明體" pitchFamily="18" charset="-120"/>
              </a:defRPr>
            </a:lvl3pPr>
            <a:lvl4pPr marL="1600200" indent="-228600" algn="l" eaLnBrk="0" hangingPunct="0">
              <a:spcBef>
                <a:spcPct val="30000"/>
              </a:spcBef>
              <a:spcAft>
                <a:spcPct val="0"/>
              </a:spcAft>
              <a:defRPr kumimoji="1" sz="1200">
                <a:solidFill>
                  <a:schemeClr val="tx1"/>
                </a:solidFill>
                <a:latin typeface="Arial" pitchFamily="34" charset="0"/>
                <a:ea typeface="新細明體" pitchFamily="18" charset="-120"/>
              </a:defRPr>
            </a:lvl4pPr>
            <a:lvl5pPr marL="2057400" indent="-228600" algn="l" eaLnBrk="0" hangingPunct="0">
              <a:spcBef>
                <a:spcPct val="30000"/>
              </a:spcBef>
              <a:spcAft>
                <a:spcPct val="0"/>
              </a:spcAft>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spcAft>
                <a:spcPts val="1200"/>
              </a:spcAft>
            </a:pPr>
            <a:fld id="{585F6C2E-55D6-4D62-A1DA-4A45D0AD703A}" type="slidenum">
              <a:rPr lang="en-US" altLang="zh-TW">
                <a:solidFill>
                  <a:srgbClr val="000000"/>
                </a:solidFill>
              </a:rPr>
              <a:pPr algn="r" eaLnBrk="1" hangingPunct="1">
                <a:spcBef>
                  <a:spcPct val="0"/>
                </a:spcBef>
                <a:spcAft>
                  <a:spcPts val="1200"/>
                </a:spcAft>
              </a:pPr>
              <a:t>12</a:t>
            </a:fld>
            <a:endParaRPr lang="en-US" altLang="zh-TW">
              <a:solidFill>
                <a:srgbClr val="000000"/>
              </a:solidFill>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xfrm>
            <a:off x="679768" y="4715156"/>
            <a:ext cx="5438140" cy="4927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zh-TW" altLang="en-US" dirty="0" smtClean="0">
                <a:latin typeface="微軟正黑體" panose="020B0604030504040204" pitchFamily="34" charset="-120"/>
                <a:ea typeface="微軟正黑體" panose="020B0604030504040204" pitchFamily="34" charset="-120"/>
              </a:rPr>
              <a:t>一、建立合作網絡：</a:t>
            </a:r>
            <a:endParaRPr lang="en-US" altLang="zh-TW" dirty="0" smtClean="0">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smtClean="0">
                <a:latin typeface="微軟正黑體" panose="020B0604030504040204" pitchFamily="34" charset="-120"/>
                <a:ea typeface="微軟正黑體" panose="020B0604030504040204" pitchFamily="34" charset="-120"/>
              </a:rPr>
              <a:t>數據分析：</a:t>
            </a:r>
            <a:r>
              <a:rPr lang="zh-TW" altLang="zh-TW" dirty="0" smtClean="0">
                <a:latin typeface="微軟正黑體" panose="020B0604030504040204" pitchFamily="34" charset="-120"/>
                <a:ea typeface="微軟正黑體" panose="020B0604030504040204" pitchFamily="34" charset="-120"/>
              </a:rPr>
              <a:t>新版台灣經貿網領先同業，首創「</a:t>
            </a:r>
            <a:r>
              <a:rPr lang="zh-TW" altLang="en-US" dirty="0" smtClean="0">
                <a:latin typeface="微軟正黑體" panose="020B0604030504040204" pitchFamily="34" charset="-120"/>
                <a:ea typeface="微軟正黑體" panose="020B0604030504040204" pitchFamily="34" charset="-120"/>
              </a:rPr>
              <a:t>台灣經貿網會員</a:t>
            </a:r>
            <a:r>
              <a:rPr lang="zh-TW" altLang="zh-TW" dirty="0" smtClean="0">
                <a:latin typeface="微軟正黑體" panose="020B0604030504040204" pitchFamily="34" charset="-120"/>
                <a:ea typeface="微軟正黑體" panose="020B0604030504040204" pitchFamily="34" charset="-120"/>
              </a:rPr>
              <a:t>網站營運儀表板」服務，運用雲端技術收集買主於網站上的行為數據反饋給供應商，引領廠商掌握網站訪客數、訪客國別、型錄整體瀏覽量等關鍵數據，洞悉買主採購趨勢，引領決策市場拓銷方針。</a:t>
            </a:r>
            <a:endParaRPr lang="en-US" altLang="zh-TW" sz="1200" kern="1200" dirty="0" smtClean="0">
              <a:solidFill>
                <a:schemeClr val="tx1"/>
              </a:solidFill>
              <a:effectLst/>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sz="1200" kern="1200" dirty="0" smtClean="0">
                <a:solidFill>
                  <a:schemeClr val="tx1"/>
                </a:solidFill>
                <a:effectLst/>
                <a:latin typeface="微軟正黑體" panose="020B0604030504040204" pitchFamily="34" charset="-120"/>
                <a:ea typeface="微軟正黑體" panose="020B0604030504040204" pitchFamily="34" charset="-120"/>
              </a:rPr>
              <a:t>在地語系網站：於台灣經貿網建置在地語系網站，並運用當地熱門之社群媒體推廣已建置完畢之在地語系網站，貼近當地使用者習慣，強化在地流量。</a:t>
            </a:r>
            <a:endParaRPr lang="en-US" altLang="zh-TW" sz="1200" kern="1200" dirty="0" smtClean="0">
              <a:solidFill>
                <a:schemeClr val="tx1"/>
              </a:solidFill>
              <a:effectLst/>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sz="1200" kern="1200" dirty="0" smtClean="0">
                <a:solidFill>
                  <a:schemeClr val="tx1"/>
                </a:solidFill>
                <a:effectLst/>
                <a:latin typeface="微軟正黑體" panose="020B0604030504040204" pitchFamily="34" charset="-120"/>
                <a:ea typeface="微軟正黑體" panose="020B0604030504040204" pitchFamily="34" charset="-120"/>
              </a:rPr>
              <a:t>會員網站多語化：除在地語系網站，本中心另考量會員需求推出多語網站空間，並以線上翻譯商雲翻譯合作，推出會員專屬之翻譯優惠方案，協助會員廠商運用在地語系內容拓展南向市場。</a:t>
            </a:r>
            <a:endParaRPr lang="en-US" altLang="zh-TW" sz="1200" kern="1200" dirty="0" smtClean="0">
              <a:solidFill>
                <a:schemeClr val="tx1"/>
              </a:solidFill>
              <a:effectLst/>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sz="1200" kern="1200" dirty="0" smtClean="0">
                <a:solidFill>
                  <a:schemeClr val="tx1"/>
                </a:solidFill>
                <a:effectLst/>
                <a:latin typeface="微軟正黑體" panose="020B0604030504040204" pitchFamily="34" charset="-120"/>
                <a:ea typeface="微軟正黑體" panose="020B0604030504040204" pitchFamily="34" charset="-120"/>
              </a:rPr>
              <a:t>買賣旺：</a:t>
            </a:r>
            <a:r>
              <a:rPr lang="zh-TW" altLang="en-US" dirty="0" smtClean="0">
                <a:latin typeface="微軟正黑體" panose="020B0604030504040204" pitchFamily="34" charset="-120"/>
                <a:ea typeface="微軟正黑體" panose="020B0604030504040204" pitchFamily="34" charset="-120"/>
              </a:rPr>
              <a:t>目前提供</a:t>
            </a:r>
            <a:r>
              <a:rPr lang="en-US" altLang="zh-TW" dirty="0" err="1" smtClean="0">
                <a:latin typeface="微軟正黑體" panose="020B0604030504040204" pitchFamily="34" charset="-120"/>
                <a:ea typeface="微軟正黑體" panose="020B0604030504040204" pitchFamily="34" charset="-120"/>
              </a:rPr>
              <a:t>Paypal</a:t>
            </a:r>
            <a:r>
              <a:rPr lang="zh-TW" altLang="en-US" dirty="0" smtClean="0">
                <a:latin typeface="微軟正黑體" panose="020B0604030504040204" pitchFamily="34" charset="-120"/>
                <a:ea typeface="微軟正黑體" panose="020B0604030504040204" pitchFamily="34" charset="-120"/>
              </a:rPr>
              <a:t>、信用卡、財富通、支付寶及銀聯卡等付款方式，廠商可透過與中華郵政、</a:t>
            </a:r>
            <a:r>
              <a:rPr lang="en-US" altLang="zh-TW" dirty="0" smtClean="0">
                <a:latin typeface="微軟正黑體" panose="020B0604030504040204" pitchFamily="34" charset="-120"/>
                <a:ea typeface="微軟正黑體" panose="020B0604030504040204" pitchFamily="34" charset="-120"/>
              </a:rPr>
              <a:t>UPS</a:t>
            </a:r>
            <a:r>
              <a:rPr lang="zh-TW" altLang="en-US" dirty="0" smtClean="0">
                <a:latin typeface="微軟正黑體" panose="020B0604030504040204" pitchFamily="34" charset="-120"/>
                <a:ea typeface="微軟正黑體" panose="020B0604030504040204" pitchFamily="34" charset="-120"/>
              </a:rPr>
              <a:t>等物流策略聯盟，以優惠的運費將商品發貨至全球</a:t>
            </a:r>
            <a:endParaRPr lang="en-US" altLang="zh-TW" sz="1200" kern="1200" dirty="0" smtClean="0">
              <a:solidFill>
                <a:schemeClr val="tx1"/>
              </a:solidFill>
              <a:effectLst/>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sz="1200" kern="1200" dirty="0" smtClean="0">
                <a:solidFill>
                  <a:schemeClr val="tx1"/>
                </a:solidFill>
                <a:effectLst/>
                <a:latin typeface="微軟正黑體" panose="020B0604030504040204" pitchFamily="34" charset="-120"/>
                <a:ea typeface="微軟正黑體" panose="020B0604030504040204" pitchFamily="34" charset="-120"/>
              </a:rPr>
              <a:t>視訊通：</a:t>
            </a:r>
            <a:r>
              <a:rPr lang="zh-TW" altLang="zh-TW" dirty="0" smtClean="0">
                <a:latin typeface="微軟正黑體" panose="020B0604030504040204" pitchFamily="34" charset="-120"/>
                <a:ea typeface="微軟正黑體" panose="020B0604030504040204" pitchFamily="34" charset="-120"/>
              </a:rPr>
              <a:t>創新辦理視訊採購洽談服務，安排國外買主與國內供應商透過省時、節費且高效率之台灣經貿網視訊平臺進行洽談</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smtClean="0">
                <a:latin typeface="微軟正黑體" panose="020B0604030504040204" pitchFamily="34" charset="-120"/>
                <a:ea typeface="微軟正黑體" panose="020B0604030504040204" pitchFamily="34" charset="-120"/>
              </a:rPr>
              <a:t>電子報：每週二至六發行正體中文電子報，提供國內廠商各項會內活動及國際商情訊息，目前共有</a:t>
            </a:r>
            <a:r>
              <a:rPr lang="en-US" altLang="zh-TW" dirty="0" smtClean="0">
                <a:latin typeface="微軟正黑體" panose="020B0604030504040204" pitchFamily="34" charset="-120"/>
                <a:ea typeface="微軟正黑體" panose="020B0604030504040204" pitchFamily="34" charset="-120"/>
              </a:rPr>
              <a:t>15</a:t>
            </a:r>
            <a:r>
              <a:rPr lang="zh-TW" altLang="en-US" dirty="0" smtClean="0">
                <a:latin typeface="微軟正黑體" panose="020B0604030504040204" pitchFamily="34" charset="-120"/>
                <a:ea typeface="微軟正黑體" panose="020B0604030504040204" pitchFamily="34" charset="-120"/>
              </a:rPr>
              <a:t>萬訂戶數。</a:t>
            </a:r>
            <a:endParaRPr lang="en-US" altLang="zh-TW" dirty="0" smtClean="0">
              <a:latin typeface="微軟正黑體" panose="020B0604030504040204" pitchFamily="34" charset="-120"/>
              <a:ea typeface="微軟正黑體" panose="020B0604030504040204" pitchFamily="34" charset="-120"/>
            </a:endParaRPr>
          </a:p>
          <a:p>
            <a:pPr marL="228600" indent="-228600">
              <a:buFontTx/>
              <a:buAutoNum type="arabicPeriod"/>
              <a:defRPr/>
            </a:pPr>
            <a:r>
              <a:rPr lang="zh-TW" altLang="zh-TW" dirty="0">
                <a:latin typeface="微軟正黑體" panose="020B0604030504040204" pitchFamily="34" charset="-120"/>
                <a:ea typeface="微軟正黑體" panose="020B0604030504040204" pitchFamily="34" charset="-120"/>
              </a:rPr>
              <a:t>於台灣經貿網登錄即可成為免費會員，提供</a:t>
            </a:r>
            <a:r>
              <a:rPr lang="en-US" altLang="zh-TW" dirty="0">
                <a:latin typeface="微軟正黑體" panose="020B0604030504040204" pitchFamily="34" charset="-120"/>
                <a:ea typeface="微軟正黑體" panose="020B0604030504040204" pitchFamily="34" charset="-120"/>
              </a:rPr>
              <a:t>10</a:t>
            </a:r>
            <a:r>
              <a:rPr lang="zh-TW" altLang="zh-TW" dirty="0">
                <a:latin typeface="微軟正黑體" panose="020B0604030504040204" pitchFamily="34" charset="-120"/>
                <a:ea typeface="微軟正黑體" panose="020B0604030504040204" pitchFamily="34" charset="-120"/>
              </a:rPr>
              <a:t>張電子型錄展示</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如加入付費會員，將提供無限制之電子型錄展示、線上銷售工具買賣旺、數據分析系統、台灣產品雜誌（新會員送</a:t>
            </a:r>
            <a:r>
              <a:rPr lang="en-US" altLang="zh-TW" dirty="0">
                <a:latin typeface="微軟正黑體" panose="020B0604030504040204" pitchFamily="34" charset="-120"/>
                <a:ea typeface="微軟正黑體" panose="020B0604030504040204" pitchFamily="34" charset="-120"/>
              </a:rPr>
              <a:t>1/4</a:t>
            </a:r>
            <a:r>
              <a:rPr lang="zh-TW" altLang="zh-TW" dirty="0">
                <a:latin typeface="微軟正黑體" panose="020B0604030504040204" pitchFamily="34" charset="-120"/>
                <a:ea typeface="微軟正黑體" panose="020B0604030504040204" pitchFamily="34" charset="-120"/>
              </a:rPr>
              <a:t>頁廣告刊登）、第三方國際認證及策略聯盟如金流、物流、參展、入駐跨境平台、多語系翻譯等優惠服務</a:t>
            </a:r>
            <a:r>
              <a:rPr lang="zh-TW" altLang="zh-TW"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228600" indent="-228600">
              <a:buFontTx/>
              <a:buAutoNum type="arabicPeriod"/>
              <a:defRPr/>
            </a:pPr>
            <a:r>
              <a:rPr lang="zh-TW" altLang="zh-TW" dirty="0">
                <a:latin typeface="微軟正黑體" panose="020B0604030504040204" pitchFamily="34" charset="-120"/>
                <a:ea typeface="微軟正黑體" panose="020B0604030504040204" pitchFamily="34" charset="-120"/>
              </a:rPr>
              <a:t>台灣經貿網會員費一年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萬元，</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5.4</a:t>
            </a:r>
            <a:r>
              <a:rPr lang="zh-TW" altLang="zh-TW" dirty="0">
                <a:latin typeface="微軟正黑體" panose="020B0604030504040204" pitchFamily="34" charset="-120"/>
                <a:ea typeface="微軟正黑體" panose="020B0604030504040204" pitchFamily="34" charset="-120"/>
              </a:rPr>
              <a:t>萬元</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另對易受貿易自由化影響之產業</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計</a:t>
            </a:r>
            <a:r>
              <a:rPr lang="en-US" altLang="zh-TW" dirty="0">
                <a:latin typeface="微軟正黑體" panose="020B0604030504040204" pitchFamily="34" charset="-120"/>
                <a:ea typeface="微軟正黑體" panose="020B0604030504040204" pitchFamily="34" charset="-120"/>
              </a:rPr>
              <a:t>14</a:t>
            </a:r>
            <a:r>
              <a:rPr lang="zh-TW" altLang="zh-TW" dirty="0">
                <a:latin typeface="微軟正黑體" panose="020B0604030504040204" pitchFamily="34" charset="-120"/>
                <a:ea typeface="微軟正黑體" panose="020B0604030504040204" pitchFamily="34" charset="-120"/>
              </a:rPr>
              <a:t>類</a:t>
            </a:r>
            <a:r>
              <a:rPr lang="en-US" altLang="zh-TW" dirty="0">
                <a:latin typeface="微軟正黑體" panose="020B0604030504040204" pitchFamily="34" charset="-120"/>
                <a:ea typeface="微軟正黑體" panose="020B0604030504040204" pitchFamily="34" charset="-120"/>
              </a:rPr>
              <a:t>19</a:t>
            </a:r>
            <a:r>
              <a:rPr lang="zh-TW" altLang="zh-TW" dirty="0">
                <a:latin typeface="微軟正黑體" panose="020B0604030504040204" pitchFamily="34" charset="-120"/>
                <a:ea typeface="微軟正黑體" panose="020B0604030504040204" pitchFamily="34" charset="-120"/>
              </a:rPr>
              <a:t>項</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，為協助其利用網路強化出口，台灣經貿網特別針對原為中小型、內銷導向之公司，資源欠缺，轉型為外銷需長期耕耘之對象提供</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年期</a:t>
            </a:r>
            <a:r>
              <a:rPr lang="en-US" altLang="zh-TW" dirty="0">
                <a:latin typeface="微軟正黑體" panose="020B0604030504040204" pitchFamily="34" charset="-120"/>
                <a:ea typeface="微軟正黑體" panose="020B0604030504040204" pitchFamily="34" charset="-120"/>
              </a:rPr>
              <a:t>1.5</a:t>
            </a:r>
            <a:r>
              <a:rPr lang="zh-TW" altLang="zh-TW" dirty="0">
                <a:latin typeface="微軟正黑體" panose="020B0604030504040204" pitchFamily="34" charset="-120"/>
                <a:ea typeface="微軟正黑體" panose="020B0604030504040204" pitchFamily="34" charset="-120"/>
              </a:rPr>
              <a:t>萬元之強化出口方案。</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zh-TW" dirty="0" smtClean="0">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zh-TW"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2929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49688" y="9428718"/>
            <a:ext cx="2946400" cy="496333"/>
          </a:xfrm>
          <a:prstGeom prst="rect">
            <a:avLst/>
          </a:prstGeom>
          <a:noFill/>
          <a:ln w="9525">
            <a:noFill/>
            <a:miter lim="800000"/>
            <a:headEnd/>
            <a:tailEnd/>
          </a:ln>
        </p:spPr>
        <p:txBody>
          <a:bodyPr lIns="91026" tIns="45513" rIns="91026" bIns="45513" anchor="b"/>
          <a:lstStyle/>
          <a:p>
            <a:pPr algn="r">
              <a:spcAft>
                <a:spcPct val="0"/>
              </a:spcAft>
            </a:pPr>
            <a:fld id="{CCFF909E-B0CB-446B-A8BB-79AED961FBA9}" type="slidenum">
              <a:rPr lang="en-US" altLang="zh-TW" sz="1200">
                <a:solidFill>
                  <a:schemeClr val="tx1"/>
                </a:solidFill>
                <a:latin typeface="Arial" pitchFamily="34" charset="0"/>
                <a:ea typeface="新細明體" pitchFamily="18" charset="-120"/>
              </a:rPr>
              <a:pPr algn="r">
                <a:spcAft>
                  <a:spcPct val="0"/>
                </a:spcAft>
              </a:pPr>
              <a:t>13</a:t>
            </a:fld>
            <a:endParaRPr lang="en-US" altLang="zh-TW" sz="1200">
              <a:solidFill>
                <a:schemeClr val="tx1"/>
              </a:solidFill>
              <a:latin typeface="Arial" pitchFamily="34" charset="0"/>
              <a:ea typeface="新細明體" pitchFamily="18" charset="-120"/>
            </a:endParaRPr>
          </a:p>
        </p:txBody>
      </p:sp>
      <p:sp>
        <p:nvSpPr>
          <p:cNvPr id="73731" name="Rectangle 7"/>
          <p:cNvSpPr txBox="1">
            <a:spLocks noGrp="1" noChangeArrowheads="1"/>
          </p:cNvSpPr>
          <p:nvPr/>
        </p:nvSpPr>
        <p:spPr bwMode="auto">
          <a:xfrm>
            <a:off x="3849688" y="9428718"/>
            <a:ext cx="2946400" cy="496333"/>
          </a:xfrm>
          <a:prstGeom prst="rect">
            <a:avLst/>
          </a:prstGeom>
          <a:noFill/>
          <a:ln w="9525">
            <a:noFill/>
            <a:miter lim="800000"/>
            <a:headEnd/>
            <a:tailEnd/>
          </a:ln>
        </p:spPr>
        <p:txBody>
          <a:bodyPr lIns="91026" tIns="45513" rIns="91026" bIns="45513" anchor="b"/>
          <a:lstStyle/>
          <a:p>
            <a:pPr algn="r">
              <a:spcAft>
                <a:spcPct val="0"/>
              </a:spcAft>
            </a:pPr>
            <a:fld id="{64893004-D80E-43EE-BE87-05B730137BCA}" type="slidenum">
              <a:rPr lang="en-US" altLang="zh-TW" sz="1200">
                <a:solidFill>
                  <a:schemeClr val="tx1"/>
                </a:solidFill>
                <a:latin typeface="Arial" pitchFamily="34" charset="0"/>
                <a:ea typeface="新細明體" pitchFamily="18" charset="-120"/>
              </a:rPr>
              <a:pPr algn="r">
                <a:spcAft>
                  <a:spcPct val="0"/>
                </a:spcAft>
              </a:pPr>
              <a:t>13</a:t>
            </a:fld>
            <a:endParaRPr lang="en-US" altLang="zh-TW" sz="1200">
              <a:solidFill>
                <a:schemeClr val="tx1"/>
              </a:solidFill>
              <a:latin typeface="Arial" pitchFamily="34" charset="0"/>
              <a:ea typeface="新細明體" pitchFamily="18" charset="-120"/>
            </a:endParaRPr>
          </a:p>
        </p:txBody>
      </p:sp>
      <p:sp>
        <p:nvSpPr>
          <p:cNvPr id="73732" name="Rectangle 7"/>
          <p:cNvSpPr txBox="1">
            <a:spLocks noGrp="1" noChangeArrowheads="1"/>
          </p:cNvSpPr>
          <p:nvPr/>
        </p:nvSpPr>
        <p:spPr bwMode="auto">
          <a:xfrm>
            <a:off x="3849688" y="9428718"/>
            <a:ext cx="2946400" cy="496333"/>
          </a:xfrm>
          <a:prstGeom prst="rect">
            <a:avLst/>
          </a:prstGeom>
          <a:noFill/>
          <a:ln w="9525">
            <a:noFill/>
            <a:miter lim="800000"/>
            <a:headEnd/>
            <a:tailEnd/>
          </a:ln>
        </p:spPr>
        <p:txBody>
          <a:bodyPr lIns="91026" tIns="45513" rIns="91026" bIns="45513" anchor="b"/>
          <a:lstStyle/>
          <a:p>
            <a:pPr algn="r">
              <a:spcAft>
                <a:spcPct val="0"/>
              </a:spcAft>
            </a:pPr>
            <a:fld id="{BE698E62-2E3A-4871-85E3-72E337032F68}" type="slidenum">
              <a:rPr lang="en-US" altLang="zh-TW" sz="1200">
                <a:solidFill>
                  <a:schemeClr val="tx1"/>
                </a:solidFill>
                <a:latin typeface="Arial" pitchFamily="34" charset="0"/>
                <a:ea typeface="新細明體" pitchFamily="18" charset="-120"/>
              </a:rPr>
              <a:pPr algn="r">
                <a:spcAft>
                  <a:spcPct val="0"/>
                </a:spcAft>
              </a:pPr>
              <a:t>13</a:t>
            </a:fld>
            <a:endParaRPr lang="en-US" altLang="zh-TW" sz="1200">
              <a:solidFill>
                <a:schemeClr val="tx1"/>
              </a:solidFill>
              <a:latin typeface="Arial" pitchFamily="34" charset="0"/>
              <a:ea typeface="新細明體" pitchFamily="18" charset="-120"/>
            </a:endParaRPr>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06463" y="4715960"/>
            <a:ext cx="4984749" cy="4466986"/>
          </a:xfrm>
          <a:noFill/>
          <a:ln/>
        </p:spPr>
        <p:txBody>
          <a:bodyPr>
            <a:normAutofit/>
          </a:bodyPr>
          <a:lstStyle/>
          <a:p>
            <a:pPr eaLnBrk="1" hangingPunct="1"/>
            <a:r>
              <a:rPr lang="en-US" altLang="zh-TW" dirty="0" smtClean="0">
                <a:latin typeface="微軟正黑體" panose="020B0604030504040204" pitchFamily="34" charset="-120"/>
                <a:ea typeface="微軟正黑體" panose="020B0604030504040204" pitchFamily="34" charset="-120"/>
              </a:rPr>
              <a:t>105</a:t>
            </a:r>
            <a:r>
              <a:rPr lang="zh-TW" altLang="en-US" dirty="0" smtClean="0">
                <a:latin typeface="微軟正黑體" panose="020B0604030504040204" pitchFamily="34" charset="-120"/>
                <a:ea typeface="微軟正黑體" panose="020B0604030504040204" pitchFamily="34" charset="-120"/>
              </a:rPr>
              <a:t>年度商情服務目標量</a:t>
            </a:r>
            <a:endParaRPr lang="en-US" altLang="zh-TW" dirty="0" smtClean="0">
              <a:latin typeface="微軟正黑體" panose="020B0604030504040204" pitchFamily="34" charset="-120"/>
              <a:ea typeface="微軟正黑體" panose="020B0604030504040204" pitchFamily="34" charset="-120"/>
            </a:endParaRPr>
          </a:p>
          <a:p>
            <a:pPr eaLnBrk="1" hangingPunct="1"/>
            <a:r>
              <a:rPr lang="zh-TW" altLang="en-US" dirty="0" smtClean="0">
                <a:latin typeface="微軟正黑體" panose="020B0604030504040204" pitchFamily="34" charset="-120"/>
                <a:ea typeface="微軟正黑體" panose="020B0604030504040204" pitchFamily="34" charset="-120"/>
              </a:rPr>
              <a:t>一、大陸委辦及海外自辦市市調案：</a:t>
            </a:r>
            <a:endParaRPr lang="en-US" altLang="zh-TW" dirty="0" smtClean="0">
              <a:latin typeface="微軟正黑體" panose="020B0604030504040204" pitchFamily="34" charset="-120"/>
              <a:ea typeface="微軟正黑體" panose="020B0604030504040204" pitchFamily="34" charset="-120"/>
            </a:endParaRPr>
          </a:p>
          <a:p>
            <a:pPr eaLnBrk="1" hangingPunct="1"/>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一</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大陸委辦市調目標量</a:t>
            </a:r>
            <a:r>
              <a:rPr lang="en-US" altLang="zh-TW" dirty="0" smtClean="0">
                <a:latin typeface="微軟正黑體" panose="020B0604030504040204" pitchFamily="34" charset="-120"/>
                <a:ea typeface="微軟正黑體" panose="020B0604030504040204" pitchFamily="34" charset="-120"/>
              </a:rPr>
              <a:t>6</a:t>
            </a:r>
            <a:r>
              <a:rPr lang="zh-TW" altLang="en-US" dirty="0" smtClean="0">
                <a:latin typeface="微軟正黑體" panose="020B0604030504040204" pitchFamily="34" charset="-120"/>
                <a:ea typeface="微軟正黑體" panose="020B0604030504040204" pitchFamily="34" charset="-120"/>
              </a:rPr>
              <a:t>案</a:t>
            </a:r>
            <a:endParaRPr lang="en-US" altLang="zh-TW" dirty="0" smtClean="0">
              <a:latin typeface="微軟正黑體" panose="020B0604030504040204" pitchFamily="34" charset="-120"/>
              <a:ea typeface="微軟正黑體" panose="020B0604030504040204" pitchFamily="34" charset="-120"/>
            </a:endParaRPr>
          </a:p>
          <a:p>
            <a:pPr indent="304800" eaLnBrk="1" hangingPunct="1"/>
            <a:r>
              <a:rPr lang="zh-TW" altLang="en-US" dirty="0" smtClean="0">
                <a:latin typeface="微軟正黑體" panose="020B0604030504040204" pitchFamily="34" charset="-120"/>
                <a:ea typeface="微軟正黑體" panose="020B0604030504040204" pitchFamily="34" charset="-120"/>
              </a:rPr>
              <a:t>十三五規劃政策商機系列調查：</a:t>
            </a:r>
            <a:endParaRPr lang="en-US" altLang="zh-TW" dirty="0" smtClean="0">
              <a:latin typeface="微軟正黑體" panose="020B0604030504040204" pitchFamily="34" charset="-120"/>
              <a:ea typeface="微軟正黑體" panose="020B0604030504040204" pitchFamily="34" charset="-120"/>
            </a:endParaRPr>
          </a:p>
          <a:p>
            <a:pPr indent="304800" eaLnBrk="1" hangingPunct="1"/>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汽車零組件供應鏈現況及臺灣廠商潛在商機篇</a:t>
            </a:r>
          </a:p>
          <a:p>
            <a:pPr indent="304800"/>
            <a:r>
              <a:rPr lang="en-US" altLang="zh-TW" dirty="0" smtClean="0">
                <a:latin typeface="微軟正黑體" panose="020B0604030504040204" pitchFamily="34" charset="-120"/>
                <a:ea typeface="微軟正黑體" panose="020B0604030504040204" pitchFamily="34" charset="-120"/>
              </a:rPr>
              <a:t>2</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大陸</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京津冀</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節能環保現況及臺灣廠商潛在商機篇</a:t>
            </a:r>
          </a:p>
          <a:p>
            <a:pPr indent="304800"/>
            <a:r>
              <a:rPr lang="en-US" altLang="zh-TW" dirty="0" smtClean="0">
                <a:latin typeface="微軟正黑體" panose="020B0604030504040204" pitchFamily="34" charset="-120"/>
                <a:ea typeface="微軟正黑體" panose="020B0604030504040204" pitchFamily="34" charset="-120"/>
              </a:rPr>
              <a:t>3</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大陸智慧醫療產業現況及臺灣廠商潛在商機篇	</a:t>
            </a:r>
          </a:p>
          <a:p>
            <a:pPr indent="304800"/>
            <a:r>
              <a:rPr lang="en-US" altLang="zh-TW" dirty="0" smtClean="0">
                <a:latin typeface="微軟正黑體" panose="020B0604030504040204" pitchFamily="34" charset="-120"/>
                <a:ea typeface="微軟正黑體" panose="020B0604030504040204" pitchFamily="34" charset="-120"/>
              </a:rPr>
              <a:t>4</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中國製造</a:t>
            </a:r>
            <a:r>
              <a:rPr lang="en-US" altLang="zh-TW" dirty="0">
                <a:latin typeface="微軟正黑體" panose="020B0604030504040204" pitchFamily="34" charset="-120"/>
                <a:ea typeface="微軟正黑體" panose="020B0604030504040204" pitchFamily="34" charset="-120"/>
              </a:rPr>
              <a:t>2025</a:t>
            </a:r>
            <a:r>
              <a:rPr lang="zh-TW" altLang="en-US" dirty="0">
                <a:latin typeface="微軟正黑體" panose="020B0604030504040204" pitchFamily="34" charset="-120"/>
                <a:ea typeface="微軟正黑體" panose="020B0604030504040204" pitchFamily="34" charset="-120"/>
              </a:rPr>
              <a:t>發展現況及臺灣廠商潛在商機篇</a:t>
            </a:r>
          </a:p>
          <a:p>
            <a:pPr indent="304800"/>
            <a:r>
              <a:rPr lang="en-US" altLang="zh-TW" dirty="0" smtClean="0">
                <a:latin typeface="微軟正黑體" panose="020B0604030504040204" pitchFamily="34" charset="-120"/>
                <a:ea typeface="微軟正黑體" panose="020B0604030504040204" pitchFamily="34" charset="-120"/>
              </a:rPr>
              <a:t>5.ICT</a:t>
            </a:r>
            <a:r>
              <a:rPr lang="zh-TW" altLang="en-US" dirty="0">
                <a:latin typeface="微軟正黑體" panose="020B0604030504040204" pitchFamily="34" charset="-120"/>
                <a:ea typeface="微軟正黑體" panose="020B0604030504040204" pitchFamily="34" charset="-120"/>
              </a:rPr>
              <a:t>供應鏈現況及臺灣廠商潛在商機篇		</a:t>
            </a:r>
          </a:p>
          <a:p>
            <a:pPr indent="304800"/>
            <a:r>
              <a:rPr lang="en-US" altLang="zh-TW" dirty="0" smtClean="0">
                <a:latin typeface="微軟正黑體" panose="020B0604030504040204" pitchFamily="34" charset="-120"/>
                <a:ea typeface="微軟正黑體" panose="020B0604030504040204" pitchFamily="34" charset="-120"/>
              </a:rPr>
              <a:t>6</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中國大陸「一帶一路」政策下邊境貿易對臺灣廠商影響篇</a:t>
            </a:r>
          </a:p>
          <a:p>
            <a:pPr eaLnBrk="1" hangingPunct="1"/>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二</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海外自辦市調查：目標量</a:t>
            </a:r>
            <a:r>
              <a:rPr lang="en-US" altLang="zh-TW" dirty="0" smtClean="0">
                <a:latin typeface="微軟正黑體" panose="020B0604030504040204" pitchFamily="34" charset="-120"/>
                <a:ea typeface="微軟正黑體" panose="020B0604030504040204" pitchFamily="34" charset="-120"/>
              </a:rPr>
              <a:t>6</a:t>
            </a:r>
            <a:r>
              <a:rPr lang="zh-TW" altLang="en-US" dirty="0" smtClean="0">
                <a:latin typeface="微軟正黑體" panose="020B0604030504040204" pitchFamily="34" charset="-120"/>
                <a:ea typeface="微軟正黑體" panose="020B0604030504040204" pitchFamily="34" charset="-120"/>
              </a:rPr>
              <a:t>案</a:t>
            </a:r>
            <a:endParaRPr lang="en-US" altLang="zh-TW" dirty="0" smtClean="0">
              <a:latin typeface="微軟正黑體" panose="020B0604030504040204" pitchFamily="34" charset="-120"/>
              <a:ea typeface="微軟正黑體" panose="020B0604030504040204" pitchFamily="34" charset="-120"/>
            </a:endParaRPr>
          </a:p>
          <a:p>
            <a:pPr indent="304800"/>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東協利基產業供應鏈與商機調查</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越南、馬來西亞、泰國</a:t>
            </a:r>
            <a:r>
              <a:rPr lang="en-US" altLang="zh-TW" dirty="0">
                <a:latin typeface="微軟正黑體" panose="020B0604030504040204" pitchFamily="34" charset="-120"/>
                <a:ea typeface="微軟正黑體" panose="020B0604030504040204" pitchFamily="34" charset="-120"/>
              </a:rPr>
              <a:t>)</a:t>
            </a:r>
          </a:p>
          <a:p>
            <a:pPr indent="304800"/>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中近東利基產業商機調查</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伊朗、土耳其</a:t>
            </a:r>
            <a:r>
              <a:rPr lang="en-US" altLang="zh-TW" dirty="0">
                <a:latin typeface="微軟正黑體" panose="020B0604030504040204" pitchFamily="34" charset="-120"/>
                <a:ea typeface="微軟正黑體" panose="020B0604030504040204" pitchFamily="34" charset="-120"/>
              </a:rPr>
              <a:t>) </a:t>
            </a:r>
          </a:p>
          <a:p>
            <a:pPr indent="304800"/>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南亞孟加拉灣三國利基產業商機調查</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印度、斯里蘭卡、孟加拉</a:t>
            </a:r>
            <a:r>
              <a:rPr lang="en-US" altLang="zh-TW" dirty="0">
                <a:latin typeface="微軟正黑體" panose="020B0604030504040204" pitchFamily="34" charset="-120"/>
                <a:ea typeface="微軟正黑體" panose="020B0604030504040204" pitchFamily="34" charset="-120"/>
              </a:rPr>
              <a:t>)</a:t>
            </a:r>
          </a:p>
          <a:p>
            <a:pPr marL="457200" indent="-152400"/>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巴爾幹經濟圈利基產業商機調查</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斯洛維尼亞、克羅埃西亞、塞爾維亞</a:t>
            </a:r>
            <a:r>
              <a:rPr lang="en-US" altLang="zh-TW" dirty="0">
                <a:latin typeface="微軟正黑體" panose="020B0604030504040204" pitchFamily="34" charset="-120"/>
                <a:ea typeface="微軟正黑體" panose="020B0604030504040204" pitchFamily="34" charset="-120"/>
              </a:rPr>
              <a:t>)</a:t>
            </a:r>
          </a:p>
          <a:p>
            <a:pPr indent="304800"/>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德國「工業</a:t>
            </a:r>
            <a:r>
              <a:rPr lang="en-US" altLang="zh-TW" dirty="0">
                <a:latin typeface="微軟正黑體" panose="020B0604030504040204" pitchFamily="34" charset="-120"/>
                <a:ea typeface="微軟正黑體" panose="020B0604030504040204" pitchFamily="34" charset="-120"/>
              </a:rPr>
              <a:t>4.0</a:t>
            </a:r>
            <a:r>
              <a:rPr lang="zh-TW" altLang="en-US" dirty="0">
                <a:latin typeface="微軟正黑體" panose="020B0604030504040204" pitchFamily="34" charset="-120"/>
                <a:ea typeface="微軟正黑體" panose="020B0604030504040204" pitchFamily="34" charset="-120"/>
              </a:rPr>
              <a:t>」跨產業趨勢與衍生商機調查</a:t>
            </a:r>
          </a:p>
          <a:p>
            <a:pPr indent="304800"/>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歐盟「單一數位市場」跨境電子商務商機調查</a:t>
            </a:r>
          </a:p>
          <a:p>
            <a:pPr eaLnBrk="1" hangingPunct="1"/>
            <a:r>
              <a:rPr lang="zh-TW" altLang="en-US" dirty="0" smtClean="0">
                <a:latin typeface="微軟正黑體" panose="020B0604030504040204" pitchFamily="34" charset="-120"/>
                <a:ea typeface="微軟正黑體" panose="020B0604030504040204" pitchFamily="34" charset="-120"/>
              </a:rPr>
              <a:t>二、發行經貿透視雙周刊目標量</a:t>
            </a:r>
            <a:r>
              <a:rPr lang="en-US" altLang="zh-TW" dirty="0" smtClean="0">
                <a:latin typeface="微軟正黑體" panose="020B0604030504040204" pitchFamily="34" charset="-120"/>
                <a:ea typeface="微軟正黑體" panose="020B0604030504040204" pitchFamily="34" charset="-120"/>
              </a:rPr>
              <a:t>25</a:t>
            </a:r>
            <a:r>
              <a:rPr lang="zh-TW" altLang="en-US" dirty="0" smtClean="0">
                <a:latin typeface="微軟正黑體" panose="020B0604030504040204" pitchFamily="34" charset="-120"/>
                <a:ea typeface="微軟正黑體" panose="020B0604030504040204" pitchFamily="34" charset="-120"/>
              </a:rPr>
              <a:t>期</a:t>
            </a:r>
            <a:endParaRPr lang="en-US" altLang="zh-TW" dirty="0" smtClean="0">
              <a:latin typeface="微軟正黑體" panose="020B0604030504040204" pitchFamily="34" charset="-120"/>
              <a:ea typeface="微軟正黑體" panose="020B0604030504040204" pitchFamily="34" charset="-120"/>
            </a:endParaRPr>
          </a:p>
          <a:p>
            <a:pPr eaLnBrk="1" hangingPunct="1"/>
            <a:r>
              <a:rPr lang="zh-TW" altLang="en-US" dirty="0" smtClean="0">
                <a:latin typeface="微軟正黑體" panose="020B0604030504040204" pitchFamily="34" charset="-120"/>
                <a:ea typeface="微軟正黑體" panose="020B0604030504040204" pitchFamily="34" charset="-120"/>
              </a:rPr>
              <a:t>三、發行叢書</a:t>
            </a:r>
            <a:r>
              <a:rPr lang="en-US" altLang="zh-TW" dirty="0" smtClean="0">
                <a:latin typeface="微軟正黑體" panose="020B0604030504040204" pitchFamily="34" charset="-120"/>
                <a:ea typeface="微軟正黑體" panose="020B0604030504040204" pitchFamily="34" charset="-120"/>
              </a:rPr>
              <a:t>4</a:t>
            </a:r>
            <a:r>
              <a:rPr lang="zh-TW" altLang="en-US" dirty="0" smtClean="0">
                <a:latin typeface="微軟正黑體" panose="020B0604030504040204" pitchFamily="34" charset="-120"/>
                <a:ea typeface="微軟正黑體" panose="020B0604030504040204" pitchFamily="34" charset="-120"/>
              </a:rPr>
              <a:t>本</a:t>
            </a:r>
            <a:endParaRPr lang="zh-TW"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63001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49688" y="9428718"/>
            <a:ext cx="2946400" cy="496333"/>
          </a:xfrm>
          <a:prstGeom prst="rect">
            <a:avLst/>
          </a:prstGeom>
          <a:noFill/>
          <a:ln w="9525">
            <a:noFill/>
            <a:miter lim="800000"/>
            <a:headEnd/>
            <a:tailEnd/>
          </a:ln>
        </p:spPr>
        <p:txBody>
          <a:bodyPr lIns="91026" tIns="45513" rIns="91026" bIns="45513" anchor="b"/>
          <a:lstStyle/>
          <a:p>
            <a:pPr algn="r">
              <a:spcAft>
                <a:spcPct val="0"/>
              </a:spcAft>
            </a:pPr>
            <a:fld id="{50C5487A-0889-4A07-96E2-003BED24F843}" type="slidenum">
              <a:rPr lang="en-US" altLang="zh-TW" sz="1200">
                <a:solidFill>
                  <a:schemeClr val="tx1"/>
                </a:solidFill>
                <a:latin typeface="Arial" pitchFamily="34" charset="0"/>
                <a:ea typeface="新細明體" pitchFamily="18" charset="-120"/>
              </a:rPr>
              <a:pPr algn="r">
                <a:spcAft>
                  <a:spcPct val="0"/>
                </a:spcAft>
              </a:pPr>
              <a:t>14</a:t>
            </a:fld>
            <a:endParaRPr lang="en-US" altLang="zh-TW" sz="1200">
              <a:solidFill>
                <a:schemeClr val="tx1"/>
              </a:solidFill>
              <a:latin typeface="Arial" pitchFamily="34" charset="0"/>
              <a:ea typeface="新細明體" pitchFamily="18" charset="-120"/>
            </a:endParaRPr>
          </a:p>
        </p:txBody>
      </p:sp>
      <p:sp>
        <p:nvSpPr>
          <p:cNvPr id="74755" name="Rectangle 7"/>
          <p:cNvSpPr txBox="1">
            <a:spLocks noGrp="1" noChangeArrowheads="1"/>
          </p:cNvSpPr>
          <p:nvPr/>
        </p:nvSpPr>
        <p:spPr bwMode="auto">
          <a:xfrm>
            <a:off x="3849688" y="9428718"/>
            <a:ext cx="2946400" cy="496333"/>
          </a:xfrm>
          <a:prstGeom prst="rect">
            <a:avLst/>
          </a:prstGeom>
          <a:noFill/>
          <a:ln w="9525">
            <a:noFill/>
            <a:miter lim="800000"/>
            <a:headEnd/>
            <a:tailEnd/>
          </a:ln>
        </p:spPr>
        <p:txBody>
          <a:bodyPr lIns="91026" tIns="45513" rIns="91026" bIns="45513" anchor="b"/>
          <a:lstStyle/>
          <a:p>
            <a:pPr algn="r">
              <a:spcAft>
                <a:spcPct val="0"/>
              </a:spcAft>
            </a:pPr>
            <a:fld id="{CA22A274-557B-4F4E-BCD6-379289DF0B2C}" type="slidenum">
              <a:rPr lang="en-US" altLang="zh-TW" sz="1200">
                <a:solidFill>
                  <a:schemeClr val="tx1"/>
                </a:solidFill>
                <a:latin typeface="Arial" pitchFamily="34" charset="0"/>
                <a:ea typeface="新細明體" pitchFamily="18" charset="-120"/>
              </a:rPr>
              <a:pPr algn="r">
                <a:spcAft>
                  <a:spcPct val="0"/>
                </a:spcAft>
              </a:pPr>
              <a:t>14</a:t>
            </a:fld>
            <a:endParaRPr lang="en-US" altLang="zh-TW" sz="1200">
              <a:solidFill>
                <a:schemeClr val="tx1"/>
              </a:solidFill>
              <a:latin typeface="Arial" pitchFamily="34" charset="0"/>
              <a:ea typeface="新細明體" pitchFamily="18" charset="-120"/>
            </a:endParaRPr>
          </a:p>
        </p:txBody>
      </p:sp>
      <p:sp>
        <p:nvSpPr>
          <p:cNvPr id="74756" name="Rectangle 7"/>
          <p:cNvSpPr txBox="1">
            <a:spLocks noGrp="1" noChangeArrowheads="1"/>
          </p:cNvSpPr>
          <p:nvPr/>
        </p:nvSpPr>
        <p:spPr bwMode="auto">
          <a:xfrm>
            <a:off x="3849688" y="9428718"/>
            <a:ext cx="2946400" cy="496333"/>
          </a:xfrm>
          <a:prstGeom prst="rect">
            <a:avLst/>
          </a:prstGeom>
          <a:noFill/>
          <a:ln w="9525">
            <a:noFill/>
            <a:miter lim="800000"/>
            <a:headEnd/>
            <a:tailEnd/>
          </a:ln>
        </p:spPr>
        <p:txBody>
          <a:bodyPr lIns="91026" tIns="45513" rIns="91026" bIns="45513" anchor="b"/>
          <a:lstStyle/>
          <a:p>
            <a:pPr algn="r">
              <a:spcAft>
                <a:spcPct val="0"/>
              </a:spcAft>
            </a:pPr>
            <a:fld id="{68E98178-99AD-44D6-A2F1-462901CF52AF}" type="slidenum">
              <a:rPr lang="en-US" altLang="zh-TW" sz="1200">
                <a:solidFill>
                  <a:schemeClr val="tx1"/>
                </a:solidFill>
                <a:latin typeface="Arial" pitchFamily="34" charset="0"/>
                <a:ea typeface="新細明體" pitchFamily="18" charset="-120"/>
              </a:rPr>
              <a:pPr algn="r">
                <a:spcAft>
                  <a:spcPct val="0"/>
                </a:spcAft>
              </a:pPr>
              <a:t>14</a:t>
            </a:fld>
            <a:endParaRPr lang="en-US" altLang="zh-TW" sz="1200">
              <a:solidFill>
                <a:schemeClr val="tx1"/>
              </a:solidFill>
              <a:latin typeface="Arial" pitchFamily="34" charset="0"/>
              <a:ea typeface="新細明體" pitchFamily="18" charset="-120"/>
            </a:endParaRPr>
          </a:p>
        </p:txBody>
      </p:sp>
      <p:sp>
        <p:nvSpPr>
          <p:cNvPr id="74757" name="Rectangle 2"/>
          <p:cNvSpPr>
            <a:spLocks noGrp="1" noRot="1" noChangeAspect="1" noChangeArrowheads="1" noTextEdit="1"/>
          </p:cNvSpPr>
          <p:nvPr>
            <p:ph type="sldImg"/>
          </p:nvPr>
        </p:nvSpPr>
        <p:spPr>
          <a:ln/>
        </p:spPr>
      </p:sp>
      <p:sp>
        <p:nvSpPr>
          <p:cNvPr id="74758" name="Rectangle 3"/>
          <p:cNvSpPr>
            <a:spLocks noGrp="1" noChangeArrowheads="1"/>
          </p:cNvSpPr>
          <p:nvPr>
            <p:ph type="body" idx="1"/>
          </p:nvPr>
        </p:nvSpPr>
        <p:spPr>
          <a:xfrm>
            <a:off x="906463" y="4715960"/>
            <a:ext cx="4984749" cy="4466986"/>
          </a:xfrm>
          <a:noFill/>
          <a:ln/>
        </p:spPr>
        <p:txBody>
          <a:bodyPr/>
          <a:lstStyle/>
          <a:p>
            <a:pPr eaLnBrk="1" hangingPunct="1"/>
            <a:r>
              <a:rPr lang="en-US" altLang="zh-TW" dirty="0" smtClean="0">
                <a:latin typeface="微軟正黑體" panose="020B0604030504040204" pitchFamily="34" charset="-120"/>
                <a:ea typeface="微軟正黑體" panose="020B0604030504040204" pitchFamily="34" charset="-120"/>
              </a:rPr>
              <a:t>105</a:t>
            </a:r>
            <a:r>
              <a:rPr lang="zh-TW" altLang="en-US" dirty="0" smtClean="0">
                <a:latin typeface="微軟正黑體" panose="020B0604030504040204" pitchFamily="34" charset="-120"/>
                <a:ea typeface="微軟正黑體" panose="020B0604030504040204" pitchFamily="34" charset="-120"/>
              </a:rPr>
              <a:t>年度目標量</a:t>
            </a:r>
          </a:p>
          <a:p>
            <a:pPr marL="161925" indent="-161925" eaLnBrk="1" hangingPunct="1"/>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營運貿易資料館：蒐集圖書期刊目標量</a:t>
            </a:r>
            <a:r>
              <a:rPr lang="en-US" altLang="zh-TW" dirty="0" smtClean="0">
                <a:latin typeface="微軟正黑體" panose="020B0604030504040204" pitchFamily="34" charset="-120"/>
                <a:ea typeface="微軟正黑體" panose="020B0604030504040204" pitchFamily="34" charset="-120"/>
              </a:rPr>
              <a:t>11,000</a:t>
            </a:r>
            <a:r>
              <a:rPr lang="zh-TW" altLang="en-US" dirty="0" smtClean="0">
                <a:latin typeface="微軟正黑體" panose="020B0604030504040204" pitchFamily="34" charset="-120"/>
                <a:ea typeface="微軟正黑體" panose="020B0604030504040204" pitchFamily="34" charset="-120"/>
              </a:rPr>
              <a:t>冊、資料庫</a:t>
            </a:r>
            <a:r>
              <a:rPr lang="en-US" altLang="zh-TW" dirty="0" smtClean="0">
                <a:latin typeface="微軟正黑體" panose="020B0604030504040204" pitchFamily="34" charset="-120"/>
                <a:ea typeface="微軟正黑體" panose="020B0604030504040204" pitchFamily="34" charset="-120"/>
              </a:rPr>
              <a:t>13</a:t>
            </a:r>
            <a:r>
              <a:rPr lang="zh-TW" altLang="en-US" dirty="0" smtClean="0">
                <a:latin typeface="微軟正黑體" panose="020B0604030504040204" pitchFamily="34" charset="-120"/>
                <a:ea typeface="微軟正黑體" panose="020B0604030504040204" pitchFamily="34" charset="-120"/>
              </a:rPr>
              <a:t>種。</a:t>
            </a:r>
          </a:p>
          <a:p>
            <a:pPr eaLnBrk="1" hangingPunct="1"/>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辦理市場調查成果發表會與各項講座：市調查成果發表會目標量</a:t>
            </a:r>
            <a:r>
              <a:rPr lang="en-US" altLang="zh-TW" dirty="0" smtClean="0">
                <a:latin typeface="微軟正黑體" panose="020B0604030504040204" pitchFamily="34" charset="-120"/>
                <a:ea typeface="微軟正黑體" panose="020B0604030504040204" pitchFamily="34" charset="-120"/>
              </a:rPr>
              <a:t>12</a:t>
            </a:r>
            <a:r>
              <a:rPr lang="zh-TW" altLang="en-US" dirty="0" smtClean="0">
                <a:latin typeface="微軟正黑體" panose="020B0604030504040204" pitchFamily="34" charset="-120"/>
                <a:ea typeface="微軟正黑體" panose="020B0604030504040204" pitchFamily="34" charset="-120"/>
              </a:rPr>
              <a:t>場</a:t>
            </a:r>
          </a:p>
          <a:p>
            <a:pPr eaLnBrk="1" hangingPunct="1"/>
            <a:r>
              <a:rPr lang="en-US" altLang="zh-TW" dirty="0" smtClean="0">
                <a:latin typeface="微軟正黑體" panose="020B0604030504040204" pitchFamily="34" charset="-120"/>
                <a:ea typeface="微軟正黑體" panose="020B0604030504040204" pitchFamily="34" charset="-120"/>
              </a:rPr>
              <a:t>3.</a:t>
            </a:r>
            <a:r>
              <a:rPr lang="zh-TW" altLang="en-US" dirty="0" smtClean="0">
                <a:latin typeface="微軟正黑體" panose="020B0604030504040204" pitchFamily="34" charset="-120"/>
                <a:ea typeface="微軟正黑體" panose="020B0604030504040204" pitchFamily="34" charset="-120"/>
              </a:rPr>
              <a:t>建置商情資訊網及經貿資料館網站：目標量</a:t>
            </a:r>
            <a:r>
              <a:rPr lang="en-US" altLang="zh-TW" dirty="0" smtClean="0">
                <a:latin typeface="微軟正黑體" panose="020B0604030504040204" pitchFamily="34" charset="-120"/>
                <a:ea typeface="微軟正黑體" panose="020B0604030504040204" pitchFamily="34" charset="-120"/>
              </a:rPr>
              <a:t>293,000</a:t>
            </a:r>
            <a:r>
              <a:rPr lang="zh-TW" altLang="en-US" dirty="0" smtClean="0">
                <a:latin typeface="微軟正黑體" panose="020B0604030504040204" pitchFamily="34" charset="-120"/>
                <a:ea typeface="微軟正黑體" panose="020B0604030504040204" pitchFamily="34" charset="-120"/>
              </a:rPr>
              <a:t>人次</a:t>
            </a:r>
          </a:p>
        </p:txBody>
      </p:sp>
    </p:spTree>
    <p:extLst>
      <p:ext uri="{BB962C8B-B14F-4D97-AF65-F5344CB8AC3E}">
        <p14:creationId xmlns:p14="http://schemas.microsoft.com/office/powerpoint/2010/main" val="3945864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9163" y="746125"/>
            <a:ext cx="4959350" cy="3721100"/>
          </a:xfrm>
        </p:spPr>
      </p:sp>
      <p:sp>
        <p:nvSpPr>
          <p:cNvPr id="3" name="備忘稿版面配置區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為</a:t>
            </a:r>
            <a:r>
              <a:rPr lang="zh-TW" altLang="zh-TW" sz="1200" kern="1200" dirty="0" smtClean="0">
                <a:solidFill>
                  <a:schemeClr val="tx1"/>
                </a:solidFill>
                <a:effectLst/>
                <a:latin typeface="+mn-lt"/>
                <a:ea typeface="+mn-ea"/>
                <a:cs typeface="+mn-cs"/>
              </a:rPr>
              <a:t>協助廠商在數據</a:t>
            </a:r>
            <a:r>
              <a:rPr lang="zh-TW" altLang="en-US" sz="1200" kern="1200" dirty="0" smtClean="0">
                <a:solidFill>
                  <a:schemeClr val="tx1"/>
                </a:solidFill>
                <a:effectLst/>
                <a:latin typeface="+mn-lt"/>
                <a:ea typeface="+mn-ea"/>
                <a:cs typeface="+mn-cs"/>
              </a:rPr>
              <a:t>驅動</a:t>
            </a:r>
            <a:r>
              <a:rPr lang="zh-TW" altLang="zh-TW" sz="1200" kern="1200" dirty="0" smtClean="0">
                <a:solidFill>
                  <a:schemeClr val="tx1"/>
                </a:solidFill>
                <a:effectLst/>
                <a:latin typeface="+mn-lt"/>
                <a:ea typeface="+mn-ea"/>
                <a:cs typeface="+mn-cs"/>
              </a:rPr>
              <a:t>時代，以科學工具輔助國際行銷</a:t>
            </a:r>
            <a:r>
              <a:rPr lang="zh-TW" altLang="en-US" sz="1200" kern="1200" dirty="0" smtClean="0">
                <a:solidFill>
                  <a:schemeClr val="tx1"/>
                </a:solidFill>
                <a:effectLst/>
                <a:latin typeface="+mn-lt"/>
                <a:ea typeface="+mn-ea"/>
                <a:cs typeface="+mn-cs"/>
              </a:rPr>
              <a:t>、強化行銷效益，形成智慧貿易生態系統</a:t>
            </a:r>
            <a:r>
              <a:rPr lang="en-US" altLang="zh-TW" sz="1200" kern="1200" dirty="0" smtClean="0">
                <a:solidFill>
                  <a:schemeClr val="tx1"/>
                </a:solidFill>
                <a:effectLst/>
                <a:latin typeface="+mn-lt"/>
                <a:ea typeface="+mn-ea"/>
                <a:cs typeface="+mn-cs"/>
              </a:rPr>
              <a:t>(ecosystem)</a:t>
            </a:r>
            <a:r>
              <a:rPr lang="zh-TW" altLang="en-US" sz="1200" kern="1200" dirty="0" smtClean="0">
                <a:solidFill>
                  <a:schemeClr val="tx1"/>
                </a:solidFill>
                <a:effectLst/>
                <a:latin typeface="+mn-lt"/>
                <a:ea typeface="+mn-ea"/>
                <a:cs typeface="+mn-cs"/>
              </a:rPr>
              <a:t>，即時掌握國際情勢</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建立</a:t>
            </a:r>
            <a:r>
              <a:rPr lang="en-US" altLang="zh-TW" sz="1200" kern="1200" dirty="0" smtClean="0">
                <a:solidFill>
                  <a:schemeClr val="tx1"/>
                </a:solidFill>
                <a:effectLst/>
                <a:latin typeface="+mn-lt"/>
                <a:ea typeface="+mn-ea"/>
                <a:cs typeface="+mn-cs"/>
              </a:rPr>
              <a:t>2</a:t>
            </a:r>
            <a:r>
              <a:rPr lang="zh-TW" altLang="en-US" sz="1200" kern="1200" dirty="0" smtClean="0">
                <a:solidFill>
                  <a:schemeClr val="tx1"/>
                </a:solidFill>
                <a:effectLst/>
                <a:latin typeface="+mn-lt"/>
                <a:ea typeface="+mn-ea"/>
                <a:cs typeface="+mn-cs"/>
              </a:rPr>
              <a:t>項數據平台：</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一、</a:t>
            </a:r>
            <a:r>
              <a:rPr lang="zh-TW" altLang="zh-TW" sz="1200" kern="1200" dirty="0" smtClean="0">
                <a:solidFill>
                  <a:schemeClr val="tx1"/>
                </a:solidFill>
                <a:effectLst/>
                <a:latin typeface="+mn-lt"/>
                <a:ea typeface="+mn-ea"/>
                <a:cs typeface="+mn-cs"/>
              </a:rPr>
              <a:t>全球貿易大數據平台</a:t>
            </a:r>
            <a:r>
              <a:rPr lang="en-US" altLang="zh-TW" sz="1200" kern="1200" dirty="0" smtClean="0">
                <a:solidFill>
                  <a:schemeClr val="tx1"/>
                </a:solidFill>
                <a:effectLst/>
                <a:latin typeface="+mn-lt"/>
                <a:ea typeface="+mn-ea"/>
                <a:cs typeface="+mn-cs"/>
              </a:rPr>
              <a:t>(</a:t>
            </a:r>
            <a:r>
              <a:rPr lang="en-US" altLang="zh-TW" sz="1200" kern="1200" dirty="0" err="1" smtClean="0">
                <a:solidFill>
                  <a:schemeClr val="tx1"/>
                </a:solidFill>
                <a:effectLst/>
                <a:latin typeface="+mn-lt"/>
                <a:ea typeface="+mn-ea"/>
                <a:cs typeface="+mn-cs"/>
              </a:rPr>
              <a:t>iTrade</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該平台</a:t>
            </a:r>
            <a:r>
              <a:rPr lang="en-US" altLang="zh-TW" sz="1200" kern="1200" dirty="0" smtClean="0">
                <a:solidFill>
                  <a:schemeClr val="tx1"/>
                </a:solidFill>
                <a:effectLst/>
                <a:latin typeface="+mn-lt"/>
                <a:ea typeface="+mn-ea"/>
                <a:cs typeface="+mn-cs"/>
              </a:rPr>
              <a:t>(</a:t>
            </a:r>
            <a:r>
              <a:rPr lang="en-US" altLang="zh-TW" sz="1200" kern="1200" dirty="0" err="1" smtClean="0">
                <a:solidFill>
                  <a:schemeClr val="tx1"/>
                </a:solidFill>
                <a:effectLst/>
                <a:latin typeface="+mn-lt"/>
                <a:ea typeface="+mn-ea"/>
                <a:cs typeface="+mn-cs"/>
              </a:rPr>
              <a:t>iTrade</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已於</a:t>
            </a:r>
            <a:r>
              <a:rPr lang="en-US" altLang="zh-TW" sz="1200" kern="1200" dirty="0" smtClean="0">
                <a:solidFill>
                  <a:schemeClr val="tx1"/>
                </a:solidFill>
                <a:effectLst/>
                <a:latin typeface="+mn-lt"/>
                <a:ea typeface="+mn-ea"/>
                <a:cs typeface="+mn-cs"/>
              </a:rPr>
              <a:t>2016</a:t>
            </a:r>
            <a:r>
              <a:rPr lang="zh-TW" altLang="en-US" sz="1200" kern="1200" dirty="0" smtClean="0">
                <a:solidFill>
                  <a:schemeClr val="tx1"/>
                </a:solidFill>
                <a:effectLst/>
                <a:latin typeface="+mn-lt"/>
                <a:ea typeface="+mn-ea"/>
                <a:cs typeface="+mn-cs"/>
              </a:rPr>
              <a:t>年上線，各項模組將陸續完成、並豐富內容。</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lvl="0"/>
            <a:r>
              <a:rPr lang="zh-TW" altLang="en-US" sz="1200" kern="1200" dirty="0" smtClean="0">
                <a:solidFill>
                  <a:schemeClr val="tx1"/>
                </a:solidFill>
                <a:effectLst/>
                <a:latin typeface="+mn-lt"/>
                <a:ea typeface="+mn-ea"/>
                <a:cs typeface="+mn-cs"/>
              </a:rPr>
              <a:t>二：</a:t>
            </a:r>
            <a:r>
              <a:rPr lang="zh-TW" altLang="zh-TW" sz="1200" kern="1200" dirty="0" smtClean="0">
                <a:solidFill>
                  <a:schemeClr val="tx1"/>
                </a:solidFill>
                <a:effectLst/>
                <a:latin typeface="+mn-lt"/>
                <a:ea typeface="+mn-ea"/>
                <a:cs typeface="+mn-cs"/>
              </a:rPr>
              <a:t>「海外參展決策輔助平台</a:t>
            </a:r>
            <a:r>
              <a:rPr lang="en-US" altLang="zh-TW" sz="1200" kern="1200" dirty="0" smtClean="0">
                <a:solidFill>
                  <a:schemeClr val="tx1"/>
                </a:solidFill>
                <a:effectLst/>
                <a:latin typeface="+mn-lt"/>
                <a:ea typeface="+mn-ea"/>
                <a:cs typeface="+mn-cs"/>
              </a:rPr>
              <a:t>(TSP)</a:t>
            </a:r>
            <a:r>
              <a:rPr lang="zh-TW" altLang="zh-TW" sz="1200" kern="1200" dirty="0" smtClean="0">
                <a:solidFill>
                  <a:schemeClr val="tx1"/>
                </a:solidFill>
                <a:effectLst/>
                <a:latin typeface="+mn-lt"/>
                <a:ea typeface="+mn-ea"/>
                <a:cs typeface="+mn-cs"/>
              </a:rPr>
              <a:t>」提供業者查詢，</a:t>
            </a:r>
            <a:r>
              <a:rPr lang="en-US" altLang="zh-TW" sz="1200" kern="1200" dirty="0" smtClean="0">
                <a:solidFill>
                  <a:schemeClr val="tx1"/>
                </a:solidFill>
                <a:effectLst/>
                <a:latin typeface="+mn-lt"/>
                <a:ea typeface="+mn-ea"/>
                <a:cs typeface="+mn-cs"/>
              </a:rPr>
              <a:t>2016</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12</a:t>
            </a:r>
            <a:r>
              <a:rPr lang="zh-TW" altLang="zh-TW" sz="1200" kern="1200" dirty="0" smtClean="0">
                <a:solidFill>
                  <a:schemeClr val="tx1"/>
                </a:solidFill>
                <a:effectLst/>
                <a:latin typeface="+mn-lt"/>
                <a:ea typeface="+mn-ea"/>
                <a:cs typeface="+mn-cs"/>
              </a:rPr>
              <a:t>月完成建立全球</a:t>
            </a:r>
            <a:r>
              <a:rPr lang="en-US" altLang="zh-TW" sz="1200" kern="1200" dirty="0" smtClean="0">
                <a:solidFill>
                  <a:schemeClr val="tx1"/>
                </a:solidFill>
                <a:effectLst/>
                <a:latin typeface="+mn-lt"/>
                <a:ea typeface="+mn-ea"/>
                <a:cs typeface="+mn-cs"/>
              </a:rPr>
              <a:t>10,000</a:t>
            </a:r>
            <a:r>
              <a:rPr lang="zh-TW" altLang="zh-TW" sz="1200" kern="1200" dirty="0" smtClean="0">
                <a:solidFill>
                  <a:schemeClr val="tx1"/>
                </a:solidFill>
                <a:effectLst/>
                <a:latin typeface="+mn-lt"/>
                <a:ea typeface="+mn-ea"/>
                <a:cs typeface="+mn-cs"/>
              </a:rPr>
              <a:t>項重要展覽資料庫</a:t>
            </a:r>
            <a:r>
              <a:rPr lang="zh-TW" altLang="en-US" sz="1200" kern="1200" dirty="0" smtClean="0">
                <a:solidFill>
                  <a:schemeClr val="tx1"/>
                </a:solidFill>
                <a:effectLst/>
                <a:latin typeface="+mn-lt"/>
                <a:ea typeface="+mn-ea"/>
                <a:cs typeface="+mn-cs"/>
              </a:rPr>
              <a:t>，並</a:t>
            </a:r>
            <a:r>
              <a:rPr lang="zh-TW" altLang="zh-TW" sz="1200" kern="1200" dirty="0" smtClean="0">
                <a:solidFill>
                  <a:schemeClr val="tx1"/>
                </a:solidFill>
                <a:effectLst/>
                <a:latin typeface="+mn-lt"/>
                <a:ea typeface="+mn-ea"/>
                <a:cs typeface="+mn-cs"/>
              </a:rPr>
              <a:t>正式上線。</a:t>
            </a:r>
            <a:endParaRPr lang="en-US" altLang="zh-TW" sz="1200" kern="1200" dirty="0" smtClean="0">
              <a:solidFill>
                <a:schemeClr val="tx1"/>
              </a:solidFill>
              <a:effectLst/>
              <a:latin typeface="+mn-lt"/>
              <a:ea typeface="+mn-ea"/>
              <a:cs typeface="+mn-cs"/>
            </a:endParaRPr>
          </a:p>
          <a:p>
            <a:pPr lvl="0"/>
            <a:r>
              <a:rPr lang="zh-TW" altLang="zh-TW" sz="1200" kern="1200" dirty="0" smtClean="0">
                <a:solidFill>
                  <a:schemeClr val="tx1"/>
                </a:solidFill>
                <a:effectLst/>
                <a:latin typeface="+mn-lt"/>
                <a:ea typeface="+mn-ea"/>
                <a:cs typeface="+mn-cs"/>
              </a:rPr>
              <a:t>透</a:t>
            </a:r>
            <a:r>
              <a:rPr lang="zh-TW" altLang="en-US" sz="1200" kern="1200" dirty="0" smtClean="0">
                <a:solidFill>
                  <a:schemeClr val="tx1"/>
                </a:solidFill>
                <a:effectLst/>
                <a:latin typeface="+mn-lt"/>
                <a:ea typeface="+mn-ea"/>
                <a:cs typeface="+mn-cs"/>
              </a:rPr>
              <a:t>此外</a:t>
            </a:r>
            <a:r>
              <a:rPr lang="zh-TW" altLang="zh-TW" sz="1200" kern="1200" dirty="0" smtClean="0">
                <a:solidFill>
                  <a:schemeClr val="tx1"/>
                </a:solidFill>
                <a:effectLst/>
                <a:latin typeface="+mn-lt"/>
                <a:ea typeface="+mn-ea"/>
                <a:cs typeface="+mn-cs"/>
              </a:rPr>
              <a:t>過科學方法及蒐集、分析及呈蒐集全球重要展覽資料、</a:t>
            </a:r>
            <a:r>
              <a:rPr lang="zh-TW" altLang="en-US" sz="1200" kern="1200" dirty="0" smtClean="0">
                <a:solidFill>
                  <a:schemeClr val="tx1"/>
                </a:solidFill>
                <a:effectLst/>
                <a:latin typeface="+mn-lt"/>
                <a:ea typeface="+mn-ea"/>
                <a:cs typeface="+mn-cs"/>
              </a:rPr>
              <a:t>全球進出口數據、各展參展廠商名單、</a:t>
            </a:r>
            <a:r>
              <a:rPr lang="zh-TW" altLang="zh-TW" sz="1200" kern="1200" dirty="0" smtClean="0">
                <a:solidFill>
                  <a:schemeClr val="tx1"/>
                </a:solidFill>
                <a:effectLst/>
                <a:latin typeface="+mn-lt"/>
                <a:ea typeface="+mn-ea"/>
                <a:cs typeface="+mn-cs"/>
              </a:rPr>
              <a:t>貿易局補助公協會海外參展資料及本會海外參展資料，</a:t>
            </a:r>
            <a:endParaRPr lang="en-US" altLang="zh-TW" sz="1200" kern="1200" dirty="0" smtClean="0">
              <a:solidFill>
                <a:schemeClr val="tx1"/>
              </a:solidFill>
              <a:effectLst/>
              <a:latin typeface="+mn-lt"/>
              <a:ea typeface="+mn-ea"/>
              <a:cs typeface="+mn-cs"/>
            </a:endParaRPr>
          </a:p>
          <a:p>
            <a:pPr lvl="0"/>
            <a:r>
              <a:rPr lang="zh-TW" altLang="zh-TW" sz="1200" kern="1200" dirty="0" smtClean="0">
                <a:solidFill>
                  <a:schemeClr val="tx1"/>
                </a:solidFill>
                <a:effectLst/>
                <a:latin typeface="+mn-lt"/>
                <a:ea typeface="+mn-ea"/>
                <a:cs typeface="+mn-cs"/>
              </a:rPr>
              <a:t>包括展覽基本資料、競爭對手國進出口數據與參展情形，並提供</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國參展分析比較功能</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lvl="0"/>
            <a:r>
              <a:rPr lang="zh-TW" altLang="en-US" sz="1200" kern="1200" dirty="0" smtClean="0">
                <a:solidFill>
                  <a:schemeClr val="tx1"/>
                </a:solidFill>
                <a:effectLst/>
                <a:latin typeface="+mn-lt"/>
                <a:ea typeface="+mn-ea"/>
                <a:cs typeface="+mn-cs"/>
              </a:rPr>
              <a:t>該平台</a:t>
            </a:r>
            <a:r>
              <a:rPr lang="en-US" altLang="zh-TW" sz="1200" kern="1200" dirty="0" smtClean="0">
                <a:solidFill>
                  <a:schemeClr val="tx1"/>
                </a:solidFill>
                <a:effectLst/>
                <a:latin typeface="+mn-lt"/>
                <a:ea typeface="+mn-ea"/>
                <a:cs typeface="+mn-cs"/>
              </a:rPr>
              <a:t>(TSP)</a:t>
            </a:r>
            <a:r>
              <a:rPr lang="zh-TW" altLang="en-US" sz="1200" kern="1200" dirty="0" smtClean="0">
                <a:solidFill>
                  <a:schemeClr val="tx1"/>
                </a:solidFill>
                <a:effectLst/>
                <a:latin typeface="+mn-lt"/>
                <a:ea typeface="+mn-ea"/>
                <a:cs typeface="+mn-cs"/>
              </a:rPr>
              <a:t>呈</a:t>
            </a:r>
            <a:r>
              <a:rPr lang="zh-TW" altLang="zh-TW" sz="1200" kern="1200" dirty="0" smtClean="0">
                <a:solidFill>
                  <a:schemeClr val="tx1"/>
                </a:solidFill>
                <a:effectLst/>
                <a:latin typeface="+mn-lt"/>
                <a:ea typeface="+mn-ea"/>
                <a:cs typeface="+mn-cs"/>
              </a:rPr>
              <a:t>現海外展覽資訊，提供國內各類型企業作為評估海外參展的第一站，協助業者輕鬆篩選適合參加的展覽。</a:t>
            </a:r>
            <a:endParaRPr lang="zh-TW"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以上平台內容包括市場、產業、趨勢等三大類分析面向，預計自</a:t>
            </a:r>
            <a:r>
              <a:rPr lang="en-US" altLang="zh-TW" sz="1200" kern="1200" dirty="0" smtClean="0">
                <a:solidFill>
                  <a:schemeClr val="tx1"/>
                </a:solidFill>
                <a:effectLst/>
                <a:latin typeface="+mn-lt"/>
                <a:ea typeface="+mn-ea"/>
                <a:cs typeface="+mn-cs"/>
              </a:rPr>
              <a:t>2016</a:t>
            </a:r>
            <a:r>
              <a:rPr lang="zh-TW" altLang="en-US" sz="1200" kern="1200" dirty="0" smtClean="0">
                <a:solidFill>
                  <a:schemeClr val="tx1"/>
                </a:solidFill>
                <a:effectLst/>
                <a:latin typeface="+mn-lt"/>
                <a:ea typeface="+mn-ea"/>
                <a:cs typeface="+mn-cs"/>
              </a:rPr>
              <a:t>至</a:t>
            </a:r>
            <a:r>
              <a:rPr lang="en-US" altLang="zh-TW" sz="1200" kern="1200" dirty="0" smtClean="0">
                <a:solidFill>
                  <a:schemeClr val="tx1"/>
                </a:solidFill>
                <a:effectLst/>
                <a:latin typeface="+mn-lt"/>
                <a:ea typeface="+mn-ea"/>
                <a:cs typeface="+mn-cs"/>
              </a:rPr>
              <a:t>2018</a:t>
            </a:r>
            <a:r>
              <a:rPr lang="zh-TW" altLang="en-US" sz="1200" kern="1200" smtClean="0">
                <a:solidFill>
                  <a:schemeClr val="tx1"/>
                </a:solidFill>
                <a:effectLst/>
                <a:latin typeface="+mn-lt"/>
                <a:ea typeface="+mn-ea"/>
                <a:cs typeface="+mn-cs"/>
              </a:rPr>
              <a:t>年逐步完成：</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一、市場面</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 該模組內容包括篩選台灣的重點出口市場、台灣出口情勢洞察、台灣產品競爭力洞察。</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二、產業面</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該模組內容包括出口前景預測、產品別目標市場定位、</a:t>
            </a:r>
            <a:r>
              <a:rPr lang="zh-TW" altLang="en-US" dirty="0" smtClean="0">
                <a:latin typeface="微軟正黑體" panose="020B0604030504040204" pitchFamily="34" charset="-120"/>
                <a:ea typeface="微軟正黑體" panose="020B0604030504040204" pitchFamily="34" charset="-120"/>
              </a:rPr>
              <a:t>全球展覽搜尋、各國參展分布。</a:t>
            </a:r>
            <a:endParaRPr lang="en-US" altLang="zh-TW" dirty="0" smtClean="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三、趨勢面</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 該模組內容包括重要海外買主對全球採購動向、重要海外買主對台採購動向。</a:t>
            </a:r>
            <a:endParaRPr lang="zh-TW" altLang="en-US" dirty="0"/>
          </a:p>
        </p:txBody>
      </p:sp>
      <p:sp>
        <p:nvSpPr>
          <p:cNvPr id="4" name="投影片編號版面配置區 3"/>
          <p:cNvSpPr>
            <a:spLocks noGrp="1"/>
          </p:cNvSpPr>
          <p:nvPr>
            <p:ph type="sldNum" sz="quarter" idx="10"/>
          </p:nvPr>
        </p:nvSpPr>
        <p:spPr/>
        <p:txBody>
          <a:bodyPr/>
          <a:lstStyle/>
          <a:p>
            <a:pPr>
              <a:defRPr/>
            </a:pPr>
            <a:fld id="{8C30566B-A67F-45AC-8B66-E6EA2D17CDEC}" type="slidenum">
              <a:rPr lang="en-US" altLang="zh-TW" smtClean="0">
                <a:solidFill>
                  <a:prstClr val="black"/>
                </a:solidFill>
              </a:rPr>
              <a:pPr>
                <a:defRPr/>
              </a:pPr>
              <a:t>15</a:t>
            </a:fld>
            <a:endParaRPr lang="en-US" altLang="zh-TW">
              <a:solidFill>
                <a:prstClr val="black"/>
              </a:solidFill>
            </a:endParaRPr>
          </a:p>
        </p:txBody>
      </p:sp>
    </p:spTree>
    <p:extLst>
      <p:ext uri="{BB962C8B-B14F-4D97-AF65-F5344CB8AC3E}">
        <p14:creationId xmlns:p14="http://schemas.microsoft.com/office/powerpoint/2010/main" val="260009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49688" y="9428718"/>
            <a:ext cx="2946400" cy="496333"/>
          </a:xfrm>
          <a:prstGeom prst="rect">
            <a:avLst/>
          </a:prstGeom>
          <a:noFill/>
          <a:ln w="9525">
            <a:noFill/>
            <a:miter lim="800000"/>
            <a:headEnd/>
            <a:tailEnd/>
          </a:ln>
        </p:spPr>
        <p:txBody>
          <a:bodyPr lIns="91026" tIns="45513" rIns="91026" bIns="45513" anchor="b"/>
          <a:lstStyle/>
          <a:p>
            <a:pPr algn="r">
              <a:spcAft>
                <a:spcPct val="0"/>
              </a:spcAft>
            </a:pPr>
            <a:fld id="{B91D6D89-C537-403F-833B-8674B4F56325}" type="slidenum">
              <a:rPr lang="en-US" altLang="zh-TW" sz="1200">
                <a:solidFill>
                  <a:schemeClr val="tx1"/>
                </a:solidFill>
                <a:latin typeface="Arial" pitchFamily="34" charset="0"/>
                <a:ea typeface="新細明體" pitchFamily="18" charset="-120"/>
              </a:rPr>
              <a:pPr algn="r">
                <a:spcAft>
                  <a:spcPct val="0"/>
                </a:spcAft>
              </a:pPr>
              <a:t>16</a:t>
            </a:fld>
            <a:endParaRPr lang="en-US" altLang="zh-TW" sz="1200">
              <a:solidFill>
                <a:schemeClr val="tx1"/>
              </a:solidFill>
              <a:latin typeface="Arial" pitchFamily="34" charset="0"/>
              <a:ea typeface="新細明體" pitchFamily="18" charset="-120"/>
            </a:endParaRPr>
          </a:p>
        </p:txBody>
      </p:sp>
      <p:sp>
        <p:nvSpPr>
          <p:cNvPr id="75779" name="Rectangle 7"/>
          <p:cNvSpPr txBox="1">
            <a:spLocks noGrp="1" noChangeArrowheads="1"/>
          </p:cNvSpPr>
          <p:nvPr/>
        </p:nvSpPr>
        <p:spPr bwMode="auto">
          <a:xfrm>
            <a:off x="3849688" y="9428718"/>
            <a:ext cx="2946400" cy="496333"/>
          </a:xfrm>
          <a:prstGeom prst="rect">
            <a:avLst/>
          </a:prstGeom>
          <a:noFill/>
          <a:ln w="9525">
            <a:noFill/>
            <a:miter lim="800000"/>
            <a:headEnd/>
            <a:tailEnd/>
          </a:ln>
        </p:spPr>
        <p:txBody>
          <a:bodyPr lIns="91026" tIns="45513" rIns="91026" bIns="45513" anchor="b"/>
          <a:lstStyle/>
          <a:p>
            <a:pPr algn="r">
              <a:spcAft>
                <a:spcPct val="0"/>
              </a:spcAft>
            </a:pPr>
            <a:fld id="{5D382F1D-6808-45F4-8194-9B4626E63995}" type="slidenum">
              <a:rPr lang="en-US" altLang="zh-TW" sz="1200">
                <a:solidFill>
                  <a:schemeClr val="tx1"/>
                </a:solidFill>
                <a:latin typeface="Arial" pitchFamily="34" charset="0"/>
                <a:ea typeface="新細明體" pitchFamily="18" charset="-120"/>
              </a:rPr>
              <a:pPr algn="r">
                <a:spcAft>
                  <a:spcPct val="0"/>
                </a:spcAft>
              </a:pPr>
              <a:t>16</a:t>
            </a:fld>
            <a:endParaRPr lang="en-US" altLang="zh-TW" sz="1200">
              <a:solidFill>
                <a:schemeClr val="tx1"/>
              </a:solidFill>
              <a:latin typeface="Arial" pitchFamily="34" charset="0"/>
              <a:ea typeface="新細明體" pitchFamily="18" charset="-12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xfrm>
            <a:off x="906463" y="4715960"/>
            <a:ext cx="4984749" cy="4466986"/>
          </a:xfrm>
          <a:noFill/>
          <a:ln/>
        </p:spPr>
        <p:txBody>
          <a:bodyPr>
            <a:normAutofit/>
          </a:bodyPr>
          <a:lstStyle/>
          <a:p>
            <a:pPr marL="152400" indent="-152400" algn="just" eaLnBrk="1" hangingPunct="1">
              <a:buFont typeface="Wingdings" pitchFamily="2" charset="2"/>
              <a:buChar char="u"/>
            </a:pPr>
            <a:r>
              <a:rPr lang="zh-TW" altLang="en-US" dirty="0" smtClean="0">
                <a:latin typeface="微軟正黑體" panose="020B0604030504040204" pitchFamily="34" charset="-120"/>
                <a:ea typeface="微軟正黑體" panose="020B0604030504040204" pitchFamily="34" charset="-120"/>
              </a:rPr>
              <a:t>增設臺中班及高雄班：案經馬總統指示國企班應至中南部增設培訓基地，</a:t>
            </a:r>
            <a:r>
              <a:rPr lang="en-US" altLang="zh-TW" dirty="0" smtClean="0">
                <a:latin typeface="微軟正黑體" panose="020B0604030504040204" pitchFamily="34" charset="-120"/>
                <a:ea typeface="微軟正黑體" panose="020B0604030504040204" pitchFamily="34" charset="-120"/>
              </a:rPr>
              <a:t>104</a:t>
            </a:r>
            <a:r>
              <a:rPr lang="zh-TW" altLang="en-US" dirty="0" smtClean="0">
                <a:latin typeface="微軟正黑體" panose="020B0604030504040204" pitchFamily="34" charset="-120"/>
                <a:ea typeface="微軟正黑體" panose="020B0604030504040204" pitchFamily="34" charset="-120"/>
              </a:rPr>
              <a:t>年於中興大學辦理國企班臺中培訓基地；另將於</a:t>
            </a:r>
            <a:r>
              <a:rPr lang="en-US" altLang="zh-TW" dirty="0" smtClean="0">
                <a:latin typeface="微軟正黑體" panose="020B0604030504040204" pitchFamily="34" charset="-120"/>
                <a:ea typeface="微軟正黑體" panose="020B0604030504040204" pitchFamily="34" charset="-120"/>
              </a:rPr>
              <a:t>105</a:t>
            </a:r>
            <a:r>
              <a:rPr lang="zh-TW" altLang="en-US" dirty="0" smtClean="0">
                <a:latin typeface="微軟正黑體" panose="020B0604030504040204" pitchFamily="34" charset="-120"/>
                <a:ea typeface="微軟正黑體" panose="020B0604030504040204" pitchFamily="34" charset="-120"/>
              </a:rPr>
              <a:t>年於中山大學開辦高雄校區</a:t>
            </a:r>
            <a:endParaRPr lang="en-US" altLang="zh-TW" dirty="0" smtClean="0">
              <a:latin typeface="微軟正黑體" panose="020B0604030504040204" pitchFamily="34" charset="-120"/>
              <a:ea typeface="微軟正黑體" panose="020B0604030504040204" pitchFamily="34" charset="-120"/>
            </a:endParaRPr>
          </a:p>
          <a:p>
            <a:pPr marL="152400" indent="-152400" algn="just" eaLnBrk="1" hangingPunct="1">
              <a:buFont typeface="Wingdings" pitchFamily="2" charset="2"/>
              <a:buChar char="u"/>
            </a:pP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自</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104</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年起辦理國際企業經營班、國際貿易特訓班</a:t>
            </a:r>
            <a:r>
              <a:rPr lang="zh-TW" altLang="zh-TW" sz="1200" b="1" u="sng" kern="1200" dirty="0" smtClean="0">
                <a:solidFill>
                  <a:schemeClr val="tx1"/>
                </a:solidFill>
                <a:effectLst/>
                <a:latin typeface="微軟正黑體" panose="020B0604030504040204" pitchFamily="34" charset="-120"/>
                <a:ea typeface="微軟正黑體" panose="020B0604030504040204" pitchFamily="34" charset="-120"/>
              </a:rPr>
              <a:t>越南語及印尼語</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人才培訓，透過完整的經貿、語言訓練，為國內企業培訓能夠拓展東南亞市場的即戰力國際行銷人才。</a:t>
            </a:r>
            <a:endParaRPr lang="en-US" altLang="zh-TW" sz="1200" kern="1200" dirty="0" smtClean="0">
              <a:solidFill>
                <a:schemeClr val="tx1"/>
              </a:solidFill>
              <a:effectLst/>
              <a:latin typeface="微軟正黑體" panose="020B0604030504040204" pitchFamily="34" charset="-120"/>
              <a:ea typeface="微軟正黑體" panose="020B0604030504040204" pitchFamily="34" charset="-120"/>
            </a:endParaRPr>
          </a:p>
          <a:p>
            <a:pPr marL="152400" marR="0" indent="-152400" algn="just" defTabSz="914400" rtl="0" eaLnBrk="1" fontAlgn="auto" latinLnBrk="0" hangingPunct="1">
              <a:buClrTx/>
              <a:buSzTx/>
              <a:buFont typeface="Wingdings" pitchFamily="2" charset="2"/>
              <a:buChar char="u"/>
              <a:tabLst/>
              <a:defRPr/>
            </a:pPr>
            <a:r>
              <a:rPr lang="zh-TW" altLang="en-US" dirty="0" smtClean="0">
                <a:latin typeface="微軟正黑體" panose="020B0604030504040204" pitchFamily="34" charset="-120"/>
                <a:ea typeface="微軟正黑體" panose="020B0604030504040204" pitchFamily="34" charset="-120"/>
              </a:rPr>
              <a:t>國際企業人才培訓工作自</a:t>
            </a:r>
            <a:r>
              <a:rPr lang="en-US" altLang="zh-TW" dirty="0" smtClean="0">
                <a:latin typeface="微軟正黑體" panose="020B0604030504040204" pitchFamily="34" charset="-120"/>
                <a:ea typeface="微軟正黑體" panose="020B0604030504040204" pitchFamily="34" charset="-120"/>
              </a:rPr>
              <a:t>75</a:t>
            </a:r>
            <a:r>
              <a:rPr lang="zh-TW" altLang="en-US" dirty="0" smtClean="0">
                <a:latin typeface="微軟正黑體" panose="020B0604030504040204" pitchFamily="34" charset="-120"/>
                <a:ea typeface="微軟正黑體" panose="020B0604030504040204" pitchFamily="34" charset="-120"/>
              </a:rPr>
              <a:t>年起辦理，國企班至</a:t>
            </a:r>
            <a:r>
              <a:rPr lang="en-US" altLang="zh-TW" b="0" dirty="0" smtClean="0">
                <a:latin typeface="微軟正黑體" panose="020B0604030504040204" pitchFamily="34" charset="-120"/>
                <a:ea typeface="微軟正黑體" panose="020B0604030504040204" pitchFamily="34" charset="-120"/>
              </a:rPr>
              <a:t>105</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月底，共計培訓</a:t>
            </a:r>
            <a:r>
              <a:rPr lang="en-US" altLang="zh-TW" dirty="0" smtClean="0">
                <a:latin typeface="微軟正黑體" panose="020B0604030504040204" pitchFamily="34" charset="-120"/>
                <a:ea typeface="微軟正黑體" panose="020B0604030504040204" pitchFamily="34" charset="-120"/>
              </a:rPr>
              <a:t>4,714</a:t>
            </a:r>
            <a:r>
              <a:rPr lang="zh-TW" altLang="en-US" dirty="0" smtClean="0">
                <a:latin typeface="微軟正黑體" panose="020B0604030504040204" pitchFamily="34" charset="-120"/>
                <a:ea typeface="微軟正黑體" panose="020B0604030504040204" pitchFamily="34" charset="-120"/>
              </a:rPr>
              <a:t>人</a:t>
            </a:r>
            <a:endParaRPr lang="en-US"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18166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49691" y="9428724"/>
            <a:ext cx="2946400" cy="496334"/>
          </a:xfrm>
          <a:prstGeom prst="rect">
            <a:avLst/>
          </a:prstGeom>
          <a:noFill/>
          <a:ln w="9525">
            <a:noFill/>
            <a:miter lim="800000"/>
            <a:headEnd/>
            <a:tailEnd/>
          </a:ln>
        </p:spPr>
        <p:txBody>
          <a:bodyPr lIns="91026" tIns="45513" rIns="91026" bIns="45513" anchor="b"/>
          <a:lstStyle/>
          <a:p>
            <a:pPr algn="r"/>
            <a:fld id="{D3C9889F-545E-43B4-A104-95A180383C47}" type="slidenum">
              <a:rPr lang="en-US" altLang="zh-TW" sz="1200">
                <a:solidFill>
                  <a:prstClr val="black"/>
                </a:solidFill>
              </a:rPr>
              <a:pPr algn="r"/>
              <a:t>17</a:t>
            </a:fld>
            <a:endParaRPr lang="en-US" altLang="zh-TW" sz="1200">
              <a:solidFill>
                <a:prstClr val="black"/>
              </a:solidFill>
            </a:endParaRPr>
          </a:p>
        </p:txBody>
      </p:sp>
      <p:sp>
        <p:nvSpPr>
          <p:cNvPr id="76803" name="投影片圖像版面配置區 1"/>
          <p:cNvSpPr>
            <a:spLocks noGrp="1" noRot="1" noChangeAspect="1" noTextEdit="1"/>
          </p:cNvSpPr>
          <p:nvPr>
            <p:ph type="sldImg"/>
          </p:nvPr>
        </p:nvSpPr>
        <p:spPr>
          <a:xfrm>
            <a:off x="922338" y="749300"/>
            <a:ext cx="4959350" cy="3719513"/>
          </a:xfrm>
          <a:ln/>
        </p:spPr>
      </p:sp>
      <p:sp>
        <p:nvSpPr>
          <p:cNvPr id="76804" name="備忘稿版面配置區 2"/>
          <p:cNvSpPr>
            <a:spLocks noGrp="1"/>
          </p:cNvSpPr>
          <p:nvPr>
            <p:ph type="body" idx="1"/>
          </p:nvPr>
        </p:nvSpPr>
        <p:spPr>
          <a:xfrm>
            <a:off x="679450" y="4715955"/>
            <a:ext cx="5438776" cy="4463794"/>
          </a:xfrm>
          <a:noFill/>
          <a:ln/>
        </p:spPr>
        <p:txBody>
          <a:bodyPr>
            <a:normAutofit lnSpcReduction="10000"/>
          </a:bodyPr>
          <a:lstStyle/>
          <a:p>
            <a:pPr marL="228600" indent="-228600" eaLnBrk="1" hangingPunct="1">
              <a:spcBef>
                <a:spcPct val="0"/>
              </a:spcBef>
              <a:buAutoNum type="arabicPeriod"/>
            </a:pPr>
            <a:r>
              <a:rPr lang="en-US" altLang="zh-TW" sz="1200" kern="1200" dirty="0" smtClean="0">
                <a:solidFill>
                  <a:schemeClr val="tx1"/>
                </a:solidFill>
                <a:latin typeface="微軟正黑體" panose="020B0604030504040204" pitchFamily="34" charset="-120"/>
                <a:ea typeface="微軟正黑體" panose="020B0604030504040204" pitchFamily="34" charset="-120"/>
              </a:rPr>
              <a:t>105</a:t>
            </a:r>
            <a:r>
              <a:rPr lang="zh-TW" altLang="en-US" sz="1200" kern="1200" dirty="0" smtClean="0">
                <a:solidFill>
                  <a:schemeClr val="tx1"/>
                </a:solidFill>
                <a:latin typeface="微軟正黑體" panose="020B0604030504040204" pitchFamily="34" charset="-120"/>
                <a:ea typeface="微軟正黑體" panose="020B0604030504040204" pitchFamily="34" charset="-120"/>
              </a:rPr>
              <a:t>年續於</a:t>
            </a:r>
            <a:r>
              <a:rPr lang="en-US" altLang="zh-TW" sz="1200" kern="1200" dirty="0" smtClean="0">
                <a:solidFill>
                  <a:schemeClr val="tx1"/>
                </a:solidFill>
                <a:latin typeface="微軟正黑體" panose="020B0604030504040204" pitchFamily="34" charset="-120"/>
                <a:ea typeface="微軟正黑體" panose="020B0604030504040204" pitchFamily="34" charset="-120"/>
              </a:rPr>
              <a:t>15</a:t>
            </a:r>
            <a:r>
              <a:rPr lang="zh-TW" altLang="en-US" sz="1200" kern="1200" dirty="0" smtClean="0">
                <a:solidFill>
                  <a:schemeClr val="tx1"/>
                </a:solidFill>
                <a:latin typeface="微軟正黑體" panose="020B0604030504040204" pitchFamily="34" charset="-120"/>
                <a:ea typeface="微軟正黑體" panose="020B0604030504040204" pitchFamily="34" charset="-120"/>
              </a:rPr>
              <a:t>國</a:t>
            </a:r>
            <a:r>
              <a:rPr lang="en-US" altLang="zh-TW" sz="1200" kern="1200" dirty="0" smtClean="0">
                <a:solidFill>
                  <a:schemeClr val="tx1"/>
                </a:solidFill>
                <a:latin typeface="微軟正黑體" panose="020B0604030504040204" pitchFamily="34" charset="-120"/>
                <a:ea typeface="微軟正黑體" panose="020B0604030504040204" pitchFamily="34" charset="-120"/>
              </a:rPr>
              <a:t>17</a:t>
            </a:r>
            <a:r>
              <a:rPr lang="zh-TW" altLang="en-US" sz="1200" kern="1200" dirty="0" smtClean="0">
                <a:solidFill>
                  <a:schemeClr val="tx1"/>
                </a:solidFill>
                <a:latin typeface="微軟正黑體" panose="020B0604030504040204" pitchFamily="34" charset="-120"/>
                <a:ea typeface="微軟正黑體" panose="020B0604030504040204" pitchFamily="34" charset="-120"/>
              </a:rPr>
              <a:t>城市辦理海外商務中心辦公室出租服務（日本大阪、巴西聖保羅、土耳其伊斯坦堡、阿拉伯聯合大公國杜拜、墨西哥墨西哥市、波蘭華沙、印度清奈及孟買、俄羅斯聖彼得堡、科威特科威特市、緬甸仰光、印度加爾各答、菲律賓馬尼拉、埃及開羅、哈薩克阿拉木圖、肯亞奈洛比、伊朗德黑蘭）。</a:t>
            </a:r>
          </a:p>
          <a:p>
            <a:pPr marL="228600" indent="-228600" eaLnBrk="1" hangingPunct="1">
              <a:spcBef>
                <a:spcPct val="0"/>
              </a:spcBef>
              <a:buAutoNum type="arabicPeriod"/>
            </a:pPr>
            <a:endParaRPr lang="zh-TW" altLang="en-US" sz="1200" kern="1200" dirty="0" smtClean="0">
              <a:solidFill>
                <a:schemeClr val="tx1"/>
              </a:solidFill>
              <a:latin typeface="微軟正黑體" panose="020B0604030504040204" pitchFamily="34" charset="-120"/>
              <a:ea typeface="微軟正黑體" panose="020B0604030504040204" pitchFamily="34" charset="-120"/>
            </a:endParaRPr>
          </a:p>
          <a:p>
            <a:pPr marL="228600" indent="-228600" eaLnBrk="1" hangingPunct="1">
              <a:spcBef>
                <a:spcPct val="0"/>
              </a:spcBef>
              <a:buAutoNum type="arabicPeriod"/>
            </a:pPr>
            <a:r>
              <a:rPr lang="zh-TW" altLang="en-US" sz="1200" kern="1200" dirty="0" smtClean="0">
                <a:latin typeface="微軟正黑體" panose="020B0604030504040204" pitchFamily="34" charset="-120"/>
                <a:ea typeface="微軟正黑體" panose="020B0604030504040204" pitchFamily="34" charset="-120"/>
              </a:rPr>
              <a:t>中東為我國重要出口新興市場，因我國廠商拓銷中東市場，常因人員簽證、缺乏海外據點等困難，無法與當地進口商、批發商及時互動往來，進而難以即時掌握市場訊息及客戶需求，深耕當地市場。本局委託外貿協會於杜拜設立「中東市場行銷育成中心」，運用杜拜「杰貝阿里自由貿易區」境內相關優惠措施，協助我商開發中東市場。</a:t>
            </a:r>
          </a:p>
          <a:p>
            <a:pPr marL="228600" indent="-228600" eaLnBrk="1" hangingPunct="1">
              <a:spcBef>
                <a:spcPct val="0"/>
              </a:spcBef>
              <a:buAutoNum type="arabicPeriod"/>
            </a:pPr>
            <a:endParaRPr lang="zh-TW" altLang="en-US" sz="1200" kern="1200" dirty="0" smtClean="0">
              <a:solidFill>
                <a:schemeClr val="tx1"/>
              </a:solidFill>
              <a:latin typeface="微軟正黑體" panose="020B0604030504040204" pitchFamily="34" charset="-120"/>
              <a:ea typeface="微軟正黑體" panose="020B0604030504040204" pitchFamily="34" charset="-120"/>
            </a:endParaRPr>
          </a:p>
          <a:p>
            <a:pPr marL="228600" indent="-228600" eaLnBrk="1" hangingPunct="1">
              <a:spcBef>
                <a:spcPct val="0"/>
              </a:spcBef>
              <a:buAutoNum type="arabicPeriod"/>
            </a:pPr>
            <a:r>
              <a:rPr lang="zh-TW" altLang="en-US" sz="1200" kern="1200" dirty="0" smtClean="0">
                <a:solidFill>
                  <a:schemeClr val="tx1"/>
                </a:solidFill>
                <a:latin typeface="微軟正黑體" panose="020B0604030504040204" pitchFamily="34" charset="-120"/>
                <a:ea typeface="微軟正黑體" panose="020B0604030504040204" pitchFamily="34" charset="-120"/>
              </a:rPr>
              <a:t>出租暨短期使用型態：</a:t>
            </a:r>
          </a:p>
          <a:p>
            <a:pPr marL="257175" indent="-142875" eaLnBrk="1" hangingPunct="1">
              <a:spcBef>
                <a:spcPct val="0"/>
              </a:spcBef>
              <a:buNone/>
            </a:pPr>
            <a:r>
              <a:rPr lang="en-US" altLang="zh-TW" sz="1200" kern="1200" dirty="0" smtClean="0">
                <a:solidFill>
                  <a:schemeClr val="tx1"/>
                </a:solidFill>
                <a:latin typeface="微軟正黑體" panose="020B0604030504040204" pitchFamily="34" charset="-120"/>
                <a:ea typeface="微軟正黑體" panose="020B0604030504040204" pitchFamily="34" charset="-120"/>
              </a:rPr>
              <a:t>(1)</a:t>
            </a:r>
            <a:r>
              <a:rPr lang="zh-TW" altLang="en-US" sz="1200" kern="1200" dirty="0" smtClean="0">
                <a:solidFill>
                  <a:schemeClr val="tx1"/>
                </a:solidFill>
                <a:latin typeface="微軟正黑體" panose="020B0604030504040204" pitchFamily="34" charset="-120"/>
                <a:ea typeface="微軟正黑體" panose="020B0604030504040204" pitchFamily="34" charset="-120"/>
              </a:rPr>
              <a:t>獨立辦公室：日本（大阪）、墨西哥（墨西哥市）、印度（清奈）、波蘭（華沙）、印度（孟買）、阿聯（杜拜）、緬甸（仰光）。</a:t>
            </a:r>
          </a:p>
          <a:p>
            <a:pPr marL="257175" indent="-142875">
              <a:spcBef>
                <a:spcPct val="0"/>
              </a:spcBef>
            </a:pP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辦公桌：巴西（聖保羅）、土耳其（伊斯坦堡）、印度（加爾各答）、菲律賓（馬尼拉）、科威特（科威特市）、俄羅斯（聖彼得堡）、哈薩克（阿拉木圖）、埃及（開羅）、肯亞（奈洛比）</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257175" indent="-142875">
              <a:spcBef>
                <a:spcPct val="0"/>
              </a:spcBef>
            </a:pPr>
            <a:endParaRPr lang="en-US" altLang="zh-TW" dirty="0" smtClean="0">
              <a:latin typeface="微軟正黑體" panose="020B0604030504040204" pitchFamily="34" charset="-120"/>
              <a:ea typeface="微軟正黑體" panose="020B0604030504040204" pitchFamily="34" charset="-120"/>
            </a:endParaRPr>
          </a:p>
          <a:p>
            <a:pPr marL="230400" indent="-230400">
              <a:spcBef>
                <a:spcPct val="0"/>
              </a:spcBef>
            </a:pPr>
            <a:r>
              <a:rPr lang="en-US" altLang="zh-TW" dirty="0" smtClean="0">
                <a:latin typeface="微軟正黑體" panose="020B0604030504040204" pitchFamily="34" charset="-120"/>
                <a:ea typeface="微軟正黑體" panose="020B0604030504040204" pitchFamily="34" charset="-120"/>
              </a:rPr>
              <a:t>4.   </a:t>
            </a:r>
            <a:r>
              <a:rPr lang="zh-TW" altLang="en-US" dirty="0" smtClean="0">
                <a:latin typeface="微軟正黑體" panose="020B0604030504040204" pitchFamily="34" charset="-120"/>
                <a:ea typeface="微軟正黑體" panose="020B0604030504040204" pitchFamily="34" charset="-120"/>
              </a:rPr>
              <a:t>印度</a:t>
            </a:r>
            <a:r>
              <a:rPr lang="zh-TW" altLang="en-US" dirty="0">
                <a:latin typeface="微軟正黑體" panose="020B0604030504040204" pitchFamily="34" charset="-120"/>
                <a:ea typeface="微軟正黑體" panose="020B0604030504040204" pitchFamily="34" charset="-120"/>
              </a:rPr>
              <a:t>「臺灣商品行銷中心」：選定孟買、清奈及加爾各答的</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個辦事處作為據點，利用「數位科技無縫接軌」、「在地行銷深入市場」、「專人推廣客製化服務」等</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大特點，除設置商品展示專區，提供市場商情外，當地專職人員將主動拜訪商工會、潛在買主，同時藉由辦理說明會、參加專業展覽等方式，增加商品曝光與進入印度市場機會，並安排潛在買主與我商進行視訊洽談，協助業者拓銷海外「最後一哩路」 。</a:t>
            </a:r>
            <a:endParaRPr lang="en-US" altLang="zh-TW" dirty="0">
              <a:latin typeface="微軟正黑體" panose="020B0604030504040204" pitchFamily="34" charset="-120"/>
              <a:ea typeface="微軟正黑體" panose="020B0604030504040204" pitchFamily="34" charset="-120"/>
            </a:endParaRPr>
          </a:p>
        </p:txBody>
      </p:sp>
      <p:sp>
        <p:nvSpPr>
          <p:cNvPr id="76805" name="投影片編號版面配置區 3"/>
          <p:cNvSpPr txBox="1">
            <a:spLocks noGrp="1"/>
          </p:cNvSpPr>
          <p:nvPr/>
        </p:nvSpPr>
        <p:spPr bwMode="auto">
          <a:xfrm>
            <a:off x="3849691" y="9428724"/>
            <a:ext cx="2946400" cy="496334"/>
          </a:xfrm>
          <a:prstGeom prst="rect">
            <a:avLst/>
          </a:prstGeom>
          <a:noFill/>
          <a:ln w="9525">
            <a:noFill/>
            <a:miter lim="800000"/>
            <a:headEnd/>
            <a:tailEnd/>
          </a:ln>
        </p:spPr>
        <p:txBody>
          <a:bodyPr lIns="91026" tIns="45513" rIns="91026" bIns="45513" anchor="b"/>
          <a:lstStyle/>
          <a:p>
            <a:pPr algn="r"/>
            <a:fld id="{80DCEDBA-180A-4276-9E72-910F5E0C7FAB}" type="slidenum">
              <a:rPr lang="en-US" altLang="zh-TW" sz="1200">
                <a:solidFill>
                  <a:prstClr val="black"/>
                </a:solidFill>
              </a:rPr>
              <a:pPr algn="r"/>
              <a:t>17</a:t>
            </a:fld>
            <a:endParaRPr lang="en-US" altLang="zh-TW" sz="1200">
              <a:solidFill>
                <a:prstClr val="black"/>
              </a:solidFill>
            </a:endParaRPr>
          </a:p>
        </p:txBody>
      </p:sp>
    </p:spTree>
    <p:extLst>
      <p:ext uri="{BB962C8B-B14F-4D97-AF65-F5344CB8AC3E}">
        <p14:creationId xmlns:p14="http://schemas.microsoft.com/office/powerpoint/2010/main" val="2224999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09141528-44BD-4480-9F06-010BCDABDB8F}" type="slidenum">
              <a:rPr lang="en-US" altLang="zh-TW">
                <a:solidFill>
                  <a:prstClr val="black"/>
                </a:solidFill>
              </a:rPr>
              <a:pPr/>
              <a:t>18</a:t>
            </a:fld>
            <a:endParaRPr lang="en-US" altLang="zh-TW">
              <a:solidFill>
                <a:prstClr val="black"/>
              </a:solidFill>
            </a:endParaRPr>
          </a:p>
        </p:txBody>
      </p:sp>
      <p:sp>
        <p:nvSpPr>
          <p:cNvPr id="8194" name="Rectangle 7"/>
          <p:cNvSpPr txBox="1">
            <a:spLocks noGrp="1" noChangeArrowheads="1"/>
          </p:cNvSpPr>
          <p:nvPr/>
        </p:nvSpPr>
        <p:spPr bwMode="auto">
          <a:xfrm>
            <a:off x="3850459" y="9428584"/>
            <a:ext cx="2945659" cy="496333"/>
          </a:xfrm>
          <a:prstGeom prst="rect">
            <a:avLst/>
          </a:prstGeom>
          <a:noFill/>
          <a:ln w="9525">
            <a:noFill/>
            <a:miter lim="800000"/>
            <a:headEnd/>
            <a:tailEnd/>
          </a:ln>
        </p:spPr>
        <p:txBody>
          <a:bodyPr anchor="b"/>
          <a:lstStyle/>
          <a:p>
            <a:pPr algn="r"/>
            <a:fld id="{ADD46B1F-F944-4C2E-8068-9BD171DB4192}" type="slidenum">
              <a:rPr lang="en-US" altLang="zh-TW" sz="1200">
                <a:solidFill>
                  <a:prstClr val="black"/>
                </a:solidFill>
              </a:rPr>
              <a:pPr algn="r"/>
              <a:t>18</a:t>
            </a:fld>
            <a:endParaRPr lang="en-US" altLang="zh-TW" sz="1200">
              <a:solidFill>
                <a:prstClr val="black"/>
              </a:solidFill>
            </a:endParaRPr>
          </a:p>
        </p:txBody>
      </p:sp>
      <p:sp>
        <p:nvSpPr>
          <p:cNvPr id="8195" name="Rectangle 7"/>
          <p:cNvSpPr txBox="1">
            <a:spLocks noGrp="1" noChangeArrowheads="1"/>
          </p:cNvSpPr>
          <p:nvPr/>
        </p:nvSpPr>
        <p:spPr bwMode="auto">
          <a:xfrm>
            <a:off x="3850459" y="9428584"/>
            <a:ext cx="2945659" cy="496333"/>
          </a:xfrm>
          <a:prstGeom prst="rect">
            <a:avLst/>
          </a:prstGeom>
          <a:noFill/>
          <a:ln w="9525">
            <a:noFill/>
            <a:miter lim="800000"/>
            <a:headEnd/>
            <a:tailEnd/>
          </a:ln>
        </p:spPr>
        <p:txBody>
          <a:bodyPr anchor="b"/>
          <a:lstStyle/>
          <a:p>
            <a:pPr algn="r"/>
            <a:fld id="{48EF2843-4ADB-4676-8BCA-6C44722DA187}" type="slidenum">
              <a:rPr lang="en-US" altLang="zh-TW" sz="1200">
                <a:solidFill>
                  <a:prstClr val="black"/>
                </a:solidFill>
              </a:rPr>
              <a:pPr algn="r"/>
              <a:t>18</a:t>
            </a:fld>
            <a:endParaRPr lang="en-US" altLang="zh-TW" sz="1200">
              <a:solidFill>
                <a:prstClr val="black"/>
              </a:solidFill>
            </a:endParaRPr>
          </a:p>
        </p:txBody>
      </p:sp>
      <p:sp>
        <p:nvSpPr>
          <p:cNvPr id="8196" name="Rectangle 2"/>
          <p:cNvSpPr>
            <a:spLocks noGrp="1" noRot="1" noChangeAspect="1" noChangeArrowheads="1" noTextEdit="1"/>
          </p:cNvSpPr>
          <p:nvPr>
            <p:ph type="sldImg"/>
          </p:nvPr>
        </p:nvSpPr>
        <p:spPr>
          <a:ln/>
        </p:spPr>
      </p:sp>
      <p:sp>
        <p:nvSpPr>
          <p:cNvPr id="8197" name="Rectangle 7"/>
          <p:cNvSpPr>
            <a:spLocks noGrp="1" noChangeArrowheads="1"/>
          </p:cNvSpPr>
          <p:nvPr>
            <p:ph type="body" idx="1"/>
          </p:nvPr>
        </p:nvSpPr>
        <p:spPr>
          <a:xfrm>
            <a:off x="590089" y="4625548"/>
            <a:ext cx="5562449" cy="4825450"/>
          </a:xfrm>
        </p:spPr>
        <p:txBody>
          <a:bodyPr>
            <a:normAutofit/>
          </a:bodyPr>
          <a:lstStyle/>
          <a:p>
            <a:pPr marL="304800" indent="-304800"/>
            <a:r>
              <a:rPr lang="zh-TW" altLang="en-US" dirty="0">
                <a:latin typeface="微軟正黑體" panose="020B0604030504040204" pitchFamily="34" charset="-120"/>
                <a:ea typeface="微軟正黑體" panose="020B0604030504040204" pitchFamily="34" charset="-120"/>
              </a:rPr>
              <a:t>一、</a:t>
            </a:r>
            <a:r>
              <a:rPr lang="zh-TW" altLang="zh-TW" b="0" kern="1200" dirty="0" smtClean="0">
                <a:solidFill>
                  <a:schemeClr val="tx1"/>
                </a:solidFill>
                <a:latin typeface="微軟正黑體" panose="020B0604030504040204" pitchFamily="34" charset="-120"/>
                <a:ea typeface="微軟正黑體" panose="020B0604030504040204" pitchFamily="34" charset="-120"/>
              </a:rPr>
              <a:t>為了建構廠商投標能力，本專案透過參加國際專業展，展示我國優勢產品、技術與服務，並對國外潛在得標商及國內供應商進行廣宣，刊登</a:t>
            </a:r>
            <a:r>
              <a:rPr lang="en-US" altLang="zh-TW" b="0" kern="1200" dirty="0" smtClean="0">
                <a:solidFill>
                  <a:schemeClr val="tx1"/>
                </a:solidFill>
                <a:latin typeface="微軟正黑體" panose="020B0604030504040204" pitchFamily="34" charset="-120"/>
                <a:ea typeface="微軟正黑體" panose="020B0604030504040204" pitchFamily="34" charset="-120"/>
              </a:rPr>
              <a:t>Google</a:t>
            </a:r>
            <a:r>
              <a:rPr lang="zh-TW" altLang="zh-TW" b="0" kern="1200" dirty="0" smtClean="0">
                <a:solidFill>
                  <a:schemeClr val="tx1"/>
                </a:solidFill>
                <a:latin typeface="微軟正黑體" panose="020B0604030504040204" pitchFamily="34" charset="-120"/>
                <a:ea typeface="微軟正黑體" panose="020B0604030504040204" pitchFamily="34" charset="-120"/>
              </a:rPr>
              <a:t>關鍵字廣告與多媒體聯播網廣告，爭取分包商機進而發展為共同競標合作夥伴；開拓歐銀、亞銀及世銀商機，籌組貿訪團拜會當地採購主辦單位及得標商；洽邀國際大型賽事標案得標商</a:t>
            </a:r>
            <a:r>
              <a:rPr lang="zh-TW" altLang="en-US" b="0" kern="1200" dirty="0" smtClean="0">
                <a:solidFill>
                  <a:schemeClr val="tx1"/>
                </a:solidFill>
                <a:latin typeface="微軟正黑體" panose="020B0604030504040204" pitchFamily="34" charset="-120"/>
                <a:ea typeface="微軟正黑體" panose="020B0604030504040204" pitchFamily="34" charset="-120"/>
              </a:rPr>
              <a:t>來臺</a:t>
            </a:r>
            <a:r>
              <a:rPr lang="zh-TW" altLang="zh-TW" b="0" kern="1200" dirty="0" smtClean="0">
                <a:solidFill>
                  <a:schemeClr val="tx1"/>
                </a:solidFill>
                <a:latin typeface="微軟正黑體" panose="020B0604030504040204" pitchFamily="34" charset="-120"/>
                <a:ea typeface="微軟正黑體" panose="020B0604030504040204" pitchFamily="34" charset="-120"/>
              </a:rPr>
              <a:t>辦理採購政策說明會及籌組貿訪團赴賽事主辦國辦理貿易洽談會，並安排拜會活動；洽邀國外政府採購得標商</a:t>
            </a:r>
            <a:r>
              <a:rPr lang="zh-TW" altLang="en-US" b="0" kern="1200" dirty="0" smtClean="0">
                <a:solidFill>
                  <a:schemeClr val="tx1"/>
                </a:solidFill>
                <a:latin typeface="微軟正黑體" panose="020B0604030504040204" pitchFamily="34" charset="-120"/>
                <a:ea typeface="微軟正黑體" panose="020B0604030504040204" pitchFamily="34" charset="-120"/>
              </a:rPr>
              <a:t>來臺</a:t>
            </a:r>
            <a:r>
              <a:rPr lang="zh-TW" altLang="zh-TW" b="0" kern="1200" dirty="0" smtClean="0">
                <a:solidFill>
                  <a:schemeClr val="tx1"/>
                </a:solidFill>
                <a:latin typeface="微軟正黑體" panose="020B0604030504040204" pitchFamily="34" charset="-120"/>
                <a:ea typeface="微軟正黑體" panose="020B0604030504040204" pitchFamily="34" charset="-120"/>
              </a:rPr>
              <a:t>辦理採購分包洽談會；維護「全球政府採購商機網」網站，隨時更新資料及加強電子報發送；廠商於國內外尋求專業諮詢之服務費用、前往招標國進行報價等相關費用，提供相關輔導等作法，來協助國內產業循序漸進地累積投標經驗及實力。</a:t>
            </a:r>
          </a:p>
          <a:p>
            <a:pPr marL="247650" marR="0" indent="-247650" algn="l" defTabSz="914400" rtl="0" eaLnBrk="0" fontAlgn="base" latinLnBrk="0" hangingPunct="0">
              <a:spcBef>
                <a:spcPct val="30000"/>
              </a:spcBef>
              <a:spcAft>
                <a:spcPct val="0"/>
              </a:spcAft>
              <a:buClrTx/>
              <a:buSzTx/>
              <a:buFontTx/>
              <a:buNone/>
              <a:tabLst/>
              <a:defRPr/>
            </a:pPr>
            <a:r>
              <a:rPr lang="zh-TW" altLang="zh-TW" b="0" kern="1200" dirty="0" smtClean="0">
                <a:solidFill>
                  <a:schemeClr val="tx1"/>
                </a:solidFill>
                <a:latin typeface="微軟正黑體" panose="020B0604030504040204" pitchFamily="34" charset="-120"/>
                <a:ea typeface="微軟正黑體" panose="020B0604030504040204" pitchFamily="34" charset="-120"/>
              </a:rPr>
              <a:t>二、</a:t>
            </a:r>
            <a:r>
              <a:rPr lang="en-US" altLang="zh-TW" b="0" kern="1200" dirty="0" smtClean="0">
                <a:solidFill>
                  <a:schemeClr val="tx1"/>
                </a:solidFill>
                <a:latin typeface="微軟正黑體" panose="020B0604030504040204" pitchFamily="34" charset="-120"/>
                <a:ea typeface="微軟正黑體" panose="020B0604030504040204" pitchFamily="34" charset="-120"/>
              </a:rPr>
              <a:t>104</a:t>
            </a:r>
            <a:r>
              <a:rPr lang="zh-TW" altLang="zh-TW" b="0" kern="1200" dirty="0" smtClean="0">
                <a:solidFill>
                  <a:schemeClr val="tx1"/>
                </a:solidFill>
                <a:latin typeface="微軟正黑體" panose="020B0604030504040204" pitchFamily="34" charset="-120"/>
                <a:ea typeface="微軟正黑體" panose="020B0604030504040204" pitchFamily="34" charset="-120"/>
              </a:rPr>
              <a:t>年執行</a:t>
            </a:r>
            <a:r>
              <a:rPr lang="zh-TW" altLang="en-US" b="0" kern="1200" dirty="0" smtClean="0">
                <a:solidFill>
                  <a:schemeClr val="tx1"/>
                </a:solidFill>
                <a:latin typeface="微軟正黑體" panose="020B0604030504040204" pitchFamily="34" charset="-120"/>
                <a:ea typeface="微軟正黑體" panose="020B0604030504040204" pitchFamily="34" charset="-120"/>
              </a:rPr>
              <a:t>成效</a:t>
            </a:r>
            <a:r>
              <a:rPr lang="zh-TW" altLang="zh-TW" b="0" kern="1200" dirty="0" smtClean="0">
                <a:solidFill>
                  <a:schemeClr val="tx1"/>
                </a:solidFill>
                <a:latin typeface="微軟正黑體" panose="020B0604030504040204" pitchFamily="34" charset="-120"/>
                <a:ea typeface="微軟正黑體" panose="020B0604030504040204" pitchFamily="34" charset="-120"/>
              </a:rPr>
              <a:t>如下</a:t>
            </a:r>
            <a:r>
              <a:rPr lang="zh-TW" altLang="en-US" b="0" kern="1200" dirty="0" smtClean="0">
                <a:solidFill>
                  <a:schemeClr val="tx1"/>
                </a:solidFill>
                <a:latin typeface="微軟正黑體" panose="020B0604030504040204" pitchFamily="34" charset="-120"/>
                <a:ea typeface="微軟正黑體" panose="020B0604030504040204" pitchFamily="34" charset="-120"/>
              </a:rPr>
              <a:t>：</a:t>
            </a:r>
            <a:endParaRPr lang="zh-TW" altLang="zh-TW" b="0" kern="1200" dirty="0" smtClean="0">
              <a:solidFill>
                <a:schemeClr val="tx1"/>
              </a:solidFill>
              <a:latin typeface="微軟正黑體" panose="020B0604030504040204" pitchFamily="34" charset="-120"/>
              <a:ea typeface="微軟正黑體" panose="020B0604030504040204" pitchFamily="34" charset="-120"/>
            </a:endParaRPr>
          </a:p>
          <a:p>
            <a:pPr marL="228600" indent="-228600">
              <a:buAutoNum type="arabicPeriod"/>
            </a:pPr>
            <a:r>
              <a:rPr lang="en-US" altLang="zh-TW" kern="1200" dirty="0" smtClean="0">
                <a:solidFill>
                  <a:schemeClr val="tx1"/>
                </a:solidFill>
                <a:effectLst/>
                <a:latin typeface="微軟正黑體" panose="020B0604030504040204" pitchFamily="34" charset="-120"/>
                <a:ea typeface="微軟正黑體" panose="020B0604030504040204" pitchFamily="34" charset="-120"/>
              </a:rPr>
              <a:t>577</a:t>
            </a:r>
            <a:r>
              <a:rPr lang="zh-TW" altLang="zh-TW" kern="1200" dirty="0" smtClean="0">
                <a:solidFill>
                  <a:schemeClr val="tx1"/>
                </a:solidFill>
                <a:effectLst/>
                <a:latin typeface="微軟正黑體" panose="020B0604030504040204" pitchFamily="34" charset="-120"/>
                <a:ea typeface="微軟正黑體" panose="020B0604030504040204" pitchFamily="34" charset="-120"/>
              </a:rPr>
              <a:t>位業者參與座談會或說明會</a:t>
            </a:r>
            <a:r>
              <a:rPr lang="zh-TW" altLang="en-US" kern="1200" dirty="0" smtClean="0">
                <a:solidFill>
                  <a:schemeClr val="tx1"/>
                </a:solidFill>
                <a:effectLst/>
                <a:latin typeface="微軟正黑體" panose="020B0604030504040204" pitchFamily="34" charset="-120"/>
                <a:ea typeface="微軟正黑體" panose="020B0604030504040204" pitchFamily="34" charset="-120"/>
              </a:rPr>
              <a:t>。</a:t>
            </a:r>
            <a:endParaRPr lang="en-US" altLang="zh-TW" kern="1200" dirty="0" smtClean="0">
              <a:solidFill>
                <a:schemeClr val="tx1"/>
              </a:solidFill>
              <a:effectLst/>
              <a:latin typeface="微軟正黑體" panose="020B0604030504040204" pitchFamily="34" charset="-120"/>
              <a:ea typeface="微軟正黑體" panose="020B0604030504040204" pitchFamily="34" charset="-120"/>
            </a:endParaRPr>
          </a:p>
          <a:p>
            <a:pPr marL="228600" indent="-228600">
              <a:buAutoNum type="arabicPeriod"/>
            </a:pPr>
            <a:r>
              <a:rPr lang="zh-TW" altLang="en-US" b="0" kern="1200" dirty="0" smtClean="0">
                <a:solidFill>
                  <a:schemeClr val="tx1"/>
                </a:solidFill>
                <a:effectLst/>
                <a:latin typeface="微軟正黑體" panose="020B0604030504040204" pitchFamily="34" charset="-120"/>
                <a:ea typeface="微軟正黑體" panose="020B0604030504040204" pitchFamily="34" charset="-120"/>
              </a:rPr>
              <a:t>協助</a:t>
            </a:r>
            <a:r>
              <a:rPr lang="en-US" altLang="zh-TW" b="0" kern="1200" dirty="0" smtClean="0">
                <a:solidFill>
                  <a:schemeClr val="tx1"/>
                </a:solidFill>
                <a:effectLst/>
                <a:latin typeface="微軟正黑體" panose="020B0604030504040204" pitchFamily="34" charset="-120"/>
                <a:ea typeface="微軟正黑體" panose="020B0604030504040204" pitchFamily="34" charset="-120"/>
              </a:rPr>
              <a:t>4</a:t>
            </a:r>
            <a:r>
              <a:rPr lang="zh-TW" altLang="en-US" b="0" kern="1200" dirty="0" smtClean="0">
                <a:solidFill>
                  <a:schemeClr val="tx1"/>
                </a:solidFill>
                <a:effectLst/>
                <a:latin typeface="微軟正黑體" panose="020B0604030504040204" pitchFamily="34" charset="-120"/>
                <a:ea typeface="微軟正黑體" panose="020B0604030504040204" pitchFamily="34" charset="-120"/>
              </a:rPr>
              <a:t>家廠商申請成為大型業主供應商資格。</a:t>
            </a:r>
            <a:endParaRPr lang="en-US" altLang="zh-TW" b="0" kern="1200" dirty="0" smtClean="0">
              <a:solidFill>
                <a:schemeClr val="tx1"/>
              </a:solidFill>
              <a:effectLst/>
              <a:latin typeface="微軟正黑體" panose="020B0604030504040204" pitchFamily="34" charset="-120"/>
              <a:ea typeface="微軟正黑體" panose="020B0604030504040204" pitchFamily="34" charset="-120"/>
            </a:endParaRPr>
          </a:p>
          <a:p>
            <a:pPr marL="228600" indent="-228600">
              <a:buAutoNum type="arabicPeriod"/>
            </a:pPr>
            <a:r>
              <a:rPr lang="en-US" altLang="zh-TW" kern="1200" dirty="0" smtClean="0">
                <a:solidFill>
                  <a:schemeClr val="tx1"/>
                </a:solidFill>
                <a:effectLst/>
                <a:latin typeface="微軟正黑體" panose="020B0604030504040204" pitchFamily="34" charset="-120"/>
                <a:ea typeface="微軟正黑體" panose="020B0604030504040204" pitchFamily="34" charset="-120"/>
              </a:rPr>
              <a:t>3</a:t>
            </a:r>
            <a:r>
              <a:rPr lang="zh-TW" altLang="zh-TW" kern="1200" dirty="0" smtClean="0">
                <a:solidFill>
                  <a:schemeClr val="tx1"/>
                </a:solidFill>
                <a:effectLst/>
                <a:latin typeface="微軟正黑體" panose="020B0604030504040204" pitchFamily="34" charset="-120"/>
                <a:ea typeface="微軟正黑體" panose="020B0604030504040204" pitchFamily="34" charset="-120"/>
              </a:rPr>
              <a:t>家廠商獲得補助款，</a:t>
            </a:r>
            <a:r>
              <a:rPr lang="zh-TW" altLang="en-US" kern="1200" dirty="0" smtClean="0">
                <a:solidFill>
                  <a:schemeClr val="tx1"/>
                </a:solidFill>
                <a:effectLst/>
                <a:latin typeface="微軟正黑體" panose="020B0604030504040204" pitchFamily="34" charset="-120"/>
                <a:ea typeface="微軟正黑體" panose="020B0604030504040204" pitchFamily="34" charset="-120"/>
              </a:rPr>
              <a:t>補助金額</a:t>
            </a:r>
            <a:r>
              <a:rPr lang="zh-TW" altLang="zh-TW" kern="1200" dirty="0" smtClean="0">
                <a:solidFill>
                  <a:schemeClr val="tx1"/>
                </a:solidFill>
                <a:effectLst/>
                <a:latin typeface="微軟正黑體" panose="020B0604030504040204" pitchFamily="34" charset="-120"/>
                <a:ea typeface="微軟正黑體" panose="020B0604030504040204" pitchFamily="34" charset="-120"/>
              </a:rPr>
              <a:t>合計</a:t>
            </a:r>
            <a:r>
              <a:rPr lang="en-US" altLang="zh-TW" kern="1200" dirty="0" smtClean="0">
                <a:solidFill>
                  <a:schemeClr val="tx1"/>
                </a:solidFill>
                <a:effectLst/>
                <a:latin typeface="微軟正黑體" panose="020B0604030504040204" pitchFamily="34" charset="-120"/>
                <a:ea typeface="微軟正黑體" panose="020B0604030504040204" pitchFamily="34" charset="-120"/>
              </a:rPr>
              <a:t>176</a:t>
            </a:r>
            <a:r>
              <a:rPr lang="zh-TW" altLang="zh-TW" kern="1200" dirty="0" smtClean="0">
                <a:solidFill>
                  <a:schemeClr val="tx1"/>
                </a:solidFill>
                <a:effectLst/>
                <a:latin typeface="微軟正黑體" panose="020B0604030504040204" pitchFamily="34" charset="-120"/>
                <a:ea typeface="微軟正黑體" panose="020B0604030504040204" pitchFamily="34" charset="-120"/>
              </a:rPr>
              <a:t>萬</a:t>
            </a:r>
            <a:r>
              <a:rPr lang="en-US" altLang="zh-TW" kern="1200" dirty="0" smtClean="0">
                <a:solidFill>
                  <a:schemeClr val="tx1"/>
                </a:solidFill>
                <a:effectLst/>
                <a:latin typeface="微軟正黑體" panose="020B0604030504040204" pitchFamily="34" charset="-120"/>
                <a:ea typeface="微軟正黑體" panose="020B0604030504040204" pitchFamily="34" charset="-120"/>
              </a:rPr>
              <a:t>5,657</a:t>
            </a:r>
            <a:r>
              <a:rPr lang="zh-TW" altLang="zh-TW" kern="1200" dirty="0" smtClean="0">
                <a:solidFill>
                  <a:schemeClr val="tx1"/>
                </a:solidFill>
                <a:effectLst/>
                <a:latin typeface="微軟正黑體" panose="020B0604030504040204" pitchFamily="34" charset="-120"/>
                <a:ea typeface="微軟正黑體" panose="020B0604030504040204" pitchFamily="34" charset="-120"/>
              </a:rPr>
              <a:t>元</a:t>
            </a:r>
            <a:r>
              <a:rPr lang="zh-TW" altLang="en-US" kern="1200" dirty="0" smtClean="0">
                <a:solidFill>
                  <a:schemeClr val="tx1"/>
                </a:solidFill>
                <a:effectLst/>
                <a:latin typeface="微軟正黑體" panose="020B0604030504040204" pitchFamily="34" charset="-120"/>
                <a:ea typeface="微軟正黑體" panose="020B0604030504040204" pitchFamily="34" charset="-120"/>
              </a:rPr>
              <a:t>。</a:t>
            </a:r>
            <a:endParaRPr lang="en-US" altLang="zh-TW" kern="1200" dirty="0" smtClean="0">
              <a:solidFill>
                <a:schemeClr val="tx1"/>
              </a:solidFill>
              <a:effectLst/>
              <a:latin typeface="微軟正黑體" panose="020B0604030504040204" pitchFamily="34" charset="-120"/>
              <a:ea typeface="微軟正黑體" panose="020B0604030504040204" pitchFamily="34" charset="-120"/>
            </a:endParaRPr>
          </a:p>
          <a:p>
            <a:pPr marL="228600" indent="-228600">
              <a:buAutoNum type="arabicPeriod"/>
            </a:pPr>
            <a:r>
              <a:rPr lang="zh-TW" altLang="en-US" u="sng" kern="1200" dirty="0" smtClean="0">
                <a:solidFill>
                  <a:schemeClr val="tx1"/>
                </a:solidFill>
                <a:effectLst/>
                <a:latin typeface="微軟正黑體" panose="020B0604030504040204" pitchFamily="34" charset="-120"/>
                <a:ea typeface="微軟正黑體" panose="020B0604030504040204" pitchFamily="34" charset="-120"/>
              </a:rPr>
              <a:t>洽邀</a:t>
            </a:r>
            <a:r>
              <a:rPr lang="en-US" altLang="zh-TW" u="sng" kern="1200" dirty="0" smtClean="0">
                <a:solidFill>
                  <a:schemeClr val="tx1"/>
                </a:solidFill>
                <a:effectLst/>
                <a:latin typeface="微軟正黑體" panose="020B0604030504040204" pitchFamily="34" charset="-120"/>
                <a:ea typeface="微軟正黑體" panose="020B0604030504040204" pitchFamily="34" charset="-120"/>
              </a:rPr>
              <a:t>121</a:t>
            </a:r>
            <a:r>
              <a:rPr lang="zh-TW" altLang="zh-TW" kern="1200" dirty="0" smtClean="0">
                <a:solidFill>
                  <a:schemeClr val="tx1"/>
                </a:solidFill>
                <a:effectLst/>
                <a:latin typeface="微軟正黑體" panose="020B0604030504040204" pitchFamily="34" charset="-120"/>
                <a:ea typeface="微軟正黑體" panose="020B0604030504040204" pitchFamily="34" charset="-120"/>
              </a:rPr>
              <a:t>家國外政府採購得標商來台，辦理</a:t>
            </a:r>
            <a:r>
              <a:rPr lang="en-US" altLang="zh-TW" kern="1200" dirty="0" smtClean="0">
                <a:solidFill>
                  <a:schemeClr val="tx1"/>
                </a:solidFill>
                <a:effectLst/>
                <a:latin typeface="微軟正黑體" panose="020B0604030504040204" pitchFamily="34" charset="-120"/>
                <a:ea typeface="微軟正黑體" panose="020B0604030504040204" pitchFamily="34" charset="-120"/>
              </a:rPr>
              <a:t>121</a:t>
            </a:r>
            <a:r>
              <a:rPr lang="zh-TW" altLang="zh-TW" kern="1200" dirty="0" smtClean="0">
                <a:solidFill>
                  <a:schemeClr val="tx1"/>
                </a:solidFill>
                <a:effectLst/>
                <a:latin typeface="微軟正黑體" panose="020B0604030504040204" pitchFamily="34" charset="-120"/>
                <a:ea typeface="微軟正黑體" panose="020B0604030504040204" pitchFamily="34" charset="-120"/>
              </a:rPr>
              <a:t>場次一對一採購洽談會，參與洽談我商計</a:t>
            </a:r>
            <a:r>
              <a:rPr lang="en-US" altLang="zh-TW" kern="1200" dirty="0" smtClean="0">
                <a:solidFill>
                  <a:schemeClr val="tx1"/>
                </a:solidFill>
                <a:effectLst/>
                <a:latin typeface="微軟正黑體" panose="020B0604030504040204" pitchFamily="34" charset="-120"/>
                <a:ea typeface="微軟正黑體" panose="020B0604030504040204" pitchFamily="34" charset="-120"/>
              </a:rPr>
              <a:t>747</a:t>
            </a:r>
            <a:r>
              <a:rPr lang="zh-TW" altLang="zh-TW" u="sng" kern="1200" dirty="0" smtClean="0">
                <a:solidFill>
                  <a:schemeClr val="tx1"/>
                </a:solidFill>
                <a:effectLst/>
                <a:latin typeface="微軟正黑體" panose="020B0604030504040204" pitchFamily="34" charset="-120"/>
                <a:ea typeface="微軟正黑體" panose="020B0604030504040204" pitchFamily="34" charset="-120"/>
              </a:rPr>
              <a:t>家次，預估採購金額達</a:t>
            </a:r>
            <a:r>
              <a:rPr lang="en-US" altLang="zh-TW" u="sng" kern="1200" dirty="0" smtClean="0">
                <a:solidFill>
                  <a:schemeClr val="tx1"/>
                </a:solidFill>
                <a:effectLst/>
                <a:latin typeface="微軟正黑體" panose="020B0604030504040204" pitchFamily="34" charset="-120"/>
                <a:ea typeface="微軟正黑體" panose="020B0604030504040204" pitchFamily="34" charset="-120"/>
              </a:rPr>
              <a:t>9</a:t>
            </a:r>
            <a:r>
              <a:rPr lang="zh-TW" altLang="zh-TW" u="sng" kern="1200" dirty="0" smtClean="0">
                <a:solidFill>
                  <a:schemeClr val="tx1"/>
                </a:solidFill>
                <a:effectLst/>
                <a:latin typeface="微軟正黑體" panose="020B0604030504040204" pitchFamily="34" charset="-120"/>
                <a:ea typeface="微軟正黑體" panose="020B0604030504040204" pitchFamily="34" charset="-120"/>
              </a:rPr>
              <a:t>億</a:t>
            </a:r>
            <a:r>
              <a:rPr lang="en-US" altLang="zh-TW" u="sng" kern="1200" dirty="0" smtClean="0">
                <a:solidFill>
                  <a:schemeClr val="tx1"/>
                </a:solidFill>
                <a:effectLst/>
                <a:latin typeface="微軟正黑體" panose="020B0604030504040204" pitchFamily="34" charset="-120"/>
                <a:ea typeface="微軟正黑體" panose="020B0604030504040204" pitchFamily="34" charset="-120"/>
              </a:rPr>
              <a:t>8792.7</a:t>
            </a:r>
            <a:r>
              <a:rPr lang="zh-TW" altLang="zh-TW" kern="1200" dirty="0" smtClean="0">
                <a:solidFill>
                  <a:schemeClr val="tx1"/>
                </a:solidFill>
                <a:effectLst/>
                <a:latin typeface="微軟正黑體" panose="020B0604030504040204" pitchFamily="34" charset="-120"/>
                <a:ea typeface="微軟正黑體" panose="020B0604030504040204" pitchFamily="34" charset="-120"/>
              </a:rPr>
              <a:t>萬美元</a:t>
            </a:r>
            <a:r>
              <a:rPr lang="zh-TW" altLang="zh-TW" b="0" kern="1200" dirty="0" smtClean="0">
                <a:solidFill>
                  <a:schemeClr val="tx1"/>
                </a:solidFill>
                <a:latin typeface="微軟正黑體" panose="020B0604030504040204" pitchFamily="34" charset="-120"/>
                <a:ea typeface="微軟正黑體" panose="020B0604030504040204" pitchFamily="34" charset="-120"/>
              </a:rPr>
              <a:t>。</a:t>
            </a:r>
            <a:endParaRPr lang="en-US" altLang="zh-TW" b="0" kern="1200" dirty="0" smtClean="0">
              <a:solidFill>
                <a:schemeClr val="tx1"/>
              </a:solidFill>
              <a:latin typeface="微軟正黑體" panose="020B0604030504040204" pitchFamily="34" charset="-120"/>
              <a:ea typeface="微軟正黑體" panose="020B0604030504040204" pitchFamily="34" charset="-120"/>
            </a:endParaRPr>
          </a:p>
          <a:p>
            <a:pPr marL="228600" indent="-228600">
              <a:buAutoNum type="arabicPeriod"/>
            </a:pPr>
            <a:r>
              <a:rPr lang="zh-TW" altLang="zh-TW" kern="1200" dirty="0" smtClean="0">
                <a:solidFill>
                  <a:schemeClr val="tx1"/>
                </a:solidFill>
                <a:effectLst/>
                <a:latin typeface="微軟正黑體" panose="020B0604030504040204" pitchFamily="34" charset="-120"/>
                <a:ea typeface="微軟正黑體" panose="020B0604030504040204" pitchFamily="34" charset="-120"/>
              </a:rPr>
              <a:t>參加</a:t>
            </a:r>
            <a:r>
              <a:rPr lang="en-US" altLang="zh-TW" kern="1200" dirty="0" smtClean="0">
                <a:solidFill>
                  <a:schemeClr val="tx1"/>
                </a:solidFill>
                <a:effectLst/>
                <a:latin typeface="微軟正黑體" panose="020B0604030504040204" pitchFamily="34" charset="-120"/>
                <a:ea typeface="微軟正黑體" panose="020B0604030504040204" pitchFamily="34" charset="-120"/>
              </a:rPr>
              <a:t>3</a:t>
            </a:r>
            <a:r>
              <a:rPr lang="zh-TW" altLang="zh-TW" kern="1200" dirty="0" smtClean="0">
                <a:solidFill>
                  <a:schemeClr val="tx1"/>
                </a:solidFill>
                <a:effectLst/>
                <a:latin typeface="微軟正黑體" panose="020B0604030504040204" pitchFamily="34" charset="-120"/>
                <a:ea typeface="微軟正黑體" panose="020B0604030504040204" pitchFamily="34" charset="-120"/>
              </a:rPr>
              <a:t>項展覽</a:t>
            </a:r>
            <a:r>
              <a:rPr lang="zh-TW" altLang="zh-TW" b="0" u="none" kern="1200" dirty="0" smtClean="0">
                <a:solidFill>
                  <a:schemeClr val="tx1"/>
                </a:solidFill>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228600" indent="-228600">
              <a:buAutoNum type="arabicPeriod"/>
            </a:pPr>
            <a:r>
              <a:rPr lang="zh-TW" altLang="en-US" b="0" u="none" kern="1200" dirty="0" smtClean="0">
                <a:solidFill>
                  <a:schemeClr val="tx1"/>
                </a:solidFill>
                <a:latin typeface="微軟正黑體" panose="020B0604030504040204" pitchFamily="34" charset="-120"/>
                <a:ea typeface="微軟正黑體" panose="020B0604030504040204" pitchFamily="34" charset="-120"/>
              </a:rPr>
              <a:t>辦理</a:t>
            </a:r>
            <a:r>
              <a:rPr lang="en-US" altLang="zh-TW" b="0" u="none" kern="1200" dirty="0" smtClean="0">
                <a:solidFill>
                  <a:schemeClr val="tx1"/>
                </a:solidFill>
                <a:latin typeface="微軟正黑體" panose="020B0604030504040204" pitchFamily="34" charset="-120"/>
                <a:ea typeface="微軟正黑體" panose="020B0604030504040204" pitchFamily="34" charset="-120"/>
              </a:rPr>
              <a:t>3</a:t>
            </a:r>
            <a:r>
              <a:rPr lang="zh-TW" altLang="en-US" b="0" u="none" kern="1200" dirty="0" smtClean="0">
                <a:solidFill>
                  <a:schemeClr val="tx1"/>
                </a:solidFill>
                <a:latin typeface="微軟正黑體" panose="020B0604030504040204" pitchFamily="34" charset="-120"/>
                <a:ea typeface="微軟正黑體" panose="020B0604030504040204" pitchFamily="34" charset="-120"/>
              </a:rPr>
              <a:t>個拓銷團</a:t>
            </a:r>
            <a:r>
              <a:rPr lang="en-US" altLang="zh-TW" b="0" u="none" kern="1200" dirty="0" smtClean="0">
                <a:solidFill>
                  <a:schemeClr val="tx1"/>
                </a:solidFill>
                <a:latin typeface="微軟正黑體" panose="020B0604030504040204" pitchFamily="34" charset="-120"/>
                <a:ea typeface="微軟正黑體" panose="020B0604030504040204" pitchFamily="34" charset="-120"/>
              </a:rPr>
              <a:t>(</a:t>
            </a:r>
            <a:r>
              <a:rPr lang="zh-TW" altLang="en-US" b="0" u="none" kern="1200" dirty="0" smtClean="0">
                <a:solidFill>
                  <a:schemeClr val="tx1"/>
                </a:solidFill>
                <a:latin typeface="微軟正黑體" panose="020B0604030504040204" pitchFamily="34" charset="-120"/>
                <a:ea typeface="微軟正黑體" panose="020B0604030504040204" pitchFamily="34" charset="-120"/>
              </a:rPr>
              <a:t>日本、馬來西亞及緬甸、印尼及越南</a:t>
            </a:r>
            <a:r>
              <a:rPr lang="en-US" altLang="zh-TW" b="0" u="none" kern="1200" dirty="0" smtClean="0">
                <a:solidFill>
                  <a:schemeClr val="tx1"/>
                </a:solidFill>
                <a:latin typeface="微軟正黑體" panose="020B0604030504040204" pitchFamily="34" charset="-120"/>
                <a:ea typeface="微軟正黑體" panose="020B0604030504040204" pitchFamily="34" charset="-120"/>
              </a:rPr>
              <a:t>)</a:t>
            </a:r>
            <a:r>
              <a:rPr lang="zh-TW" altLang="en-US" b="0" u="none" kern="1200" dirty="0" smtClean="0">
                <a:solidFill>
                  <a:schemeClr val="tx1"/>
                </a:solidFill>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228600" indent="-228600">
              <a:buAutoNum type="arabicPeriod"/>
            </a:pPr>
            <a:r>
              <a:rPr lang="zh-TW" altLang="zh-TW" kern="1200" dirty="0" smtClean="0">
                <a:solidFill>
                  <a:schemeClr val="tx1"/>
                </a:solidFill>
                <a:effectLst/>
                <a:latin typeface="微軟正黑體" panose="020B0604030504040204" pitchFamily="34" charset="-120"/>
                <a:ea typeface="微軟正黑體" panose="020B0604030504040204" pitchFamily="34" charset="-120"/>
              </a:rPr>
              <a:t>籌組</a:t>
            </a:r>
            <a:r>
              <a:rPr lang="en-US" altLang="zh-TW" kern="1200" dirty="0" smtClean="0">
                <a:solidFill>
                  <a:schemeClr val="tx1"/>
                </a:solidFill>
                <a:effectLst/>
                <a:latin typeface="微軟正黑體" panose="020B0604030504040204" pitchFamily="34" charset="-120"/>
                <a:ea typeface="微軟正黑體" panose="020B0604030504040204" pitchFamily="34" charset="-120"/>
              </a:rPr>
              <a:t>3</a:t>
            </a:r>
            <a:r>
              <a:rPr lang="zh-TW" altLang="en-US" kern="1200" dirty="0" smtClean="0">
                <a:solidFill>
                  <a:schemeClr val="tx1"/>
                </a:solidFill>
                <a:effectLst/>
                <a:latin typeface="微軟正黑體" panose="020B0604030504040204" pitchFamily="34" charset="-120"/>
                <a:ea typeface="微軟正黑體" panose="020B0604030504040204" pitchFamily="34" charset="-120"/>
              </a:rPr>
              <a:t>個</a:t>
            </a:r>
            <a:r>
              <a:rPr lang="zh-TW" altLang="zh-TW" kern="1200" dirty="0" smtClean="0">
                <a:solidFill>
                  <a:schemeClr val="tx1"/>
                </a:solidFill>
                <a:effectLst/>
                <a:latin typeface="微軟正黑體" panose="020B0604030504040204" pitchFamily="34" charset="-120"/>
                <a:ea typeface="微軟正黑體" panose="020B0604030504040204" pitchFamily="34" charset="-120"/>
              </a:rPr>
              <a:t>優勢產業競標團隊</a:t>
            </a:r>
            <a:r>
              <a:rPr lang="zh-TW" altLang="en-US" kern="1200" dirty="0" smtClean="0">
                <a:solidFill>
                  <a:schemeClr val="tx1"/>
                </a:solidFill>
                <a:effectLst/>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228600" indent="-228600">
              <a:buAutoNum type="arabicPeriod"/>
            </a:pPr>
            <a:r>
              <a:rPr lang="zh-TW" altLang="en-US" b="0" kern="1200" dirty="0" smtClean="0">
                <a:solidFill>
                  <a:schemeClr val="tx1"/>
                </a:solidFill>
                <a:latin typeface="微軟正黑體" panose="020B0604030504040204" pitchFamily="34" charset="-120"/>
                <a:ea typeface="微軟正黑體" panose="020B0604030504040204" pitchFamily="34" charset="-120"/>
              </a:rPr>
              <a:t>籌組廠商參加</a:t>
            </a:r>
            <a:r>
              <a:rPr lang="zh-TW" altLang="zh-TW" b="0" kern="1200" dirty="0" smtClean="0">
                <a:solidFill>
                  <a:schemeClr val="tx1"/>
                </a:solidFill>
                <a:latin typeface="微軟正黑體" panose="020B0604030504040204" pitchFamily="34" charset="-120"/>
                <a:ea typeface="微軟正黑體" panose="020B0604030504040204" pitchFamily="34" charset="-120"/>
              </a:rPr>
              <a:t>亞銀</a:t>
            </a:r>
            <a:r>
              <a:rPr lang="zh-TW" altLang="en-US" b="0" kern="1200" dirty="0" smtClean="0">
                <a:solidFill>
                  <a:schemeClr val="tx1"/>
                </a:solidFill>
                <a:latin typeface="微軟正黑體" panose="020B0604030504040204" pitchFamily="34" charset="-120"/>
                <a:ea typeface="微軟正黑體" panose="020B0604030504040204" pitchFamily="34" charset="-120"/>
              </a:rPr>
              <a:t>及歐銀年會。</a:t>
            </a:r>
            <a:endParaRPr lang="en-US" altLang="zh-TW" dirty="0">
              <a:latin typeface="微軟正黑體" panose="020B0604030504040204" pitchFamily="34" charset="-120"/>
              <a:ea typeface="微軟正黑體" panose="020B0604030504040204" pitchFamily="34" charset="-120"/>
            </a:endParaRPr>
          </a:p>
          <a:p>
            <a:pPr marL="228600" indent="-228600">
              <a:buAutoNum type="arabicPeriod"/>
            </a:pPr>
            <a:r>
              <a:rPr lang="zh-TW" altLang="zh-TW" kern="1200" dirty="0" smtClean="0">
                <a:solidFill>
                  <a:schemeClr val="tx1"/>
                </a:solidFill>
                <a:effectLst/>
                <a:latin typeface="微軟正黑體" panose="020B0604030504040204" pitchFamily="34" charset="-120"/>
                <a:ea typeface="微軟正黑體" panose="020B0604030504040204" pitchFamily="34" charset="-120"/>
              </a:rPr>
              <a:t>協助我</a:t>
            </a:r>
            <a:r>
              <a:rPr lang="zh-TW" altLang="en-US" kern="1200" dirty="0" smtClean="0">
                <a:solidFill>
                  <a:schemeClr val="tx1"/>
                </a:solidFill>
                <a:effectLst/>
                <a:latin typeface="微軟正黑體" panose="020B0604030504040204" pitchFamily="34" charset="-120"/>
                <a:ea typeface="微軟正黑體" panose="020B0604030504040204" pitchFamily="34" charset="-120"/>
              </a:rPr>
              <a:t>商直接競標</a:t>
            </a:r>
            <a:r>
              <a:rPr lang="zh-TW" altLang="zh-TW" kern="1200" dirty="0" smtClean="0">
                <a:solidFill>
                  <a:schemeClr val="tx1"/>
                </a:solidFill>
                <a:effectLst/>
                <a:latin typeface="微軟正黑體" panose="020B0604030504040204" pitchFamily="34" charset="-120"/>
                <a:ea typeface="微軟正黑體" panose="020B0604030504040204" pitchFamily="34" charset="-120"/>
              </a:rPr>
              <a:t>並得標</a:t>
            </a:r>
            <a:r>
              <a:rPr lang="en-US" altLang="zh-TW" kern="1200" dirty="0" smtClean="0">
                <a:solidFill>
                  <a:schemeClr val="tx1"/>
                </a:solidFill>
                <a:effectLst/>
                <a:latin typeface="微軟正黑體" panose="020B0604030504040204" pitchFamily="34" charset="-120"/>
                <a:ea typeface="微軟正黑體" panose="020B0604030504040204" pitchFamily="34" charset="-120"/>
              </a:rPr>
              <a:t>11</a:t>
            </a:r>
            <a:r>
              <a:rPr lang="zh-TW" altLang="en-US" kern="1200" dirty="0" smtClean="0">
                <a:solidFill>
                  <a:schemeClr val="tx1"/>
                </a:solidFill>
                <a:effectLst/>
                <a:latin typeface="微軟正黑體" panose="020B0604030504040204" pitchFamily="34" charset="-120"/>
                <a:ea typeface="微軟正黑體" panose="020B0604030504040204" pitchFamily="34" charset="-120"/>
              </a:rPr>
              <a:t>案。</a:t>
            </a:r>
            <a:endParaRPr lang="en-US" altLang="zh-TW" dirty="0">
              <a:latin typeface="微軟正黑體" panose="020B0604030504040204" pitchFamily="34" charset="-120"/>
              <a:ea typeface="微軟正黑體" panose="020B0604030504040204" pitchFamily="34" charset="-120"/>
            </a:endParaRPr>
          </a:p>
          <a:p>
            <a:pPr marL="228600" indent="-228600">
              <a:buAutoNum type="arabicPeriod"/>
            </a:pPr>
            <a:r>
              <a:rPr lang="zh-TW" altLang="en-US" b="0" kern="1200" dirty="0" smtClean="0">
                <a:solidFill>
                  <a:schemeClr val="tx1"/>
                </a:solidFill>
                <a:latin typeface="微軟正黑體" panose="020B0604030504040204" pitchFamily="34" charset="-120"/>
                <a:ea typeface="微軟正黑體" panose="020B0604030504040204" pitchFamily="34" charset="-120"/>
              </a:rPr>
              <a:t>撰寫</a:t>
            </a:r>
            <a:r>
              <a:rPr lang="en-US" altLang="zh-TW" b="0" kern="1200" dirty="0" smtClean="0">
                <a:solidFill>
                  <a:schemeClr val="tx1"/>
                </a:solidFill>
                <a:latin typeface="微軟正黑體" panose="020B0604030504040204" pitchFamily="34" charset="-120"/>
                <a:ea typeface="微軟正黑體" panose="020B0604030504040204" pitchFamily="34" charset="-120"/>
              </a:rPr>
              <a:t>4</a:t>
            </a:r>
            <a:r>
              <a:rPr lang="zh-TW" altLang="en-US" b="0" kern="1200" dirty="0" smtClean="0">
                <a:solidFill>
                  <a:schemeClr val="tx1"/>
                </a:solidFill>
                <a:latin typeface="微軟正黑體" panose="020B0604030504040204" pitchFamily="34" charset="-120"/>
                <a:ea typeface="微軟正黑體" panose="020B0604030504040204" pitchFamily="34" charset="-120"/>
              </a:rPr>
              <a:t>個成功案例。</a:t>
            </a:r>
            <a:endParaRPr lang="en-US" altLang="zh-TW" dirty="0">
              <a:latin typeface="微軟正黑體" panose="020B0604030504040204" pitchFamily="34" charset="-120"/>
              <a:ea typeface="微軟正黑體" panose="020B0604030504040204" pitchFamily="34" charset="-120"/>
            </a:endParaRPr>
          </a:p>
          <a:p>
            <a:pPr marL="228600" indent="-228600">
              <a:buAutoNum type="arabicPeriod"/>
            </a:pPr>
            <a:r>
              <a:rPr lang="zh-TW" altLang="zh-TW" kern="1200" dirty="0" smtClean="0">
                <a:solidFill>
                  <a:schemeClr val="tx1"/>
                </a:solidFill>
                <a:effectLst/>
                <a:latin typeface="微軟正黑體" panose="020B0604030504040204" pitchFamily="34" charset="-120"/>
                <a:ea typeface="微軟正黑體" panose="020B0604030504040204" pitchFamily="34" charset="-120"/>
              </a:rPr>
              <a:t>全球政府採購商機網累計會員數達</a:t>
            </a:r>
            <a:r>
              <a:rPr lang="en-US" altLang="zh-TW" u="sng" kern="1200" dirty="0" smtClean="0">
                <a:solidFill>
                  <a:schemeClr val="tx1"/>
                </a:solidFill>
                <a:effectLst/>
                <a:latin typeface="微軟正黑體" panose="020B0604030504040204" pitchFamily="34" charset="-120"/>
                <a:ea typeface="微軟正黑體" panose="020B0604030504040204" pitchFamily="34" charset="-120"/>
              </a:rPr>
              <a:t>4,259</a:t>
            </a:r>
            <a:r>
              <a:rPr lang="zh-TW" altLang="zh-TW" kern="1200" dirty="0" smtClean="0">
                <a:solidFill>
                  <a:schemeClr val="tx1"/>
                </a:solidFill>
                <a:effectLst/>
                <a:latin typeface="微軟正黑體" panose="020B0604030504040204" pitchFamily="34" charset="-120"/>
                <a:ea typeface="微軟正黑體" panose="020B0604030504040204" pitchFamily="34" charset="-120"/>
              </a:rPr>
              <a:t>人</a:t>
            </a:r>
            <a:r>
              <a:rPr lang="zh-TW" altLang="en-US" kern="1200" dirty="0" smtClean="0">
                <a:solidFill>
                  <a:schemeClr val="tx1"/>
                </a:solidFill>
                <a:effectLst/>
                <a:latin typeface="微軟正黑體" panose="020B0604030504040204" pitchFamily="34" charset="-120"/>
                <a:ea typeface="微軟正黑體" panose="020B0604030504040204" pitchFamily="34" charset="-120"/>
              </a:rPr>
              <a:t>，已建置</a:t>
            </a:r>
            <a:r>
              <a:rPr lang="en-US" altLang="zh-TW" kern="1200" dirty="0" smtClean="0">
                <a:solidFill>
                  <a:schemeClr val="tx1"/>
                </a:solidFill>
                <a:effectLst/>
                <a:latin typeface="微軟正黑體" panose="020B0604030504040204" pitchFamily="34" charset="-120"/>
                <a:ea typeface="微軟正黑體" panose="020B0604030504040204" pitchFamily="34" charset="-120"/>
              </a:rPr>
              <a:t>7,351</a:t>
            </a:r>
            <a:r>
              <a:rPr lang="zh-TW" altLang="en-US" kern="1200" dirty="0" smtClean="0">
                <a:solidFill>
                  <a:schemeClr val="tx1"/>
                </a:solidFill>
                <a:effectLst/>
                <a:latin typeface="微軟正黑體" panose="020B0604030504040204" pitchFamily="34" charset="-120"/>
                <a:ea typeface="微軟正黑體" panose="020B0604030504040204" pitchFamily="34" charset="-120"/>
              </a:rPr>
              <a:t>則商機商情資訊。</a:t>
            </a:r>
            <a:endParaRPr lang="en-US" altLang="zh-TW" b="0" kern="1200" dirty="0" smtClean="0">
              <a:solidFill>
                <a:schemeClr val="tx1"/>
              </a:solidFill>
              <a:latin typeface="微軟正黑體" panose="020B0604030504040204" pitchFamily="34" charset="-120"/>
              <a:ea typeface="微軟正黑體" panose="020B0604030504040204" pitchFamily="34" charset="-120"/>
            </a:endParaRPr>
          </a:p>
          <a:p>
            <a:pPr marL="85725" indent="-85725"/>
            <a:endParaRPr lang="zh-TW" altLang="zh-TW" sz="1000" b="0" kern="1200" dirty="0" smtClean="0">
              <a:solidFill>
                <a:schemeClr val="tx1"/>
              </a:solidFill>
              <a:latin typeface="+mn-lt"/>
              <a:ea typeface="+mn-ea"/>
              <a:cs typeface="+mn-cs"/>
            </a:endParaRPr>
          </a:p>
          <a:p>
            <a:pPr marL="88900" indent="-88900" algn="just"/>
            <a:endParaRPr lang="en-US" altLang="zh-TW" sz="1000" dirty="0">
              <a:ea typeface="標楷體" pitchFamily="65" charset="-120"/>
            </a:endParaRPr>
          </a:p>
        </p:txBody>
      </p:sp>
    </p:spTree>
    <p:extLst>
      <p:ext uri="{BB962C8B-B14F-4D97-AF65-F5344CB8AC3E}">
        <p14:creationId xmlns:p14="http://schemas.microsoft.com/office/powerpoint/2010/main" val="785234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734541" y="4531339"/>
            <a:ext cx="5438140" cy="5255744"/>
          </a:xfrm>
        </p:spPr>
        <p:txBody>
          <a:bodyPr>
            <a:normAutofit/>
          </a:bodyPr>
          <a:lstStyle/>
          <a:p>
            <a:pPr marL="228600" indent="-228600">
              <a:spcBef>
                <a:spcPct val="0"/>
              </a:spcBef>
              <a:buAutoNum type="arabicPeriod"/>
              <a:defRPr/>
            </a:pPr>
            <a:r>
              <a:rPr lang="zh-TW" altLang="en-US"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台灣精品獎」是本部自民國</a:t>
            </a:r>
            <a:r>
              <a:rPr lang="en-US" altLang="zh-TW" dirty="0">
                <a:latin typeface="微軟正黑體" panose="020B0604030504040204" pitchFamily="34" charset="-120"/>
                <a:ea typeface="微軟正黑體" panose="020B0604030504040204" pitchFamily="34" charset="-120"/>
              </a:rPr>
              <a:t>82</a:t>
            </a:r>
            <a:r>
              <a:rPr lang="zh-TW" altLang="en-US" dirty="0">
                <a:latin typeface="微軟正黑體" panose="020B0604030504040204" pitchFamily="34" charset="-120"/>
                <a:ea typeface="微軟正黑體" panose="020B0604030504040204" pitchFamily="34" charset="-120"/>
              </a:rPr>
              <a:t>年設立的獎項，每年經嚴格選拔機制，依據「研發」、「設計」、「品質」、「行銷」</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個專業項目，同時考量「台灣產製」之條件，以「創新價值」作為貫穿各項評審項目最重要的核心精神，經綜合評選具「創新價值」的產品，由本部頒發「台灣精品」獎，作為台灣產業表率，由政府在國際市場推介，形塑臺灣產業創新形象。</a:t>
            </a:r>
            <a:endParaRPr lang="en-US" altLang="zh-TW" dirty="0">
              <a:latin typeface="微軟正黑體" panose="020B0604030504040204" pitchFamily="34" charset="-120"/>
              <a:ea typeface="微軟正黑體" panose="020B0604030504040204" pitchFamily="34" charset="-120"/>
            </a:endParaRPr>
          </a:p>
          <a:p>
            <a:pPr marL="228600" indent="-228600">
              <a:spcBef>
                <a:spcPct val="0"/>
              </a:spcBef>
              <a:buAutoNum type="arabicPeriod"/>
              <a:defRPr/>
            </a:pPr>
            <a:r>
              <a:rPr lang="zh-TW" altLang="en-US" dirty="0" smtClean="0">
                <a:latin typeface="微軟正黑體" panose="020B0604030504040204" pitchFamily="34" charset="-120"/>
                <a:ea typeface="微軟正黑體" panose="020B0604030504040204" pitchFamily="34" charset="-120"/>
              </a:rPr>
              <a:t>凡</a:t>
            </a:r>
            <a:r>
              <a:rPr lang="zh-TW" altLang="en-US" dirty="0">
                <a:latin typeface="微軟正黑體" panose="020B0604030504040204" pitchFamily="34" charset="-120"/>
                <a:ea typeface="微軟正黑體" panose="020B0604030504040204" pitchFamily="34" charset="-120"/>
              </a:rPr>
              <a:t>獲得「台灣精品獎」之產品由本部授予使用 「台灣精品」標誌之權利，並可參加「臺灣產業形象廣宣計畫」國內外目標市場一系列的整合行銷推廣活動，增進目標市場消費者及買主對臺灣產品及整體產業的認知及好感，促進我國產品在目標市場的商機。</a:t>
            </a:r>
            <a:endParaRPr lang="en-US" altLang="zh-TW" dirty="0">
              <a:latin typeface="微軟正黑體" panose="020B0604030504040204" pitchFamily="34" charset="-120"/>
              <a:ea typeface="微軟正黑體" panose="020B0604030504040204" pitchFamily="34" charset="-120"/>
            </a:endParaRPr>
          </a:p>
          <a:p>
            <a:pPr marL="228600" indent="-228600">
              <a:spcBef>
                <a:spcPct val="0"/>
              </a:spcBef>
              <a:buAutoNum type="arabicPeriod"/>
              <a:defRPr/>
            </a:pPr>
            <a:r>
              <a:rPr lang="zh-TW" altLang="en-US" dirty="0" smtClean="0">
                <a:latin typeface="微軟正黑體" panose="020B0604030504040204" pitchFamily="34" charset="-120"/>
                <a:ea typeface="微軟正黑體" panose="020B0604030504040204" pitchFamily="34" charset="-120"/>
              </a:rPr>
              <a:t>台灣</a:t>
            </a:r>
            <a:r>
              <a:rPr lang="zh-TW" altLang="en-US" dirty="0">
                <a:latin typeface="微軟正黑體" panose="020B0604030504040204" pitchFamily="34" charset="-120"/>
                <a:ea typeface="微軟正黑體" panose="020B0604030504040204" pitchFamily="34" charset="-120"/>
              </a:rPr>
              <a:t>精品類別以工業產品及消費性產品為限，並不包含食品及食用藥品，每年約</a:t>
            </a:r>
            <a:r>
              <a:rPr lang="en-US" altLang="zh-TW" dirty="0" smtClean="0">
                <a:latin typeface="微軟正黑體" panose="020B0604030504040204" pitchFamily="34" charset="-120"/>
                <a:ea typeface="微軟正黑體" panose="020B0604030504040204" pitchFamily="34" charset="-120"/>
              </a:rPr>
              <a:t>7-8</a:t>
            </a:r>
            <a:r>
              <a:rPr lang="zh-TW" altLang="en-US" dirty="0">
                <a:latin typeface="微軟正黑體" panose="020B0604030504040204" pitchFamily="34" charset="-120"/>
                <a:ea typeface="微軟正黑體" panose="020B0604030504040204" pitchFamily="34" charset="-120"/>
              </a:rPr>
              <a:t>月</a:t>
            </a:r>
            <a:r>
              <a:rPr lang="zh-TW" altLang="en-US" dirty="0" smtClean="0">
                <a:latin typeface="微軟正黑體" panose="020B0604030504040204" pitchFamily="34" charset="-120"/>
                <a:ea typeface="微軟正黑體" panose="020B0604030504040204" pitchFamily="34" charset="-120"/>
              </a:rPr>
              <a:t>公告</a:t>
            </a:r>
            <a:r>
              <a:rPr lang="zh-TW" altLang="en-US" dirty="0">
                <a:latin typeface="微軟正黑體" panose="020B0604030504040204" pitchFamily="34" charset="-120"/>
                <a:ea typeface="微軟正黑體" panose="020B0604030504040204" pitchFamily="34" charset="-120"/>
              </a:rPr>
              <a:t>受理廠商報名，並由選拔審查委員會進行二階段評選，第一階段將在</a:t>
            </a:r>
            <a:r>
              <a:rPr lang="en-US" altLang="zh-TW" dirty="0">
                <a:latin typeface="微軟正黑體" panose="020B0604030504040204" pitchFamily="34" charset="-120"/>
                <a:ea typeface="微軟正黑體" panose="020B0604030504040204" pitchFamily="34" charset="-120"/>
              </a:rPr>
              <a:t>12</a:t>
            </a:r>
            <a:r>
              <a:rPr lang="zh-TW" altLang="en-US" dirty="0">
                <a:latin typeface="微軟正黑體" panose="020B0604030504040204" pitchFamily="34" charset="-120"/>
                <a:ea typeface="微軟正黑體" panose="020B0604030504040204" pitchFamily="34" charset="-120"/>
              </a:rPr>
              <a:t>月底前公布台灣精品奬名單及金銀質奬入圍名單，第二階段於隔年</a:t>
            </a:r>
            <a:r>
              <a:rPr lang="en-US" altLang="zh-TW" dirty="0">
                <a:latin typeface="微軟正黑體" panose="020B0604030504040204" pitchFamily="34" charset="-120"/>
                <a:ea typeface="微軟正黑體" panose="020B0604030504040204" pitchFamily="34" charset="-120"/>
              </a:rPr>
              <a:t>3-4</a:t>
            </a:r>
            <a:r>
              <a:rPr lang="zh-TW" altLang="en-US" dirty="0">
                <a:latin typeface="微軟正黑體" panose="020B0604030504040204" pitchFamily="34" charset="-120"/>
                <a:ea typeface="微軟正黑體" panose="020B0604030504040204" pitchFamily="34" charset="-120"/>
              </a:rPr>
              <a:t>月選出並發布台灣精品金、銀質奬名單，及辦理頒奬與表揚典禮。</a:t>
            </a:r>
            <a:endParaRPr lang="en-US" altLang="zh-TW" dirty="0">
              <a:latin typeface="微軟正黑體" panose="020B0604030504040204" pitchFamily="34" charset="-120"/>
              <a:ea typeface="微軟正黑體" panose="020B0604030504040204" pitchFamily="34" charset="-120"/>
            </a:endParaRPr>
          </a:p>
          <a:p>
            <a:pPr algn="just">
              <a:defRPr/>
            </a:pPr>
            <a:endParaRPr lang="en-US" altLang="zh-TW" dirty="0" smtClean="0">
              <a:effectLst/>
            </a:endParaRPr>
          </a:p>
          <a:p>
            <a:pPr algn="just">
              <a:defRPr/>
            </a:pPr>
            <a:endParaRPr lang="en-US" altLang="zh-TW"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0"/>
          </p:nvPr>
        </p:nvSpPr>
        <p:spPr/>
        <p:txBody>
          <a:bodyPr/>
          <a:lstStyle/>
          <a:p>
            <a:fld id="{EECEB351-0832-46A5-91B3-E5B2744CA441}" type="slidenum">
              <a:rPr lang="zh-TW" altLang="en-US" smtClean="0"/>
              <a:pPr/>
              <a:t>19</a:t>
            </a:fld>
            <a:endParaRPr lang="zh-TW" altLang="en-US"/>
          </a:p>
        </p:txBody>
      </p:sp>
    </p:spTree>
    <p:extLst>
      <p:ext uri="{BB962C8B-B14F-4D97-AF65-F5344CB8AC3E}">
        <p14:creationId xmlns:p14="http://schemas.microsoft.com/office/powerpoint/2010/main" val="1943335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734541" y="4531339"/>
            <a:ext cx="5438140" cy="5255744"/>
          </a:xfrm>
        </p:spPr>
        <p:txBody>
          <a:bodyPr>
            <a:normAutofit fontScale="92500" lnSpcReduction="20000"/>
          </a:bodyPr>
          <a:lstStyle/>
          <a:p>
            <a:pPr algn="just">
              <a:defRPr/>
            </a:pPr>
            <a:r>
              <a:rPr lang="en-US" altLang="zh-TW" b="1" dirty="0">
                <a:latin typeface="微軟正黑體" panose="020B0604030504040204" pitchFamily="34" charset="-120"/>
                <a:ea typeface="微軟正黑體" panose="020B0604030504040204" pitchFamily="34" charset="-120"/>
              </a:rPr>
              <a:t>IEP</a:t>
            </a:r>
            <a:r>
              <a:rPr lang="zh-TW" altLang="en-US" b="1" dirty="0">
                <a:latin typeface="微軟正黑體" panose="020B0604030504040204" pitchFamily="34" charset="-120"/>
                <a:ea typeface="微軟正黑體" panose="020B0604030504040204" pitchFamily="34" charset="-120"/>
              </a:rPr>
              <a:t>計畫</a:t>
            </a:r>
            <a:r>
              <a:rPr lang="en-US" altLang="zh-TW"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本年度將以「聚焦產業、聚焦市場」為策略主軸，結合台灣精品得獎之企業，於全球</a:t>
            </a:r>
            <a:r>
              <a:rPr lang="en-US" altLang="zh-TW" dirty="0">
                <a:latin typeface="微軟正黑體" panose="020B0604030504040204" pitchFamily="34" charset="-120"/>
                <a:ea typeface="微軟正黑體" panose="020B0604030504040204" pitchFamily="34" charset="-120"/>
              </a:rPr>
              <a:t>9</a:t>
            </a:r>
            <a:r>
              <a:rPr lang="zh-TW" altLang="en-US" dirty="0">
                <a:latin typeface="微軟正黑體" panose="020B0604030504040204" pitchFamily="34" charset="-120"/>
                <a:ea typeface="微軟正黑體" panose="020B0604030504040204" pitchFamily="34" charset="-120"/>
              </a:rPr>
              <a:t>個海外目標市場</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德、美、日、印度、印尼、越南、菲律賓、中國大陸及土耳其</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，規劃兼顧臺灣</a:t>
            </a:r>
            <a:r>
              <a:rPr lang="en-US" altLang="zh-TW" dirty="0">
                <a:latin typeface="微軟正黑體" panose="020B0604030504040204" pitchFamily="34" charset="-120"/>
                <a:ea typeface="微軟正黑體" panose="020B0604030504040204" pitchFamily="34" charset="-120"/>
              </a:rPr>
              <a:t>B2B</a:t>
            </a:r>
            <a:r>
              <a:rPr lang="zh-TW" altLang="en-US" dirty="0">
                <a:latin typeface="微軟正黑體" panose="020B0604030504040204" pitchFamily="34" charset="-120"/>
                <a:ea typeface="微軟正黑體" panose="020B0604030504040204" pitchFamily="34" charset="-120"/>
              </a:rPr>
              <a:t>及</a:t>
            </a:r>
            <a:r>
              <a:rPr lang="en-US" altLang="zh-TW" dirty="0">
                <a:latin typeface="微軟正黑體" panose="020B0604030504040204" pitchFamily="34" charset="-120"/>
                <a:ea typeface="微軟正黑體" panose="020B0604030504040204" pitchFamily="34" charset="-120"/>
              </a:rPr>
              <a:t>B2C</a:t>
            </a:r>
            <a:r>
              <a:rPr lang="zh-TW" altLang="en-US" dirty="0">
                <a:latin typeface="微軟正黑體" panose="020B0604030504040204" pitchFamily="34" charset="-120"/>
                <a:ea typeface="微軟正黑體" panose="020B0604030504040204" pitchFamily="34" charset="-120"/>
              </a:rPr>
              <a:t>產業特性之推廣活動，提供台灣精品廠商於拓銷目標市場加值之行銷舞臺。本年度重點工作項目，包括</a:t>
            </a:r>
            <a:r>
              <a:rPr lang="en-US" altLang="zh-TW" dirty="0">
                <a:latin typeface="微軟正黑體" panose="020B0604030504040204" pitchFamily="34" charset="-120"/>
                <a:ea typeface="微軟正黑體" panose="020B0604030504040204" pitchFamily="34" charset="-120"/>
              </a:rPr>
              <a:t>:</a:t>
            </a:r>
          </a:p>
          <a:p>
            <a:pPr marL="171450" indent="-171450">
              <a:buFont typeface="Wingdings" panose="05000000000000000000" pitchFamily="2" charset="2"/>
              <a:buChar char="n"/>
              <a:defRPr/>
            </a:pPr>
            <a:r>
              <a:rPr lang="zh-TW" altLang="en-US" dirty="0" smtClean="0">
                <a:latin typeface="微軟正黑體" panose="020B0604030504040204" pitchFamily="34" charset="-120"/>
                <a:ea typeface="微軟正黑體" panose="020B0604030504040204" pitchFamily="34" charset="-120"/>
              </a:rPr>
              <a:t>數位</a:t>
            </a:r>
            <a:r>
              <a:rPr lang="zh-TW" altLang="en-US" dirty="0">
                <a:latin typeface="微軟正黑體" panose="020B0604030504040204" pitchFamily="34" charset="-120"/>
                <a:ea typeface="微軟正黑體" panose="020B0604030504040204" pitchFamily="34" charset="-120"/>
              </a:rPr>
              <a:t>行銷：以跨媒體全球廣宣操作，串平臺互動整合及在地化深入當地消費者生活並辦理網路行銷等活動。</a:t>
            </a:r>
          </a:p>
          <a:p>
            <a:pPr marL="171450" indent="-171450">
              <a:buFont typeface="Wingdings" panose="05000000000000000000" pitchFamily="2" charset="2"/>
              <a:buChar char="n"/>
              <a:defRPr/>
            </a:pPr>
            <a:r>
              <a:rPr lang="zh-TW" altLang="en-US" dirty="0" smtClean="0">
                <a:latin typeface="微軟正黑體" panose="020B0604030504040204" pitchFamily="34" charset="-120"/>
                <a:ea typeface="微軟正黑體" panose="020B0604030504040204" pitchFamily="34" charset="-120"/>
              </a:rPr>
              <a:t>媒體</a:t>
            </a:r>
            <a:r>
              <a:rPr lang="zh-TW" altLang="en-US" dirty="0">
                <a:latin typeface="微軟正黑體" panose="020B0604030504040204" pitchFamily="34" charset="-120"/>
                <a:ea typeface="微軟正黑體" panose="020B0604030504040204" pitchFamily="34" charset="-120"/>
              </a:rPr>
              <a:t>廣宣：刊登形象廣告，辦理記者會及新聞媒體公關等加深消費者對臺灣產業與企業品牌之印象。</a:t>
            </a:r>
          </a:p>
          <a:p>
            <a:pPr marL="171450" indent="-171450">
              <a:buFont typeface="Wingdings" panose="05000000000000000000" pitchFamily="2" charset="2"/>
              <a:buChar char="n"/>
              <a:defRPr/>
            </a:pPr>
            <a:r>
              <a:rPr lang="zh-TW" altLang="en-US" dirty="0" smtClean="0">
                <a:latin typeface="微軟正黑體" panose="020B0604030504040204" pitchFamily="34" charset="-120"/>
                <a:ea typeface="微軟正黑體" panose="020B0604030504040204" pitchFamily="34" charset="-120"/>
              </a:rPr>
              <a:t>展覽</a:t>
            </a:r>
            <a:r>
              <a:rPr lang="zh-TW" altLang="en-US" dirty="0">
                <a:latin typeface="微軟正黑體" panose="020B0604030504040204" pitchFamily="34" charset="-120"/>
                <a:ea typeface="微軟正黑體" panose="020B0604030504040204" pitchFamily="34" charset="-120"/>
              </a:rPr>
              <a:t>行銷：於國際專業展設立臺灣精品館。</a:t>
            </a:r>
          </a:p>
          <a:p>
            <a:pPr marL="171450" indent="-171450">
              <a:buFont typeface="Wingdings" panose="05000000000000000000" pitchFamily="2" charset="2"/>
              <a:buChar char="n"/>
              <a:defRPr/>
            </a:pPr>
            <a:r>
              <a:rPr lang="zh-TW" altLang="en-US" dirty="0" smtClean="0">
                <a:latin typeface="微軟正黑體" panose="020B0604030504040204" pitchFamily="34" charset="-120"/>
                <a:ea typeface="微軟正黑體" panose="020B0604030504040204" pitchFamily="34" charset="-120"/>
              </a:rPr>
              <a:t>通路</a:t>
            </a:r>
            <a:r>
              <a:rPr lang="zh-TW" altLang="en-US" dirty="0">
                <a:latin typeface="微軟正黑體" panose="020B0604030504040204" pitchFamily="34" charset="-120"/>
                <a:ea typeface="微軟正黑體" panose="020B0604030504040204" pitchFamily="34" charset="-120"/>
              </a:rPr>
              <a:t>行銷：與當地市場重要通路商合作設置展售專區，期促成採購及品牌代理商機。</a:t>
            </a:r>
          </a:p>
          <a:p>
            <a:pPr marL="171450" indent="-171450">
              <a:buFont typeface="Wingdings" panose="05000000000000000000" pitchFamily="2" charset="2"/>
              <a:buChar char="n"/>
              <a:defRPr/>
            </a:pPr>
            <a:r>
              <a:rPr lang="zh-TW" altLang="en-US" dirty="0" smtClean="0">
                <a:latin typeface="微軟正黑體" panose="020B0604030504040204" pitchFamily="34" charset="-120"/>
                <a:ea typeface="微軟正黑體" panose="020B0604030504040204" pitchFamily="34" charset="-120"/>
              </a:rPr>
              <a:t>體驗</a:t>
            </a:r>
            <a:r>
              <a:rPr lang="zh-TW" altLang="en-US" dirty="0">
                <a:latin typeface="微軟正黑體" panose="020B0604030504040204" pitchFamily="34" charset="-120"/>
                <a:ea typeface="微軟正黑體" panose="020B0604030504040204" pitchFamily="34" charset="-120"/>
              </a:rPr>
              <a:t>行銷：於各目標市場之主要購物中心辦理臺灣優良產品體驗活動，以實際行為，即時接受訂單。</a:t>
            </a:r>
          </a:p>
          <a:p>
            <a:pPr marL="171450" indent="-171450">
              <a:buFont typeface="Wingdings" panose="05000000000000000000" pitchFamily="2" charset="2"/>
              <a:buChar char="n"/>
              <a:defRPr/>
            </a:pPr>
            <a:r>
              <a:rPr lang="zh-TW" altLang="en-US" dirty="0" smtClean="0">
                <a:latin typeface="微軟正黑體" panose="020B0604030504040204" pitchFamily="34" charset="-120"/>
                <a:ea typeface="微軟正黑體" panose="020B0604030504040204" pitchFamily="34" charset="-120"/>
              </a:rPr>
              <a:t>創新</a:t>
            </a:r>
            <a:r>
              <a:rPr lang="zh-TW" altLang="en-US" dirty="0">
                <a:latin typeface="微軟正黑體" panose="020B0604030504040204" pitchFamily="34" charset="-120"/>
                <a:ea typeface="微軟正黑體" panose="020B0604030504040204" pitchFamily="34" charset="-120"/>
              </a:rPr>
              <a:t>作法：針對個別市場採取創新推廣活動（如公益路跑、電玩競賽等），傳達臺灣品牌「高品質、創新」的產品形象提升整體宣傳成效。</a:t>
            </a:r>
            <a:endParaRPr lang="en-US" altLang="zh-TW" dirty="0">
              <a:latin typeface="微軟正黑體" panose="020B0604030504040204" pitchFamily="34" charset="-120"/>
              <a:ea typeface="微軟正黑體" panose="020B0604030504040204" pitchFamily="34" charset="-120"/>
            </a:endParaRPr>
          </a:p>
          <a:p>
            <a:pPr marL="142875" indent="-142875">
              <a:defRPr/>
            </a:pPr>
            <a:endParaRPr lang="en-US" altLang="zh-TW" dirty="0" smtClean="0">
              <a:latin typeface="微軟正黑體" panose="020B0604030504040204" pitchFamily="34" charset="-120"/>
              <a:ea typeface="微軟正黑體" panose="020B0604030504040204" pitchFamily="34" charset="-120"/>
            </a:endParaRPr>
          </a:p>
          <a:p>
            <a:pPr algn="just">
              <a:defRPr/>
            </a:pPr>
            <a:r>
              <a:rPr lang="zh-TW" altLang="en-US" b="1" dirty="0" smtClean="0">
                <a:latin typeface="微軟正黑體" panose="020B0604030504040204" pitchFamily="34" charset="-120"/>
                <a:ea typeface="微軟正黑體" panose="020B0604030504040204" pitchFamily="34" charset="-120"/>
                <a:sym typeface="Wingdings"/>
              </a:rPr>
              <a:t>協助公協會設置</a:t>
            </a:r>
            <a:r>
              <a:rPr lang="zh-TW" altLang="en-US" b="1" dirty="0">
                <a:latin typeface="微軟正黑體" panose="020B0604030504040204" pitchFamily="34" charset="-120"/>
                <a:ea typeface="微軟正黑體" panose="020B0604030504040204" pitchFamily="34" charset="-120"/>
                <a:sym typeface="Wingdings"/>
              </a:rPr>
              <a:t>國家形象館</a:t>
            </a:r>
            <a:r>
              <a:rPr lang="en-US" altLang="zh-TW" dirty="0">
                <a:latin typeface="微軟正黑體" panose="020B0604030504040204" pitchFamily="34" charset="-120"/>
                <a:ea typeface="微軟正黑體" panose="020B0604030504040204" pitchFamily="34" charset="-120"/>
                <a:sym typeface="Wingdings"/>
              </a:rPr>
              <a:t>:</a:t>
            </a:r>
            <a:r>
              <a:rPr lang="zh-TW" altLang="en-US" dirty="0">
                <a:latin typeface="微軟正黑體" panose="020B0604030504040204" pitchFamily="34" charset="-120"/>
                <a:ea typeface="微軟正黑體" panose="020B0604030504040204" pitchFamily="34" charset="-120"/>
                <a:sym typeface="Wingdings"/>
              </a:rPr>
              <a:t>為協助公協會組團參加海外國際展覽設置「國家形象館</a:t>
            </a:r>
            <a:r>
              <a:rPr lang="en-US" altLang="zh-TW" dirty="0">
                <a:latin typeface="微軟正黑體" panose="020B0604030504040204" pitchFamily="34" charset="-120"/>
                <a:ea typeface="微軟正黑體" panose="020B0604030504040204" pitchFamily="34" charset="-120"/>
                <a:sym typeface="Wingdings"/>
              </a:rPr>
              <a:t>(</a:t>
            </a:r>
            <a:r>
              <a:rPr lang="zh-TW" altLang="en-US" dirty="0">
                <a:latin typeface="微軟正黑體" panose="020B0604030504040204" pitchFamily="34" charset="-120"/>
                <a:ea typeface="微軟正黑體" panose="020B0604030504040204" pitchFamily="34" charset="-120"/>
                <a:sym typeface="Wingdings"/>
              </a:rPr>
              <a:t>區</a:t>
            </a:r>
            <a:r>
              <a:rPr lang="en-US" altLang="zh-TW" dirty="0">
                <a:latin typeface="微軟正黑體" panose="020B0604030504040204" pitchFamily="34" charset="-120"/>
                <a:ea typeface="微軟正黑體" panose="020B0604030504040204" pitchFamily="34" charset="-120"/>
                <a:sym typeface="Wingdings"/>
              </a:rPr>
              <a:t>)</a:t>
            </a:r>
            <a:r>
              <a:rPr lang="zh-TW" altLang="en-US" dirty="0" smtClean="0">
                <a:latin typeface="微軟正黑體" panose="020B0604030504040204" pitchFamily="34" charset="-120"/>
                <a:ea typeface="微軟正黑體" panose="020B0604030504040204" pitchFamily="34" charset="-120"/>
                <a:sym typeface="Wingdings"/>
              </a:rPr>
              <a:t>」，達到</a:t>
            </a:r>
            <a:r>
              <a:rPr lang="zh-TW" altLang="en-US" dirty="0">
                <a:latin typeface="微軟正黑體" panose="020B0604030504040204" pitchFamily="34" charset="-120"/>
                <a:ea typeface="微軟正黑體" panose="020B0604030504040204" pitchFamily="34" charset="-120"/>
                <a:sym typeface="Wingdings"/>
              </a:rPr>
              <a:t>提升國家整體形象及拓展貿易，爰明定參展公協會申請中國大陸地區設置國家形象館須達</a:t>
            </a:r>
            <a:r>
              <a:rPr lang="en-US" altLang="zh-TW" dirty="0">
                <a:latin typeface="微軟正黑體" panose="020B0604030504040204" pitchFamily="34" charset="-120"/>
                <a:ea typeface="微軟正黑體" panose="020B0604030504040204" pitchFamily="34" charset="-120"/>
                <a:sym typeface="Wingdings"/>
              </a:rPr>
              <a:t>50</a:t>
            </a:r>
            <a:r>
              <a:rPr lang="zh-TW" altLang="en-US" dirty="0">
                <a:latin typeface="微軟正黑體" panose="020B0604030504040204" pitchFamily="34" charset="-120"/>
                <a:ea typeface="微軟正黑體" panose="020B0604030504040204" pitchFamily="34" charset="-120"/>
                <a:sym typeface="Wingdings"/>
              </a:rPr>
              <a:t>個攤位數，且需集中同一展區；其他地區則為</a:t>
            </a:r>
            <a:r>
              <a:rPr lang="en-US" altLang="zh-TW" dirty="0">
                <a:latin typeface="微軟正黑體" panose="020B0604030504040204" pitchFamily="34" charset="-120"/>
                <a:ea typeface="微軟正黑體" panose="020B0604030504040204" pitchFamily="34" charset="-120"/>
                <a:sym typeface="Wingdings"/>
              </a:rPr>
              <a:t>25</a:t>
            </a:r>
            <a:r>
              <a:rPr lang="zh-TW" altLang="en-US" dirty="0">
                <a:latin typeface="微軟正黑體" panose="020B0604030504040204" pitchFamily="34" charset="-120"/>
                <a:ea typeface="微軟正黑體" panose="020B0604030504040204" pitchFamily="34" charset="-120"/>
                <a:sym typeface="Wingdings"/>
              </a:rPr>
              <a:t>個攤位數，方得申請補助設置國家形象館</a:t>
            </a:r>
            <a:r>
              <a:rPr lang="en-US" altLang="zh-TW" dirty="0">
                <a:latin typeface="微軟正黑體" panose="020B0604030504040204" pitchFamily="34" charset="-120"/>
                <a:ea typeface="微軟正黑體" panose="020B0604030504040204" pitchFamily="34" charset="-120"/>
                <a:sym typeface="Wingdings"/>
              </a:rPr>
              <a:t>(</a:t>
            </a:r>
            <a:r>
              <a:rPr lang="zh-TW" altLang="en-US" dirty="0">
                <a:latin typeface="微軟正黑體" panose="020B0604030504040204" pitchFamily="34" charset="-120"/>
                <a:ea typeface="微軟正黑體" panose="020B0604030504040204" pitchFamily="34" charset="-120"/>
                <a:sym typeface="Wingdings"/>
              </a:rPr>
              <a:t>區</a:t>
            </a:r>
            <a:r>
              <a:rPr lang="en-US" altLang="zh-TW" dirty="0">
                <a:latin typeface="微軟正黑體" panose="020B0604030504040204" pitchFamily="34" charset="-120"/>
                <a:ea typeface="微軟正黑體" panose="020B0604030504040204" pitchFamily="34" charset="-120"/>
                <a:sym typeface="Wingdings"/>
              </a:rPr>
              <a:t>)</a:t>
            </a:r>
            <a:r>
              <a:rPr lang="zh-TW" altLang="en-US" dirty="0">
                <a:latin typeface="微軟正黑體" panose="020B0604030504040204" pitchFamily="34" charset="-120"/>
                <a:ea typeface="微軟正黑體" panose="020B0604030504040204" pitchFamily="34" charset="-120"/>
                <a:sym typeface="Wingdings"/>
              </a:rPr>
              <a:t>，全年各公協會申請以</a:t>
            </a:r>
            <a:r>
              <a:rPr lang="en-US" altLang="zh-TW" dirty="0">
                <a:latin typeface="微軟正黑體" panose="020B0604030504040204" pitchFamily="34" charset="-120"/>
                <a:ea typeface="微軟正黑體" panose="020B0604030504040204" pitchFamily="34" charset="-120"/>
                <a:sym typeface="Wingdings"/>
              </a:rPr>
              <a:t>3</a:t>
            </a:r>
            <a:r>
              <a:rPr lang="zh-TW" altLang="en-US" dirty="0">
                <a:latin typeface="微軟正黑體" panose="020B0604030504040204" pitchFamily="34" charset="-120"/>
                <a:ea typeface="微軟正黑體" panose="020B0604030504040204" pitchFamily="34" charset="-120"/>
                <a:sym typeface="Wingdings"/>
              </a:rPr>
              <a:t>案為限，但會展公協會以申請</a:t>
            </a:r>
            <a:r>
              <a:rPr lang="en-US" altLang="zh-TW" dirty="0">
                <a:latin typeface="微軟正黑體" panose="020B0604030504040204" pitchFamily="34" charset="-120"/>
                <a:ea typeface="微軟正黑體" panose="020B0604030504040204" pitchFamily="34" charset="-120"/>
                <a:sym typeface="Wingdings"/>
              </a:rPr>
              <a:t>2</a:t>
            </a:r>
            <a:r>
              <a:rPr lang="zh-TW" altLang="en-US" dirty="0">
                <a:latin typeface="微軟正黑體" panose="020B0604030504040204" pitchFamily="34" charset="-120"/>
                <a:ea typeface="微軟正黑體" panose="020B0604030504040204" pitchFamily="34" charset="-120"/>
                <a:sym typeface="Wingdings"/>
              </a:rPr>
              <a:t>案為限。</a:t>
            </a:r>
            <a:endParaRPr lang="en-US" altLang="zh-TW" dirty="0">
              <a:latin typeface="微軟正黑體" panose="020B0604030504040204" pitchFamily="34" charset="-120"/>
              <a:ea typeface="微軟正黑體" panose="020B0604030504040204" pitchFamily="34" charset="-120"/>
            </a:endParaRPr>
          </a:p>
          <a:p>
            <a:pPr>
              <a:defRPr/>
            </a:pPr>
            <a:endParaRPr lang="en-US" altLang="zh-TW" b="1" dirty="0">
              <a:latin typeface="微軟正黑體" panose="020B0604030504040204" pitchFamily="34" charset="-120"/>
              <a:ea typeface="微軟正黑體" panose="020B0604030504040204" pitchFamily="34" charset="-120"/>
            </a:endParaRPr>
          </a:p>
          <a:p>
            <a:pPr>
              <a:defRPr/>
            </a:pPr>
            <a:r>
              <a:rPr lang="zh-TW" altLang="en-US" b="1" dirty="0">
                <a:latin typeface="微軟正黑體" panose="020B0604030504040204" pitchFamily="34" charset="-120"/>
                <a:ea typeface="微軟正黑體" panose="020B0604030504040204" pitchFamily="34" charset="-120"/>
              </a:rPr>
              <a:t>工具機暨零組件整合行銷計畫</a:t>
            </a:r>
            <a:r>
              <a:rPr lang="zh-TW" altLang="en-US" dirty="0">
                <a:latin typeface="微軟正黑體" panose="020B0604030504040204" pitchFamily="34" charset="-120"/>
                <a:ea typeface="微軟正黑體" panose="020B0604030504040204" pitchFamily="34" charset="-120"/>
              </a:rPr>
              <a:t>：本計畫以「精耕臺灣產業國際形象」為主軸，本</a:t>
            </a:r>
            <a:r>
              <a:rPr lang="en-US" altLang="zh-TW" dirty="0">
                <a:latin typeface="微軟正黑體" panose="020B0604030504040204" pitchFamily="34" charset="-120"/>
                <a:ea typeface="微軟正黑體" panose="020B0604030504040204" pitchFamily="34" charset="-120"/>
              </a:rPr>
              <a:t>(105)</a:t>
            </a:r>
            <a:r>
              <a:rPr lang="zh-TW" altLang="en-US" dirty="0">
                <a:latin typeface="微軟正黑體" panose="020B0604030504040204" pitchFamily="34" charset="-120"/>
                <a:ea typeface="微軟正黑體" panose="020B0604030504040204" pitchFamily="34" charset="-120"/>
              </a:rPr>
              <a:t>年度延續過去</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年目標市場</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俄羅斯、中國大陸、美國、德國、日本、泰國、</a:t>
            </a:r>
            <a:r>
              <a:rPr lang="zh-TW" altLang="en-US" u="sng" dirty="0">
                <a:solidFill>
                  <a:srgbClr val="FF0000"/>
                </a:solidFill>
                <a:latin typeface="微軟正黑體" panose="020B0604030504040204" pitchFamily="34" charset="-120"/>
                <a:ea typeface="微軟正黑體" panose="020B0604030504040204" pitchFamily="34" charset="-120"/>
              </a:rPr>
              <a:t>越南、</a:t>
            </a:r>
            <a:r>
              <a:rPr lang="zh-TW" altLang="en-US" dirty="0">
                <a:latin typeface="微軟正黑體" panose="020B0604030504040204" pitchFamily="34" charset="-120"/>
                <a:ea typeface="微軟正黑體" panose="020B0604030504040204" pitchFamily="34" charset="-120"/>
              </a:rPr>
              <a:t>印尼、墨西哥、印度</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開拓佈局，在產業形象推廣方面，包括在海外專業辦理整合示範展（選定</a:t>
            </a:r>
            <a:r>
              <a:rPr lang="en-US" altLang="zh-TW" dirty="0">
                <a:latin typeface="微軟正黑體" panose="020B0604030504040204" pitchFamily="34" charset="-120"/>
                <a:ea typeface="微軟正黑體" panose="020B0604030504040204" pitchFamily="34" charset="-120"/>
              </a:rPr>
              <a:t>105</a:t>
            </a:r>
            <a:r>
              <a:rPr lang="zh-TW" altLang="en-US" dirty="0">
                <a:latin typeface="微軟正黑體" panose="020B0604030504040204" pitchFamily="34" charset="-120"/>
                <a:ea typeface="微軟正黑體" panose="020B0604030504040204" pitchFamily="34" charset="-120"/>
              </a:rPr>
              <a:t>年「俄斯國際金屬加工機械展」、「印尼國際製造工業暨金屬加工設備展」）、應用展示會、應用交流會、或新產品記者發表會等活動，並搭配各展覽現場媒體一對一採訪參展廠商、播放產業形象影片、運用主視覺設計於當地媒體及展館周邊刊登相關廣告等。</a:t>
            </a:r>
            <a:endParaRPr lang="en-US" altLang="zh-TW" dirty="0">
              <a:latin typeface="微軟正黑體" panose="020B0604030504040204" pitchFamily="34" charset="-120"/>
              <a:ea typeface="微軟正黑體" panose="020B0604030504040204" pitchFamily="34" charset="-120"/>
            </a:endParaRPr>
          </a:p>
          <a:p>
            <a:pPr>
              <a:defRPr/>
            </a:pPr>
            <a:endParaRPr lang="en-US" altLang="zh-TW" dirty="0">
              <a:latin typeface="微軟正黑體" panose="020B0604030504040204" pitchFamily="34" charset="-120"/>
              <a:ea typeface="微軟正黑體" panose="020B0604030504040204" pitchFamily="34" charset="-120"/>
            </a:endParaRPr>
          </a:p>
          <a:p>
            <a:pPr marL="180975" indent="-180975">
              <a:defRPr/>
            </a:pPr>
            <a:r>
              <a:rPr lang="zh-TW" altLang="en-US" b="1" dirty="0">
                <a:latin typeface="微軟正黑體" panose="020B0604030504040204" pitchFamily="34" charset="-120"/>
                <a:ea typeface="微軟正黑體" panose="020B0604030504040204" pitchFamily="34" charset="-120"/>
              </a:rPr>
              <a:t>綠色貿易推動方案：</a:t>
            </a:r>
            <a:endParaRPr lang="en-US" altLang="zh-TW" b="1" dirty="0">
              <a:latin typeface="微軟正黑體" panose="020B0604030504040204" pitchFamily="34" charset="-120"/>
              <a:ea typeface="微軟正黑體" panose="020B0604030504040204" pitchFamily="34" charset="-120"/>
            </a:endParaRPr>
          </a:p>
          <a:p>
            <a:pPr>
              <a:defRPr/>
            </a:pPr>
            <a:r>
              <a:rPr lang="zh-TW" altLang="en-US" dirty="0">
                <a:latin typeface="微軟正黑體" panose="020B0604030504040204" pitchFamily="34" charset="-120"/>
                <a:ea typeface="微軟正黑體" panose="020B0604030504040204" pitchFamily="34" charset="-120"/>
              </a:rPr>
              <a:t>系統性產品展示案例如下</a:t>
            </a:r>
            <a:endParaRPr lang="en-US" altLang="zh-TW" dirty="0">
              <a:latin typeface="微軟正黑體" panose="020B0604030504040204" pitchFamily="34" charset="-120"/>
              <a:ea typeface="微軟正黑體" panose="020B0604030504040204" pitchFamily="34" charset="-120"/>
            </a:endParaRPr>
          </a:p>
          <a:p>
            <a:pPr marL="171450" lvl="3" indent="-171450">
              <a:buFont typeface="Wingdings" panose="05000000000000000000" pitchFamily="2" charset="2"/>
              <a:buChar char="n"/>
              <a:defRPr/>
            </a:pPr>
            <a:r>
              <a:rPr lang="zh-TW" altLang="en-US" dirty="0">
                <a:latin typeface="微軟正黑體" panose="020B0604030504040204" pitchFamily="34" charset="-120"/>
                <a:ea typeface="微軟正黑體" panose="020B0604030504040204" pitchFamily="34" charset="-120"/>
              </a:rPr>
              <a:t>綠色商品</a:t>
            </a:r>
            <a:r>
              <a:rPr lang="en-US" altLang="zh-TW" dirty="0">
                <a:latin typeface="微軟正黑體" panose="020B0604030504040204" pitchFamily="34" charset="-120"/>
                <a:ea typeface="微軟正黑體" panose="020B0604030504040204" pitchFamily="34" charset="-120"/>
              </a:rPr>
              <a:t>Demo</a:t>
            </a:r>
            <a:r>
              <a:rPr lang="zh-TW" altLang="en-US" dirty="0">
                <a:latin typeface="微軟正黑體" panose="020B0604030504040204" pitchFamily="34" charset="-120"/>
                <a:ea typeface="微軟正黑體" panose="020B0604030504040204" pitchFamily="34" charset="-120"/>
              </a:rPr>
              <a:t>屋：</a:t>
            </a:r>
            <a:r>
              <a:rPr lang="zh-TW" altLang="zh-TW" dirty="0">
                <a:latin typeface="微軟正黑體" panose="020B0604030504040204" pitchFamily="34" charset="-120"/>
                <a:ea typeface="微軟正黑體" panose="020B0604030504040204" pitchFamily="34" charset="-120"/>
              </a:rPr>
              <a:t>展示屋中整合了臺灣優質綠色產品，並結合智慧控制系統，以實境展示呈現產品的應用，</a:t>
            </a:r>
            <a:r>
              <a:rPr lang="zh-TW" altLang="en-US" dirty="0">
                <a:latin typeface="微軟正黑體" panose="020B0604030504040204" pitchFamily="34" charset="-120"/>
                <a:ea typeface="微軟正黑體" panose="020B0604030504040204" pitchFamily="34" charset="-120"/>
              </a:rPr>
              <a:t>於國內外綠色相關活動展示，</a:t>
            </a:r>
            <a:r>
              <a:rPr lang="zh-TW" altLang="zh-TW" dirty="0">
                <a:latin typeface="微軟正黑體" panose="020B0604030504040204" pitchFamily="34" charset="-120"/>
                <a:ea typeface="微軟正黑體" panose="020B0604030504040204" pitchFamily="34" charset="-120"/>
              </a:rPr>
              <a:t>行銷推廣臺灣提供整合性綠色解決方案的能量。</a:t>
            </a:r>
            <a:r>
              <a:rPr lang="en-US" altLang="zh-TW" dirty="0">
                <a:latin typeface="微軟正黑體" panose="020B0604030504040204" pitchFamily="34" charset="-120"/>
                <a:ea typeface="微軟正黑體" panose="020B0604030504040204" pitchFamily="34" charset="-120"/>
              </a:rPr>
              <a:t>104</a:t>
            </a:r>
            <a:r>
              <a:rPr lang="zh-TW" altLang="en-US" dirty="0">
                <a:latin typeface="微軟正黑體" panose="020B0604030504040204" pitchFamily="34" charset="-120"/>
                <a:ea typeface="微軟正黑體" panose="020B0604030504040204" pitchFamily="34" charset="-120"/>
              </a:rPr>
              <a:t>年並</a:t>
            </a:r>
            <a:r>
              <a:rPr lang="zh-TW" altLang="zh-TW" dirty="0">
                <a:latin typeface="微軟正黑體" panose="020B0604030504040204" pitchFamily="34" charset="-120"/>
                <a:ea typeface="微軟正黑體" panose="020B0604030504040204" pitchFamily="34" charset="-120"/>
              </a:rPr>
              <a:t>獲全球權威能源模擬公司</a:t>
            </a:r>
            <a:r>
              <a:rPr lang="en-US" altLang="zh-TW" dirty="0">
                <a:latin typeface="微軟正黑體" panose="020B0604030504040204" pitchFamily="34" charset="-120"/>
                <a:ea typeface="微軟正黑體" panose="020B0604030504040204" pitchFamily="34" charset="-120"/>
              </a:rPr>
              <a:t>(IES)</a:t>
            </a:r>
            <a:r>
              <a:rPr lang="zh-TW" altLang="zh-TW" dirty="0">
                <a:latin typeface="微軟正黑體" panose="020B0604030504040204" pitchFamily="34" charset="-120"/>
                <a:ea typeface="微軟正黑體" panose="020B0604030504040204" pitchFamily="34" charset="-120"/>
              </a:rPr>
              <a:t>列</a:t>
            </a:r>
            <a:r>
              <a:rPr lang="zh-TW" altLang="en-US" dirty="0">
                <a:latin typeface="微軟正黑體" panose="020B0604030504040204" pitchFamily="34" charset="-120"/>
                <a:ea typeface="微軟正黑體" panose="020B0604030504040204" pitchFamily="34" charset="-120"/>
              </a:rPr>
              <a:t>為研究</a:t>
            </a:r>
            <a:r>
              <a:rPr lang="zh-TW" altLang="zh-TW" dirty="0">
                <a:latin typeface="微軟正黑體" panose="020B0604030504040204" pitchFamily="34" charset="-120"/>
                <a:ea typeface="微軟正黑體" panose="020B0604030504040204" pitchFamily="34" charset="-120"/>
              </a:rPr>
              <a:t>案例</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171450" lvl="3" indent="-171450">
              <a:buFont typeface="Wingdings" panose="05000000000000000000" pitchFamily="2" charset="2"/>
              <a:buChar char="n"/>
              <a:defRPr/>
            </a:pPr>
            <a:r>
              <a:rPr lang="zh-TW" altLang="en-US" dirty="0">
                <a:latin typeface="微軟正黑體" panose="020B0604030504040204" pitchFamily="34" charset="-120"/>
                <a:ea typeface="微軟正黑體" panose="020B0604030504040204" pitchFamily="34" charset="-120"/>
              </a:rPr>
              <a:t>明日電站：結合</a:t>
            </a:r>
            <a:r>
              <a:rPr lang="zh-TW" altLang="zh-TW" dirty="0">
                <a:latin typeface="微軟正黑體" panose="020B0604030504040204" pitchFamily="34" charset="-120"/>
                <a:ea typeface="微軟正黑體" panose="020B0604030504040204" pitchFamily="34" charset="-120"/>
              </a:rPr>
              <a:t>臺灣高科技綠能商品、服務與科技，以系統模組形式呈現，所打造</a:t>
            </a:r>
            <a:r>
              <a:rPr lang="en-US" altLang="zh-TW" dirty="0">
                <a:latin typeface="微軟正黑體" panose="020B0604030504040204" pitchFamily="34" charset="-120"/>
                <a:ea typeface="微軟正黑體" panose="020B0604030504040204" pitchFamily="34" charset="-120"/>
              </a:rPr>
              <a:t>  </a:t>
            </a:r>
            <a:r>
              <a:rPr lang="zh-TW" altLang="zh-TW" dirty="0">
                <a:latin typeface="微軟正黑體" panose="020B0604030504040204" pitchFamily="34" charset="-120"/>
                <a:ea typeface="微軟正黑體" panose="020B0604030504040204" pitchFamily="34" charset="-120"/>
              </a:rPr>
              <a:t>的永續型綠能獨立發電系統的自行車租賃站。集結</a:t>
            </a:r>
            <a:r>
              <a:rPr lang="en-US" altLang="zh-TW" dirty="0">
                <a:latin typeface="微軟正黑體" panose="020B0604030504040204" pitchFamily="34" charset="-120"/>
                <a:ea typeface="微軟正黑體" panose="020B0604030504040204" pitchFamily="34" charset="-120"/>
              </a:rPr>
              <a:t>10</a:t>
            </a:r>
            <a:r>
              <a:rPr lang="zh-TW" altLang="zh-TW" dirty="0">
                <a:latin typeface="微軟正黑體" panose="020B0604030504040204" pitchFamily="34" charset="-120"/>
                <a:ea typeface="微軟正黑體" panose="020B0604030504040204" pitchFamily="34" charset="-120"/>
              </a:rPr>
              <a:t>家廠商的太陽能發電系統、儲能設備、能源管理系統、智慧遠端監控系統，以及綠建材、環保商品打造而成</a:t>
            </a:r>
            <a:r>
              <a:rPr lang="zh-TW" altLang="en-US" dirty="0">
                <a:latin typeface="微軟正黑體" panose="020B0604030504040204" pitchFamily="34" charset="-120"/>
                <a:ea typeface="微軟正黑體" panose="020B0604030504040204" pitchFamily="34" charset="-120"/>
              </a:rPr>
              <a:t>。預計</a:t>
            </a:r>
            <a:r>
              <a:rPr lang="en-US" altLang="zh-TW" dirty="0">
                <a:latin typeface="微軟正黑體" panose="020B0604030504040204" pitchFamily="34" charset="-120"/>
                <a:ea typeface="微軟正黑體" panose="020B0604030504040204" pitchFamily="34" charset="-120"/>
              </a:rPr>
              <a:t>105</a:t>
            </a:r>
            <a:r>
              <a:rPr lang="zh-TW" altLang="en-US" dirty="0">
                <a:latin typeface="微軟正黑體" panose="020B0604030504040204" pitchFamily="34" charset="-120"/>
                <a:ea typeface="微軟正黑體" panose="020B0604030504040204" pitchFamily="34" charset="-120"/>
              </a:rPr>
              <a:t>年夏季於美國紐澤西州運轉展示，</a:t>
            </a:r>
            <a:r>
              <a:rPr lang="zh-TW" altLang="zh-TW" dirty="0">
                <a:latin typeface="微軟正黑體" panose="020B0604030504040204" pitchFamily="34" charset="-120"/>
                <a:ea typeface="微軟正黑體" panose="020B0604030504040204" pitchFamily="34" charset="-120"/>
              </a:rPr>
              <a:t>推動綠色系統性產品海外試點案例</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a:t>
            </a:r>
            <a:endParaRPr lang="en-US" altLang="zh-TW"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0"/>
          </p:nvPr>
        </p:nvSpPr>
        <p:spPr/>
        <p:txBody>
          <a:bodyPr/>
          <a:lstStyle/>
          <a:p>
            <a:fld id="{EECEB351-0832-46A5-91B3-E5B2744CA441}" type="slidenum">
              <a:rPr lang="zh-TW" altLang="en-US" smtClean="0"/>
              <a:pPr/>
              <a:t>20</a:t>
            </a:fld>
            <a:endParaRPr lang="zh-TW" altLang="en-US" dirty="0"/>
          </a:p>
        </p:txBody>
      </p:sp>
    </p:spTree>
    <p:extLst>
      <p:ext uri="{BB962C8B-B14F-4D97-AF65-F5344CB8AC3E}">
        <p14:creationId xmlns:p14="http://schemas.microsoft.com/office/powerpoint/2010/main" val="194333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EECEB351-0832-46A5-91B3-E5B2744CA441}" type="slidenum">
              <a:rPr lang="zh-TW" altLang="en-US" smtClean="0"/>
              <a:pPr/>
              <a:t>2</a:t>
            </a:fld>
            <a:endParaRPr lang="zh-TW" altLang="en-US"/>
          </a:p>
        </p:txBody>
      </p:sp>
    </p:spTree>
    <p:extLst>
      <p:ext uri="{BB962C8B-B14F-4D97-AF65-F5344CB8AC3E}">
        <p14:creationId xmlns:p14="http://schemas.microsoft.com/office/powerpoint/2010/main" val="2440645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49691" y="9428256"/>
            <a:ext cx="2946400" cy="496809"/>
          </a:xfrm>
          <a:prstGeom prst="rect">
            <a:avLst/>
          </a:prstGeom>
          <a:noFill/>
          <a:ln w="9525">
            <a:noFill/>
            <a:miter lim="800000"/>
            <a:headEnd/>
            <a:tailEnd/>
          </a:ln>
        </p:spPr>
        <p:txBody>
          <a:bodyPr lIns="91138" tIns="45569" rIns="91138" bIns="45569" anchor="b"/>
          <a:lstStyle/>
          <a:p>
            <a:pPr algn="r"/>
            <a:fld id="{4FF488F8-0CD0-4F0A-86AB-87A4750BA311}" type="slidenum">
              <a:rPr lang="en-US" altLang="zh-TW" sz="1200">
                <a:solidFill>
                  <a:srgbClr val="990000"/>
                </a:solidFill>
              </a:rPr>
              <a:pPr algn="r"/>
              <a:t>21</a:t>
            </a:fld>
            <a:endParaRPr lang="en-US" altLang="zh-TW" sz="1200">
              <a:solidFill>
                <a:srgbClr val="990000"/>
              </a:solidFill>
            </a:endParaRPr>
          </a:p>
        </p:txBody>
      </p:sp>
      <p:sp>
        <p:nvSpPr>
          <p:cNvPr id="44035" name="Rectangle 7"/>
          <p:cNvSpPr txBox="1">
            <a:spLocks noGrp="1" noChangeArrowheads="1"/>
          </p:cNvSpPr>
          <p:nvPr/>
        </p:nvSpPr>
        <p:spPr bwMode="auto">
          <a:xfrm>
            <a:off x="3849691" y="9428256"/>
            <a:ext cx="2946400" cy="496809"/>
          </a:xfrm>
          <a:prstGeom prst="rect">
            <a:avLst/>
          </a:prstGeom>
          <a:noFill/>
          <a:ln w="9525">
            <a:noFill/>
            <a:miter lim="800000"/>
            <a:headEnd/>
            <a:tailEnd/>
          </a:ln>
        </p:spPr>
        <p:txBody>
          <a:bodyPr lIns="91138" tIns="45569" rIns="91138" bIns="45569" anchor="b"/>
          <a:lstStyle/>
          <a:p>
            <a:pPr algn="r"/>
            <a:fld id="{0A662987-7137-469C-A9D2-C9D0E4E6289E}" type="slidenum">
              <a:rPr lang="en-US" altLang="zh-TW" sz="1200">
                <a:solidFill>
                  <a:srgbClr val="990000"/>
                </a:solidFill>
              </a:rPr>
              <a:pPr algn="r"/>
              <a:t>21</a:t>
            </a:fld>
            <a:endParaRPr lang="en-US" altLang="zh-TW" sz="1200">
              <a:solidFill>
                <a:srgbClr val="990000"/>
              </a:solidFill>
            </a:endParaRPr>
          </a:p>
        </p:txBody>
      </p:sp>
      <p:sp>
        <p:nvSpPr>
          <p:cNvPr id="44036" name="Rectangle 2"/>
          <p:cNvSpPr>
            <a:spLocks noGrp="1" noRot="1" noChangeAspect="1" noChangeArrowheads="1" noTextEdit="1"/>
          </p:cNvSpPr>
          <p:nvPr>
            <p:ph type="sldImg"/>
          </p:nvPr>
        </p:nvSpPr>
        <p:spPr bwMode="auto">
          <a:xfrm>
            <a:off x="919163" y="746125"/>
            <a:ext cx="4960937" cy="3721100"/>
          </a:xfrm>
          <a:noFill/>
          <a:ln>
            <a:solidFill>
              <a:srgbClr val="000000"/>
            </a:solidFill>
            <a:miter lim="800000"/>
            <a:headEnd/>
            <a:tailEnd/>
          </a:ln>
        </p:spPr>
      </p:sp>
      <p:sp>
        <p:nvSpPr>
          <p:cNvPr id="44037" name="Rectangle 3"/>
          <p:cNvSpPr>
            <a:spLocks noGrp="1" noChangeArrowheads="1"/>
          </p:cNvSpPr>
          <p:nvPr>
            <p:ph type="body" idx="1"/>
          </p:nvPr>
        </p:nvSpPr>
        <p:spPr bwMode="auto">
          <a:xfrm>
            <a:off x="906464" y="4715725"/>
            <a:ext cx="4984750" cy="4466511"/>
          </a:xfrm>
          <a:noFill/>
        </p:spPr>
        <p:txBody>
          <a:bodyPr wrap="square" numCol="1" anchor="t" anchorCtr="0" compatLnSpc="1">
            <a:prstTxWarp prst="textNoShape">
              <a:avLst/>
            </a:prstTxWarp>
            <a:normAutofit/>
          </a:bodyPr>
          <a:lstStyle/>
          <a:p>
            <a:pPr marL="304800" indent="-304800">
              <a:spcBef>
                <a:spcPts val="600"/>
              </a:spcBef>
              <a:tabLst>
                <a:tab pos="72000" algn="l"/>
              </a:tabLst>
            </a:pPr>
            <a:r>
              <a:rPr lang="zh-TW" altLang="en-US" dirty="0" smtClean="0">
                <a:latin typeface="微軟正黑體" panose="020B0604030504040204" pitchFamily="34" charset="-120"/>
                <a:ea typeface="微軟正黑體" panose="020B0604030504040204" pitchFamily="34" charset="-120"/>
              </a:rPr>
              <a:t>一、申請補助之單位為輸出入相關同業公會及辦理貿易相關業務之財團法人及社團法人。</a:t>
            </a:r>
            <a:endParaRPr lang="en-US" altLang="zh-TW" dirty="0" smtClean="0">
              <a:latin typeface="微軟正黑體" panose="020B0604030504040204" pitchFamily="34" charset="-120"/>
              <a:ea typeface="微軟正黑體" panose="020B0604030504040204" pitchFamily="34" charset="-120"/>
            </a:endParaRPr>
          </a:p>
          <a:p>
            <a:pPr marL="304800" indent="-304800">
              <a:spcBef>
                <a:spcPts val="600"/>
              </a:spcBef>
              <a:tabLst>
                <a:tab pos="72000" algn="l"/>
              </a:tabLst>
            </a:pPr>
            <a:r>
              <a:rPr lang="zh-TW" altLang="en-US" dirty="0" smtClean="0">
                <a:latin typeface="微軟正黑體" panose="020B0604030504040204" pitchFamily="34" charset="-120"/>
                <a:ea typeface="微軟正黑體" panose="020B0604030504040204" pitchFamily="34" charset="-120"/>
              </a:rPr>
              <a:t>二、展覽計畫之補助上限依展覽地區及攤位數而有不同，如</a:t>
            </a:r>
            <a:r>
              <a:rPr lang="en-US" altLang="zh-TW" dirty="0" smtClean="0">
                <a:latin typeface="微軟正黑體" panose="020B0604030504040204" pitchFamily="34" charset="-120"/>
                <a:ea typeface="微軟正黑體" panose="020B0604030504040204" pitchFamily="34" charset="-120"/>
              </a:rPr>
              <a:t>A</a:t>
            </a:r>
            <a:r>
              <a:rPr lang="zh-TW" altLang="en-US" dirty="0" smtClean="0">
                <a:latin typeface="微軟正黑體" panose="020B0604030504040204" pitchFamily="34" charset="-120"/>
                <a:ea typeface="微軟正黑體" panose="020B0604030504040204" pitchFamily="34" charset="-120"/>
              </a:rPr>
              <a:t>區最高補助上限</a:t>
            </a:r>
            <a:r>
              <a:rPr lang="en-US" altLang="zh-TW" dirty="0" smtClean="0">
                <a:latin typeface="微軟正黑體" panose="020B0604030504040204" pitchFamily="34" charset="-120"/>
                <a:ea typeface="微軟正黑體" panose="020B0604030504040204" pitchFamily="34" charset="-120"/>
              </a:rPr>
              <a:t>330</a:t>
            </a:r>
            <a:r>
              <a:rPr lang="zh-TW" altLang="en-US" dirty="0" smtClean="0">
                <a:latin typeface="微軟正黑體" panose="020B0604030504040204" pitchFamily="34" charset="-120"/>
                <a:ea typeface="微軟正黑體" panose="020B0604030504040204" pitchFamily="34" charset="-120"/>
              </a:rPr>
              <a:t>萬元；形象館每展最高補助上限</a:t>
            </a:r>
            <a:r>
              <a:rPr lang="en-US" altLang="zh-TW" dirty="0" smtClean="0">
                <a:latin typeface="微軟正黑體" panose="020B0604030504040204" pitchFamily="34" charset="-120"/>
                <a:ea typeface="微軟正黑體" panose="020B0604030504040204" pitchFamily="34" charset="-120"/>
              </a:rPr>
              <a:t>200</a:t>
            </a:r>
            <a:r>
              <a:rPr lang="zh-TW" altLang="en-US" dirty="0" smtClean="0">
                <a:latin typeface="微軟正黑體" panose="020B0604030504040204" pitchFamily="34" charset="-120"/>
                <a:ea typeface="微軟正黑體" panose="020B0604030504040204" pitchFamily="34" charset="-120"/>
              </a:rPr>
              <a:t>萬元；非展覽計畫則視公協會規模不同訂定不同補助數額上限。</a:t>
            </a:r>
            <a:endParaRPr lang="en-US" altLang="zh-TW" dirty="0" smtClean="0">
              <a:latin typeface="微軟正黑體" panose="020B0604030504040204" pitchFamily="34" charset="-120"/>
              <a:ea typeface="微軟正黑體" panose="020B0604030504040204" pitchFamily="34" charset="-120"/>
            </a:endParaRPr>
          </a:p>
          <a:p>
            <a:pPr marL="304800" indent="-304800">
              <a:spcBef>
                <a:spcPts val="600"/>
              </a:spcBef>
              <a:tabLst>
                <a:tab pos="72000" algn="l"/>
              </a:tabLst>
            </a:pPr>
            <a:r>
              <a:rPr lang="zh-TW" altLang="en-US" dirty="0" smtClean="0">
                <a:latin typeface="微軟正黑體" panose="020B0604030504040204" pitchFamily="34" charset="-120"/>
                <a:ea typeface="微軟正黑體" panose="020B0604030504040204" pitchFamily="34" charset="-120"/>
              </a:rPr>
              <a:t>三、</a:t>
            </a:r>
            <a:r>
              <a:rPr lang="en-US" altLang="zh-TW" dirty="0" smtClean="0">
                <a:latin typeface="微軟正黑體" panose="020B0604030504040204" pitchFamily="34" charset="-120"/>
                <a:ea typeface="微軟正黑體" panose="020B0604030504040204" pitchFamily="34" charset="-120"/>
              </a:rPr>
              <a:t>105</a:t>
            </a:r>
            <a:r>
              <a:rPr lang="zh-TW" altLang="zh-TW" dirty="0" smtClean="0">
                <a:latin typeface="微軟正黑體" panose="020B0604030504040204" pitchFamily="34" charset="-120"/>
                <a:ea typeface="微軟正黑體" panose="020B0604030504040204" pitchFamily="34" charset="-120"/>
              </a:rPr>
              <a:t>年</a:t>
            </a:r>
            <a:r>
              <a:rPr lang="zh-TW" altLang="en-US" dirty="0" smtClean="0">
                <a:latin typeface="微軟正黑體" panose="020B0604030504040204" pitchFamily="34" charset="-120"/>
                <a:ea typeface="微軟正黑體" panose="020B0604030504040204" pitchFamily="34" charset="-120"/>
              </a:rPr>
              <a:t>其他工商團體</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協會</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參加展覽</a:t>
            </a:r>
            <a:r>
              <a:rPr lang="zh-TW" altLang="zh-TW" dirty="0" smtClean="0">
                <a:latin typeface="微軟正黑體" panose="020B0604030504040204" pitchFamily="34" charset="-120"/>
                <a:ea typeface="微軟正黑體" panose="020B0604030504040204" pitchFamily="34" charset="-120"/>
              </a:rPr>
              <a:t>補助</a:t>
            </a:r>
            <a:r>
              <a:rPr lang="zh-TW" altLang="en-US" dirty="0" smtClean="0">
                <a:latin typeface="微軟正黑體" panose="020B0604030504040204" pitchFamily="34" charset="-120"/>
                <a:ea typeface="微軟正黑體" panose="020B0604030504040204" pitchFamily="34" charset="-120"/>
              </a:rPr>
              <a:t>情形比照輸出入相關同業公會辦理</a:t>
            </a:r>
            <a:r>
              <a:rPr lang="zh-TW" altLang="zh-TW"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304800" indent="-304800">
              <a:spcBef>
                <a:spcPts val="600"/>
              </a:spcBef>
              <a:tabLst>
                <a:tab pos="72000" algn="l"/>
              </a:tabLst>
            </a:pPr>
            <a:r>
              <a:rPr lang="zh-TW" altLang="en-US" dirty="0" smtClean="0">
                <a:latin typeface="微軟正黑體" panose="020B0604030504040204" pitchFamily="34" charset="-120"/>
                <a:ea typeface="微軟正黑體" panose="020B0604030504040204" pitchFamily="34" charset="-120"/>
              </a:rPr>
              <a:t>四、輸出入相關同業公會辦理非展覽計畫</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參加國際經貿會議旅費最高補助</a:t>
            </a:r>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人、組團赴國外拓展貿易</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中國大陸每團最高補助</a:t>
            </a:r>
            <a:r>
              <a:rPr lang="en-US" altLang="zh-TW" dirty="0" smtClean="0">
                <a:latin typeface="微軟正黑體" panose="020B0604030504040204" pitchFamily="34" charset="-120"/>
                <a:ea typeface="微軟正黑體" panose="020B0604030504040204" pitchFamily="34" charset="-120"/>
              </a:rPr>
              <a:t>20</a:t>
            </a:r>
            <a:r>
              <a:rPr lang="zh-TW" altLang="en-US" dirty="0" smtClean="0">
                <a:latin typeface="微軟正黑體" panose="020B0604030504040204" pitchFamily="34" charset="-120"/>
                <a:ea typeface="微軟正黑體" panose="020B0604030504040204" pitchFamily="34" charset="-120"/>
              </a:rPr>
              <a:t>萬元及其他地區每團最高補助</a:t>
            </a:r>
            <a:r>
              <a:rPr lang="en-US" altLang="zh-TW" dirty="0" smtClean="0">
                <a:latin typeface="微軟正黑體" panose="020B0604030504040204" pitchFamily="34" charset="-120"/>
                <a:ea typeface="微軟正黑體" panose="020B0604030504040204" pitchFamily="34" charset="-120"/>
              </a:rPr>
              <a:t>40</a:t>
            </a:r>
            <a:r>
              <a:rPr lang="zh-TW" altLang="en-US" dirty="0" smtClean="0">
                <a:latin typeface="微軟正黑體" panose="020B0604030504040204" pitchFamily="34" charset="-120"/>
                <a:ea typeface="微軟正黑體" panose="020B0604030504040204" pitchFamily="34" charset="-120"/>
              </a:rPr>
              <a:t>萬元，另編印國內外經貿資料最高補助</a:t>
            </a:r>
            <a:r>
              <a:rPr lang="en-US" altLang="zh-TW" dirty="0" smtClean="0">
                <a:latin typeface="微軟正黑體" panose="020B0604030504040204" pitchFamily="34" charset="-120"/>
                <a:ea typeface="微軟正黑體" panose="020B0604030504040204" pitchFamily="34" charset="-120"/>
              </a:rPr>
              <a:t>15</a:t>
            </a:r>
            <a:r>
              <a:rPr lang="zh-TW" altLang="en-US" dirty="0" smtClean="0">
                <a:latin typeface="微軟正黑體" panose="020B0604030504040204" pitchFamily="34" charset="-120"/>
                <a:ea typeface="微軟正黑體" panose="020B0604030504040204" pitchFamily="34" charset="-120"/>
              </a:rPr>
              <a:t>萬元。</a:t>
            </a:r>
            <a:endParaRPr lang="zh-TW" altLang="zh-TW" dirty="0" smtClean="0">
              <a:latin typeface="微軟正黑體" panose="020B0604030504040204" pitchFamily="34" charset="-120"/>
              <a:ea typeface="微軟正黑體" panose="020B0604030504040204" pitchFamily="34" charset="-120"/>
            </a:endParaRPr>
          </a:p>
          <a:p>
            <a:pPr marL="0" indent="0" fontAlgn="b">
              <a:buFont typeface="Wingdings" pitchFamily="2" charset="2"/>
              <a:buNone/>
            </a:pPr>
            <a:endParaRPr lang="zh-TW"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6227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49691" y="9428256"/>
            <a:ext cx="2946400" cy="496809"/>
          </a:xfrm>
          <a:prstGeom prst="rect">
            <a:avLst/>
          </a:prstGeom>
          <a:noFill/>
          <a:ln w="9525">
            <a:noFill/>
            <a:miter lim="800000"/>
            <a:headEnd/>
            <a:tailEnd/>
          </a:ln>
        </p:spPr>
        <p:txBody>
          <a:bodyPr lIns="91138" tIns="45569" rIns="91138" bIns="45569" anchor="b"/>
          <a:lstStyle/>
          <a:p>
            <a:pPr algn="r"/>
            <a:fld id="{4FF488F8-0CD0-4F0A-86AB-87A4750BA311}" type="slidenum">
              <a:rPr lang="en-US" altLang="zh-TW" sz="1200">
                <a:solidFill>
                  <a:srgbClr val="990000"/>
                </a:solidFill>
              </a:rPr>
              <a:pPr algn="r"/>
              <a:t>22</a:t>
            </a:fld>
            <a:endParaRPr lang="en-US" altLang="zh-TW" sz="1200">
              <a:solidFill>
                <a:srgbClr val="990000"/>
              </a:solidFill>
            </a:endParaRPr>
          </a:p>
        </p:txBody>
      </p:sp>
      <p:sp>
        <p:nvSpPr>
          <p:cNvPr id="44035" name="Rectangle 7"/>
          <p:cNvSpPr txBox="1">
            <a:spLocks noGrp="1" noChangeArrowheads="1"/>
          </p:cNvSpPr>
          <p:nvPr/>
        </p:nvSpPr>
        <p:spPr bwMode="auto">
          <a:xfrm>
            <a:off x="3849691" y="9428256"/>
            <a:ext cx="2946400" cy="496809"/>
          </a:xfrm>
          <a:prstGeom prst="rect">
            <a:avLst/>
          </a:prstGeom>
          <a:noFill/>
          <a:ln w="9525">
            <a:noFill/>
            <a:miter lim="800000"/>
            <a:headEnd/>
            <a:tailEnd/>
          </a:ln>
        </p:spPr>
        <p:txBody>
          <a:bodyPr lIns="91138" tIns="45569" rIns="91138" bIns="45569" anchor="b"/>
          <a:lstStyle/>
          <a:p>
            <a:pPr algn="r"/>
            <a:fld id="{0A662987-7137-469C-A9D2-C9D0E4E6289E}" type="slidenum">
              <a:rPr lang="en-US" altLang="zh-TW" sz="1200">
                <a:solidFill>
                  <a:srgbClr val="990000"/>
                </a:solidFill>
              </a:rPr>
              <a:pPr algn="r"/>
              <a:t>22</a:t>
            </a:fld>
            <a:endParaRPr lang="en-US" altLang="zh-TW" sz="1200">
              <a:solidFill>
                <a:srgbClr val="990000"/>
              </a:solidFill>
            </a:endParaRPr>
          </a:p>
        </p:txBody>
      </p:sp>
      <p:sp>
        <p:nvSpPr>
          <p:cNvPr id="44036" name="Rectangle 2"/>
          <p:cNvSpPr>
            <a:spLocks noGrp="1" noRot="1" noChangeAspect="1" noChangeArrowheads="1" noTextEdit="1"/>
          </p:cNvSpPr>
          <p:nvPr>
            <p:ph type="sldImg"/>
          </p:nvPr>
        </p:nvSpPr>
        <p:spPr bwMode="auto">
          <a:xfrm>
            <a:off x="919163" y="746125"/>
            <a:ext cx="4960937" cy="3721100"/>
          </a:xfrm>
          <a:noFill/>
          <a:ln>
            <a:solidFill>
              <a:srgbClr val="000000"/>
            </a:solidFill>
            <a:miter lim="800000"/>
            <a:headEnd/>
            <a:tailEnd/>
          </a:ln>
        </p:spPr>
      </p:sp>
      <p:sp>
        <p:nvSpPr>
          <p:cNvPr id="44037" name="Rectangle 3"/>
          <p:cNvSpPr>
            <a:spLocks noGrp="1" noChangeArrowheads="1"/>
          </p:cNvSpPr>
          <p:nvPr>
            <p:ph type="body" idx="1"/>
          </p:nvPr>
        </p:nvSpPr>
        <p:spPr bwMode="auto">
          <a:xfrm>
            <a:off x="906464" y="4715725"/>
            <a:ext cx="4984750" cy="4466511"/>
          </a:xfrm>
          <a:noFill/>
        </p:spPr>
        <p:txBody>
          <a:bodyPr wrap="square" numCol="1" anchor="t" anchorCtr="0" compatLnSpc="1">
            <a:prstTxWarp prst="textNoShape">
              <a:avLst/>
            </a:prstTxWarp>
            <a:normAutofit/>
          </a:bodyPr>
          <a:lstStyle/>
          <a:p>
            <a:pPr marL="0" indent="0" fontAlgn="b">
              <a:buFont typeface="Wingdings" pitchFamily="2" charset="2"/>
              <a:buNone/>
            </a:pPr>
            <a:r>
              <a:rPr lang="zh-TW" altLang="en-US" dirty="0" smtClean="0">
                <a:latin typeface="微軟正黑體" panose="020B0604030504040204" pitchFamily="34" charset="-120"/>
                <a:ea typeface="微軟正黑體" panose="020B0604030504040204" pitchFamily="34" charset="-120"/>
              </a:rPr>
              <a:t>第</a:t>
            </a:r>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級市場：</a:t>
            </a:r>
            <a:endParaRPr lang="en-US" altLang="zh-TW" dirty="0" smtClean="0">
              <a:latin typeface="微軟正黑體" panose="020B0604030504040204" pitchFamily="34" charset="-120"/>
              <a:ea typeface="微軟正黑體" panose="020B0604030504040204" pitchFamily="34" charset="-120"/>
            </a:endParaRPr>
          </a:p>
          <a:p>
            <a:pPr marL="0" indent="0" fontAlgn="b">
              <a:buFont typeface="Wingdings" pitchFamily="2" charset="2"/>
              <a:buNone/>
            </a:pPr>
            <a:r>
              <a:rPr lang="zh-TW" altLang="en-US" dirty="0" smtClean="0">
                <a:latin typeface="微軟正黑體" panose="020B0604030504040204" pitchFamily="34" charset="-120"/>
                <a:ea typeface="微軟正黑體" panose="020B0604030504040204" pitchFamily="34" charset="-120"/>
              </a:rPr>
              <a:t>印尼、越南、印度、德國、土耳其、南非、美國、墨西哥及阿聯大公國。</a:t>
            </a:r>
            <a:endParaRPr lang="en-US" altLang="zh-TW" dirty="0" smtClean="0">
              <a:latin typeface="微軟正黑體" panose="020B0604030504040204" pitchFamily="34" charset="-120"/>
              <a:ea typeface="微軟正黑體" panose="020B0604030504040204" pitchFamily="34" charset="-120"/>
            </a:endParaRPr>
          </a:p>
          <a:p>
            <a:pPr marL="0" marR="0" indent="0" algn="l" defTabSz="914400" rtl="0" eaLnBrk="1" fontAlgn="b" latinLnBrk="0" hangingPunct="1">
              <a:lnSpc>
                <a:spcPct val="100000"/>
              </a:lnSpc>
              <a:spcBef>
                <a:spcPts val="0"/>
              </a:spcBef>
              <a:spcAft>
                <a:spcPts val="0"/>
              </a:spcAft>
              <a:buClrTx/>
              <a:buSzTx/>
              <a:buFont typeface="Wingdings" pitchFamily="2" charset="2"/>
              <a:buNone/>
              <a:tabLst/>
              <a:defRPr/>
            </a:pPr>
            <a:r>
              <a:rPr lang="zh-TW" altLang="en-US" dirty="0" smtClean="0">
                <a:latin typeface="微軟正黑體" panose="020B0604030504040204" pitchFamily="34" charset="-120"/>
                <a:ea typeface="微軟正黑體" panose="020B0604030504040204" pitchFamily="34" charset="-120"/>
              </a:rPr>
              <a:t>第</a:t>
            </a:r>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級市場：</a:t>
            </a:r>
            <a:endParaRPr lang="en-US" altLang="zh-TW" dirty="0" smtClean="0">
              <a:latin typeface="微軟正黑體" panose="020B0604030504040204" pitchFamily="34" charset="-120"/>
              <a:ea typeface="微軟正黑體" panose="020B0604030504040204" pitchFamily="34" charset="-120"/>
            </a:endParaRPr>
          </a:p>
          <a:p>
            <a:pPr marL="0" marR="0" indent="0" algn="l" defTabSz="914400" rtl="0" eaLnBrk="1" fontAlgn="b" latinLnBrk="0" hangingPunct="1">
              <a:lnSpc>
                <a:spcPct val="100000"/>
              </a:lnSpc>
              <a:spcBef>
                <a:spcPts val="0"/>
              </a:spcBef>
              <a:spcAft>
                <a:spcPts val="0"/>
              </a:spcAft>
              <a:buClrTx/>
              <a:buSzTx/>
              <a:buFont typeface="Wingdings" pitchFamily="2" charset="2"/>
              <a:buNone/>
              <a:tabLst/>
              <a:defRPr/>
            </a:pPr>
            <a:r>
              <a:rPr lang="zh-TW" altLang="en-US" dirty="0" smtClean="0">
                <a:latin typeface="微軟正黑體" panose="020B0604030504040204" pitchFamily="34" charset="-120"/>
                <a:ea typeface="微軟正黑體" panose="020B0604030504040204" pitchFamily="34" charset="-120"/>
              </a:rPr>
              <a:t>新加坡、馬來西亞、泰國、菲律賓、緬甸、柬埔寨、汶萊、巴基斯坦、孟加拉、斯里蘭卡、紐西蘭、沙烏地阿拉伯、科威特、卡達、阿曼、伊拉克、約旦、賽普勒斯、加拿大、智利、阿根廷、波多黎各、秘魯、哥倫比亞、巴拿馬、古巴、亞塞拜然、波蘭、捷克、匈牙利、烏克蘭、羅馬尼亞、保加利亞、哈薩克、立陶宛、拉脫維亞、烏茲別克、奈及利亞、阿爾及利亞、迦納、利比亞、摩洛哥、肯亞、坦尚尼亞、模里西斯、英國、法國、瑞典、挪威、荷蘭、奧地利、比利時、義大利、西班牙、葡萄牙、瑞士、伊朗、巴西、俄羅斯</a:t>
            </a:r>
          </a:p>
          <a:p>
            <a:pPr marL="0" marR="0" indent="0" algn="l" defTabSz="914400" rtl="0" eaLnBrk="1" fontAlgn="b" latinLnBrk="0" hangingPunct="1">
              <a:lnSpc>
                <a:spcPct val="100000"/>
              </a:lnSpc>
              <a:spcBef>
                <a:spcPts val="0"/>
              </a:spcBef>
              <a:spcAft>
                <a:spcPts val="0"/>
              </a:spcAft>
              <a:buClrTx/>
              <a:buSzTx/>
              <a:buFont typeface="Wingdings" pitchFamily="2" charset="2"/>
              <a:buNone/>
              <a:tabLst/>
              <a:defRPr/>
            </a:pPr>
            <a:endParaRPr lang="zh-TW"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8348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180975" lvl="0" indent="-180975">
              <a:buFont typeface="+mj-lt"/>
              <a:buAutoNum type="arabicPeriod"/>
            </a:pP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鑒於本部資源多年來都投入在通案型的推廣活動，像是展覽、拓銷團、買主媒合等，而在協助業者面臨日益複雜的市場環境，並無客製化的作法，所以參考本部相關單位執行業界科專的方式，從</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102</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年起推動辦理本計畫，以專案補助</a:t>
            </a:r>
            <a:r>
              <a:rPr lang="zh-TW" altLang="zh-TW" dirty="0">
                <a:latin typeface="微軟正黑體" panose="020B0604030504040204" pitchFamily="34" charset="-120"/>
                <a:ea typeface="微軟正黑體" panose="020B0604030504040204" pitchFamily="34" charset="-120"/>
              </a:rPr>
              <a:t>方式，鼓勵廠商開發多元、創新及整合性之國際行銷模式來拓展海外市場，</a:t>
            </a:r>
            <a:r>
              <a:rPr lang="en-US" altLang="zh-TW" dirty="0">
                <a:latin typeface="微軟正黑體" panose="020B0604030504040204" pitchFamily="34" charset="-120"/>
                <a:ea typeface="微軟正黑體" panose="020B0604030504040204" pitchFamily="34" charset="-120"/>
              </a:rPr>
              <a:t>103-104</a:t>
            </a:r>
            <a:r>
              <a:rPr lang="zh-TW" altLang="zh-TW" dirty="0">
                <a:latin typeface="微軟正黑體" panose="020B0604030504040204" pitchFamily="34" charset="-120"/>
                <a:ea typeface="微軟正黑體" panose="020B0604030504040204" pitchFamily="34" charset="-120"/>
              </a:rPr>
              <a:t>年則聚焦於</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協助企業布建海外行銷通路，盼能實質帶動</a:t>
            </a:r>
            <a:r>
              <a:rPr lang="zh-TW" altLang="en-US" sz="1200" kern="1200" dirty="0" smtClean="0">
                <a:solidFill>
                  <a:schemeClr val="tx1"/>
                </a:solidFill>
                <a:effectLst/>
                <a:latin typeface="微軟正黑體" panose="020B0604030504040204" pitchFamily="34" charset="-120"/>
                <a:ea typeface="微軟正黑體" panose="020B0604030504040204" pitchFamily="34" charset="-120"/>
              </a:rPr>
              <a:t>我國產品的</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出口成長。自</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103</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年起為</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3</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年期</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(103-105</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年</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計畫，每年編列</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1.5</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億元的補助款，及</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1</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千萬元的委辦經費，本年度</a:t>
            </a:r>
            <a:r>
              <a:rPr lang="zh-TW" altLang="en-US" sz="1200" kern="1200" dirty="0" smtClean="0">
                <a:solidFill>
                  <a:schemeClr val="tx1"/>
                </a:solidFill>
                <a:effectLst/>
                <a:latin typeface="微軟正黑體" panose="020B0604030504040204" pitchFamily="34" charset="-120"/>
                <a:ea typeface="微軟正黑體" panose="020B0604030504040204" pitchFamily="34" charset="-120"/>
              </a:rPr>
              <a:t>已</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由社團法人中華民國管理科學學會辦理。</a:t>
            </a:r>
          </a:p>
          <a:p>
            <a:pPr marL="180975" lvl="0" indent="-180975">
              <a:buFont typeface="+mj-lt"/>
              <a:buAutoNum type="arabicPeriod"/>
            </a:pP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在推動作法方面，由企業提案申請，企業可單獨申請或聯合多家來申請，經本局邀集專家召開審查並通過者，每案經費政府補助以百分之</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50</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為上限，且補助單一企業至多</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500</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萬，多家企業至多</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1</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千萬，而企業必須搭配</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50%</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以上的自籌款。另為配合政府相關政策，本計畫對於拓銷重點國家、具中堅企業資格或屬自由經濟示範區並與跨國企業產業合作之廠商在審查時會給予加分。</a:t>
            </a:r>
          </a:p>
          <a:p>
            <a:pPr marL="180975" lvl="0" indent="-180975">
              <a:buFont typeface="+mj-lt"/>
              <a:buAutoNum type="arabicPeriod"/>
            </a:pP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102</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年補助</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49</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案（單一</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47</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，多家</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3</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）補助金額</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1</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億</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2,277</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萬元，協助企業拓展</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rPr>
              <a:t>64</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rPr>
              <a:t>個出口市場</a:t>
            </a:r>
            <a:r>
              <a:rPr lang="zh-TW" altLang="zh-TW"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40</a:t>
            </a:r>
            <a:r>
              <a:rPr lang="zh-TW" altLang="zh-TW" dirty="0">
                <a:latin typeface="微軟正黑體" panose="020B0604030504040204" pitchFamily="34" charset="-120"/>
                <a:ea typeface="微軟正黑體" panose="020B0604030504040204" pitchFamily="34" charset="-120"/>
              </a:rPr>
              <a:t>個營業據點、</a:t>
            </a:r>
            <a:r>
              <a:rPr lang="en-US" altLang="zh-TW" dirty="0">
                <a:latin typeface="微軟正黑體" panose="020B0604030504040204" pitchFamily="34" charset="-120"/>
                <a:ea typeface="微軟正黑體" panose="020B0604030504040204" pitchFamily="34" charset="-120"/>
              </a:rPr>
              <a:t>90</a:t>
            </a:r>
            <a:r>
              <a:rPr lang="zh-TW" altLang="zh-TW" dirty="0">
                <a:latin typeface="微軟正黑體" panose="020B0604030504040204" pitchFamily="34" charset="-120"/>
                <a:ea typeface="微軟正黑體" panose="020B0604030504040204" pitchFamily="34" charset="-120"/>
              </a:rPr>
              <a:t>個通路據點、</a:t>
            </a:r>
            <a:r>
              <a:rPr lang="en-US" altLang="zh-TW" dirty="0">
                <a:latin typeface="微軟正黑體" panose="020B0604030504040204" pitchFamily="34" charset="-120"/>
                <a:ea typeface="微軟正黑體" panose="020B0604030504040204" pitchFamily="34" charset="-120"/>
              </a:rPr>
              <a:t>186</a:t>
            </a:r>
            <a:r>
              <a:rPr lang="zh-TW" altLang="zh-TW" dirty="0">
                <a:latin typeface="微軟正黑體" panose="020B0604030504040204" pitchFamily="34" charset="-120"/>
                <a:ea typeface="微軟正黑體" panose="020B0604030504040204" pitchFamily="34" charset="-120"/>
              </a:rPr>
              <a:t>家代理商及</a:t>
            </a:r>
            <a:r>
              <a:rPr lang="en-US" altLang="zh-TW" dirty="0">
                <a:latin typeface="微軟正黑體" panose="020B0604030504040204" pitchFamily="34" charset="-120"/>
                <a:ea typeface="微軟正黑體" panose="020B0604030504040204" pitchFamily="34" charset="-120"/>
              </a:rPr>
              <a:t>151</a:t>
            </a:r>
            <a:r>
              <a:rPr lang="zh-TW" altLang="zh-TW" dirty="0">
                <a:latin typeface="微軟正黑體" panose="020B0604030504040204" pitchFamily="34" charset="-120"/>
                <a:ea typeface="微軟正黑體" panose="020B0604030504040204" pitchFamily="34" charset="-120"/>
              </a:rPr>
              <a:t>個經銷商；</a:t>
            </a:r>
            <a:r>
              <a:rPr lang="en-US" altLang="zh-TW" dirty="0">
                <a:latin typeface="微軟正黑體" panose="020B0604030504040204" pitchFamily="34" charset="-120"/>
                <a:ea typeface="微軟正黑體" panose="020B0604030504040204" pitchFamily="34" charset="-120"/>
              </a:rPr>
              <a:t>103</a:t>
            </a:r>
            <a:r>
              <a:rPr lang="zh-TW" altLang="zh-TW" dirty="0">
                <a:latin typeface="微軟正黑體" panose="020B0604030504040204" pitchFamily="34" charset="-120"/>
                <a:ea typeface="微軟正黑體" panose="020B0604030504040204" pitchFamily="34" charset="-120"/>
              </a:rPr>
              <a:t>年補助</a:t>
            </a:r>
            <a:r>
              <a:rPr lang="en-US" altLang="zh-TW" dirty="0">
                <a:latin typeface="微軟正黑體" panose="020B0604030504040204" pitchFamily="34" charset="-120"/>
                <a:ea typeface="微軟正黑體" panose="020B0604030504040204" pitchFamily="34" charset="-120"/>
              </a:rPr>
              <a:t>32</a:t>
            </a:r>
            <a:r>
              <a:rPr lang="zh-TW" altLang="zh-TW" dirty="0">
                <a:latin typeface="微軟正黑體" panose="020B0604030504040204" pitchFamily="34" charset="-120"/>
                <a:ea typeface="微軟正黑體" panose="020B0604030504040204" pitchFamily="34" charset="-120"/>
              </a:rPr>
              <a:t>案</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單一</a:t>
            </a:r>
            <a:r>
              <a:rPr lang="en-US" altLang="zh-TW" dirty="0">
                <a:latin typeface="微軟正黑體" panose="020B0604030504040204" pitchFamily="34" charset="-120"/>
                <a:ea typeface="微軟正黑體" panose="020B0604030504040204" pitchFamily="34" charset="-120"/>
              </a:rPr>
              <a:t>31</a:t>
            </a:r>
            <a:r>
              <a:rPr lang="zh-TW" altLang="zh-TW" dirty="0">
                <a:latin typeface="微軟正黑體" panose="020B0604030504040204" pitchFamily="34" charset="-120"/>
                <a:ea typeface="微軟正黑體" panose="020B0604030504040204" pitchFamily="34" charset="-120"/>
              </a:rPr>
              <a:t>，多家</a:t>
            </a:r>
            <a:r>
              <a:rPr lang="en-US" altLang="zh-TW" dirty="0">
                <a:latin typeface="微軟正黑體" panose="020B0604030504040204" pitchFamily="34" charset="-120"/>
                <a:ea typeface="微軟正黑體" panose="020B0604030504040204" pitchFamily="34" charset="-120"/>
              </a:rPr>
              <a:t>1)</a:t>
            </a:r>
            <a:r>
              <a:rPr lang="zh-TW" altLang="zh-TW" dirty="0">
                <a:latin typeface="微軟正黑體" panose="020B0604030504040204" pitchFamily="34" charset="-120"/>
                <a:ea typeface="微軟正黑體" panose="020B0604030504040204" pitchFamily="34" charset="-120"/>
              </a:rPr>
              <a:t>，補助金額</a:t>
            </a:r>
            <a:r>
              <a:rPr lang="en-US" altLang="zh-TW" dirty="0">
                <a:latin typeface="微軟正黑體" panose="020B0604030504040204" pitchFamily="34" charset="-120"/>
                <a:ea typeface="微軟正黑體" panose="020B0604030504040204" pitchFamily="34" charset="-120"/>
              </a:rPr>
              <a:t>1.02</a:t>
            </a:r>
            <a:r>
              <a:rPr lang="zh-TW" altLang="zh-TW" dirty="0">
                <a:latin typeface="微軟正黑體" panose="020B0604030504040204" pitchFamily="34" charset="-120"/>
                <a:ea typeface="微軟正黑體" panose="020B0604030504040204" pitchFamily="34" charset="-120"/>
              </a:rPr>
              <a:t>億元</a:t>
            </a:r>
            <a:r>
              <a:rPr lang="zh-TW" altLang="en-US" dirty="0">
                <a:latin typeface="微軟正黑體" panose="020B0604030504040204" pitchFamily="34" charset="-120"/>
                <a:ea typeface="微軟正黑體" panose="020B0604030504040204" pitchFamily="34" charset="-120"/>
              </a:rPr>
              <a:t>，協助企業拓展</a:t>
            </a:r>
            <a:r>
              <a:rPr lang="en-US" altLang="zh-TW" dirty="0">
                <a:latin typeface="微軟正黑體" panose="020B0604030504040204" pitchFamily="34" charset="-120"/>
                <a:ea typeface="微軟正黑體" panose="020B0604030504040204" pitchFamily="34" charset="-120"/>
              </a:rPr>
              <a:t>31</a:t>
            </a:r>
            <a:r>
              <a:rPr lang="zh-TW" altLang="en-US" dirty="0">
                <a:latin typeface="微軟正黑體" panose="020B0604030504040204" pitchFamily="34" charset="-120"/>
                <a:ea typeface="微軟正黑體" panose="020B0604030504040204" pitchFamily="34" charset="-120"/>
              </a:rPr>
              <a:t>國出口市場、</a:t>
            </a:r>
            <a:r>
              <a:rPr lang="en-US" altLang="zh-TW" dirty="0">
                <a:latin typeface="微軟正黑體" panose="020B0604030504040204" pitchFamily="34" charset="-120"/>
                <a:ea typeface="微軟正黑體" panose="020B0604030504040204" pitchFamily="34" charset="-120"/>
              </a:rPr>
              <a:t>2296</a:t>
            </a:r>
            <a:r>
              <a:rPr lang="zh-TW" altLang="en-US" dirty="0">
                <a:latin typeface="微軟正黑體" panose="020B0604030504040204" pitchFamily="34" charset="-120"/>
                <a:ea typeface="微軟正黑體" panose="020B0604030504040204" pitchFamily="34" charset="-120"/>
              </a:rPr>
              <a:t>個通路、</a:t>
            </a:r>
            <a:r>
              <a:rPr lang="en-US" altLang="zh-TW" dirty="0">
                <a:latin typeface="微軟正黑體" panose="020B0604030504040204" pitchFamily="34" charset="-120"/>
                <a:ea typeface="微軟正黑體" panose="020B0604030504040204" pitchFamily="34" charset="-120"/>
              </a:rPr>
              <a:t>79</a:t>
            </a:r>
            <a:r>
              <a:rPr lang="zh-TW" altLang="en-US" dirty="0">
                <a:latin typeface="微軟正黑體" panose="020B0604030504040204" pitchFamily="34" charset="-120"/>
                <a:ea typeface="微軟正黑體" panose="020B0604030504040204" pitchFamily="34" charset="-120"/>
              </a:rPr>
              <a:t>個代理商、</a:t>
            </a:r>
            <a:r>
              <a:rPr lang="en-US" altLang="zh-TW" dirty="0">
                <a:latin typeface="微軟正黑體" panose="020B0604030504040204" pitchFamily="34" charset="-120"/>
                <a:ea typeface="微軟正黑體" panose="020B0604030504040204" pitchFamily="34" charset="-120"/>
              </a:rPr>
              <a:t>460</a:t>
            </a:r>
            <a:r>
              <a:rPr lang="zh-TW" altLang="en-US" dirty="0">
                <a:latin typeface="微軟正黑體" panose="020B0604030504040204" pitchFamily="34" charset="-120"/>
                <a:ea typeface="微軟正黑體" panose="020B0604030504040204" pitchFamily="34" charset="-120"/>
              </a:rPr>
              <a:t>個經銷商及出口金額新增</a:t>
            </a:r>
            <a:r>
              <a:rPr lang="en-US" altLang="zh-TW" dirty="0">
                <a:latin typeface="微軟正黑體" panose="020B0604030504040204" pitchFamily="34" charset="-120"/>
                <a:ea typeface="微軟正黑體" panose="020B0604030504040204" pitchFamily="34" charset="-120"/>
              </a:rPr>
              <a:t>25</a:t>
            </a:r>
            <a:r>
              <a:rPr lang="zh-TW" altLang="en-US" dirty="0">
                <a:latin typeface="微軟正黑體" panose="020B0604030504040204" pitchFamily="34" charset="-120"/>
                <a:ea typeface="微軟正黑體" panose="020B0604030504040204" pitchFamily="34" charset="-120"/>
              </a:rPr>
              <a:t>億元</a:t>
            </a:r>
            <a:r>
              <a:rPr lang="en-US" altLang="zh-TW" dirty="0">
                <a:latin typeface="微軟正黑體" panose="020B0604030504040204" pitchFamily="34" charset="-120"/>
                <a:ea typeface="微軟正黑體" panose="020B0604030504040204" pitchFamily="34" charset="-120"/>
              </a:rPr>
              <a:t>;104</a:t>
            </a:r>
            <a:r>
              <a:rPr lang="zh-TW" altLang="en-US" dirty="0">
                <a:latin typeface="微軟正黑體" panose="020B0604030504040204" pitchFamily="34" charset="-120"/>
                <a:ea typeface="微軟正黑體" panose="020B0604030504040204" pitchFamily="34" charset="-120"/>
              </a:rPr>
              <a:t>年補助</a:t>
            </a:r>
            <a:r>
              <a:rPr lang="en-US" altLang="zh-TW" dirty="0">
                <a:latin typeface="微軟正黑體" panose="020B0604030504040204" pitchFamily="34" charset="-120"/>
                <a:ea typeface="微軟正黑體" panose="020B0604030504040204" pitchFamily="34" charset="-120"/>
              </a:rPr>
              <a:t>38</a:t>
            </a:r>
            <a:r>
              <a:rPr lang="zh-TW" altLang="en-US" dirty="0">
                <a:latin typeface="微軟正黑體" panose="020B0604030504040204" pitchFamily="34" charset="-120"/>
                <a:ea typeface="微軟正黑體" panose="020B0604030504040204" pitchFamily="34" charset="-120"/>
              </a:rPr>
              <a:t>案</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單一</a:t>
            </a:r>
            <a:r>
              <a:rPr lang="en-US" altLang="zh-TW" dirty="0">
                <a:latin typeface="微軟正黑體" panose="020B0604030504040204" pitchFamily="34" charset="-120"/>
                <a:ea typeface="微軟正黑體" panose="020B0604030504040204" pitchFamily="34" charset="-120"/>
              </a:rPr>
              <a:t>37,</a:t>
            </a:r>
            <a:r>
              <a:rPr lang="zh-TW" altLang="en-US" dirty="0">
                <a:latin typeface="微軟正黑體" panose="020B0604030504040204" pitchFamily="34" charset="-120"/>
                <a:ea typeface="微軟正黑體" panose="020B0604030504040204" pitchFamily="34" charset="-120"/>
              </a:rPr>
              <a:t>多家</a:t>
            </a:r>
            <a:r>
              <a:rPr lang="en-US" altLang="zh-TW" dirty="0">
                <a:latin typeface="微軟正黑體" panose="020B0604030504040204" pitchFamily="34" charset="-120"/>
                <a:ea typeface="微軟正黑體" panose="020B0604030504040204" pitchFamily="34" charset="-120"/>
              </a:rPr>
              <a:t>1)</a:t>
            </a:r>
            <a:r>
              <a:rPr lang="zh-TW" altLang="zh-TW" dirty="0">
                <a:latin typeface="微軟正黑體" panose="020B0604030504040204" pitchFamily="34" charset="-120"/>
                <a:ea typeface="微軟正黑體" panose="020B0604030504040204" pitchFamily="34" charset="-120"/>
              </a:rPr>
              <a:t>。</a:t>
            </a:r>
          </a:p>
          <a:p>
            <a:pPr marL="180975" lvl="0" indent="-180975">
              <a:buFont typeface="+mj-lt"/>
              <a:buAutoNum type="arabicPeriod"/>
            </a:pPr>
            <a:r>
              <a:rPr lang="en-US" altLang="zh-TW" dirty="0" smtClean="0">
                <a:latin typeface="微軟正黑體" panose="020B0604030504040204" pitchFamily="34" charset="-120"/>
                <a:ea typeface="微軟正黑體" panose="020B0604030504040204" pitchFamily="34" charset="-120"/>
              </a:rPr>
              <a:t>105</a:t>
            </a:r>
            <a:r>
              <a:rPr lang="zh-TW" altLang="en-US" dirty="0" smtClean="0">
                <a:latin typeface="微軟正黑體" panose="020B0604030504040204" pitchFamily="34" charset="-120"/>
                <a:ea typeface="微軟正黑體" panose="020B0604030504040204" pitchFamily="34" charset="-120"/>
              </a:rPr>
              <a:t>年度</a:t>
            </a:r>
            <a:r>
              <a:rPr lang="zh-TW" altLang="en-US" dirty="0">
                <a:latin typeface="微軟正黑體" panose="020B0604030504040204" pitchFamily="34" charset="-120"/>
                <a:ea typeface="微軟正黑體" panose="020B0604030504040204" pitchFamily="34" charset="-120"/>
              </a:rPr>
              <a:t>本</a:t>
            </a:r>
            <a:r>
              <a:rPr lang="zh-TW" altLang="en-US" dirty="0" smtClean="0">
                <a:latin typeface="微軟正黑體" panose="020B0604030504040204" pitchFamily="34" charset="-120"/>
                <a:ea typeface="微軟正黑體" panose="020B0604030504040204" pitchFamily="34" charset="-120"/>
              </a:rPr>
              <a:t>計畫已於</a:t>
            </a:r>
            <a:r>
              <a:rPr lang="en-US" altLang="zh-TW" dirty="0" smtClean="0">
                <a:latin typeface="微軟正黑體" panose="020B0604030504040204" pitchFamily="34" charset="-120"/>
                <a:ea typeface="微軟正黑體" panose="020B0604030504040204" pitchFamily="34" charset="-120"/>
              </a:rPr>
              <a:t>104</a:t>
            </a:r>
            <a:r>
              <a:rPr lang="zh-TW" altLang="en-US" dirty="0" smtClean="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7</a:t>
            </a:r>
            <a:r>
              <a:rPr lang="zh-TW" altLang="en-US" dirty="0">
                <a:latin typeface="微軟正黑體" panose="020B0604030504040204" pitchFamily="34" charset="-120"/>
                <a:ea typeface="微軟正黑體" panose="020B0604030504040204" pitchFamily="34" charset="-120"/>
              </a:rPr>
              <a:t>月</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日至</a:t>
            </a:r>
            <a:r>
              <a:rPr lang="en-US" altLang="zh-TW" dirty="0">
                <a:latin typeface="微軟正黑體" panose="020B0604030504040204" pitchFamily="34" charset="-120"/>
                <a:ea typeface="微軟正黑體" panose="020B0604030504040204" pitchFamily="34" charset="-120"/>
              </a:rPr>
              <a:t>9</a:t>
            </a:r>
            <a:r>
              <a:rPr lang="zh-TW" altLang="en-US" dirty="0">
                <a:latin typeface="微軟正黑體" panose="020B0604030504040204" pitchFamily="34" charset="-120"/>
                <a:ea typeface="微軟正黑體" panose="020B0604030504040204" pitchFamily="34" charset="-120"/>
              </a:rPr>
              <a:t>月</a:t>
            </a:r>
            <a:r>
              <a:rPr lang="en-US" altLang="zh-TW" dirty="0">
                <a:latin typeface="微軟正黑體" panose="020B0604030504040204" pitchFamily="34" charset="-120"/>
                <a:ea typeface="微軟正黑體" panose="020B0604030504040204" pitchFamily="34" charset="-120"/>
              </a:rPr>
              <a:t>11</a:t>
            </a:r>
            <a:r>
              <a:rPr lang="zh-TW" altLang="en-US" dirty="0">
                <a:latin typeface="微軟正黑體" panose="020B0604030504040204" pitchFamily="34" charset="-120"/>
                <a:ea typeface="微軟正黑體" panose="020B0604030504040204" pitchFamily="34" charset="-120"/>
              </a:rPr>
              <a:t>日止公告受理補助申請</a:t>
            </a:r>
            <a:r>
              <a:rPr lang="zh-TW" altLang="en-US" dirty="0" smtClean="0">
                <a:latin typeface="微軟正黑體" panose="020B0604030504040204" pitchFamily="34" charset="-120"/>
                <a:ea typeface="微軟正黑體" panose="020B0604030504040204" pitchFamily="34" charset="-120"/>
              </a:rPr>
              <a:t>，協助</a:t>
            </a:r>
            <a:r>
              <a:rPr lang="en-US" altLang="zh-TW" dirty="0" smtClean="0">
                <a:latin typeface="微軟正黑體" panose="020B0604030504040204" pitchFamily="34" charset="-120"/>
                <a:ea typeface="微軟正黑體" panose="020B0604030504040204" pitchFamily="34" charset="-120"/>
              </a:rPr>
              <a:t>31</a:t>
            </a:r>
            <a:r>
              <a:rPr lang="zh-TW" altLang="en-US" dirty="0" smtClean="0">
                <a:latin typeface="微軟正黑體" panose="020B0604030504040204" pitchFamily="34" charset="-120"/>
                <a:ea typeface="微軟正黑體" panose="020B0604030504040204" pitchFamily="34" charset="-120"/>
              </a:rPr>
              <a:t>家企業</a:t>
            </a:r>
            <a:r>
              <a:rPr lang="zh-TW" altLang="en-US" dirty="0">
                <a:latin typeface="微軟正黑體" panose="020B0604030504040204" pitchFamily="34" charset="-120"/>
                <a:ea typeface="微軟正黑體" panose="020B0604030504040204" pitchFamily="34" charset="-120"/>
              </a:rPr>
              <a:t>佈建海外通路開闢國際行銷市場</a:t>
            </a:r>
            <a:r>
              <a:rPr lang="zh-TW" altLang="zh-TW" dirty="0">
                <a:latin typeface="微軟正黑體" panose="020B0604030504040204" pitchFamily="34" charset="-120"/>
                <a:ea typeface="微軟正黑體" panose="020B0604030504040204" pitchFamily="34" charset="-120"/>
              </a:rPr>
              <a:t>。</a:t>
            </a:r>
          </a:p>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EECEB351-0832-46A5-91B3-E5B2744CA441}" type="slidenum">
              <a:rPr lang="zh-TW" altLang="en-US" smtClean="0">
                <a:solidFill>
                  <a:prstClr val="black"/>
                </a:solidFill>
              </a:rPr>
              <a:pPr/>
              <a:t>23</a:t>
            </a:fld>
            <a:endParaRPr lang="zh-TW" altLang="en-US">
              <a:solidFill>
                <a:prstClr val="black"/>
              </a:solidFill>
            </a:endParaRPr>
          </a:p>
        </p:txBody>
      </p:sp>
    </p:spTree>
    <p:extLst>
      <p:ext uri="{BB962C8B-B14F-4D97-AF65-F5344CB8AC3E}">
        <p14:creationId xmlns:p14="http://schemas.microsoft.com/office/powerpoint/2010/main" val="1403874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lnSpc>
                <a:spcPts val="2000"/>
              </a:lnSpc>
              <a:buFont typeface="Wingdings" panose="05000000000000000000" pitchFamily="2" charset="2"/>
              <a:buChar char="u"/>
              <a:defRPr/>
            </a:pPr>
            <a:r>
              <a:rPr lang="en-US" altLang="zh-TW" dirty="0">
                <a:solidFill>
                  <a:schemeClr val="dk1"/>
                </a:solidFill>
                <a:latin typeface="微軟正黑體" panose="020B0604030504040204" pitchFamily="34" charset="-120"/>
                <a:ea typeface="微軟正黑體" panose="020B0604030504040204" pitchFamily="34" charset="-120"/>
              </a:rPr>
              <a:t>104</a:t>
            </a:r>
            <a:r>
              <a:rPr lang="zh-TW" altLang="en-US" dirty="0">
                <a:solidFill>
                  <a:schemeClr val="dk1"/>
                </a:solidFill>
                <a:latin typeface="微軟正黑體" panose="020B0604030504040204" pitchFamily="34" charset="-120"/>
                <a:ea typeface="微軟正黑體" panose="020B0604030504040204" pitchFamily="34" charset="-120"/>
              </a:rPr>
              <a:t>年出口貸款核准件數為</a:t>
            </a:r>
            <a:r>
              <a:rPr lang="en-US" altLang="zh-TW" dirty="0">
                <a:solidFill>
                  <a:schemeClr val="dk1"/>
                </a:solidFill>
                <a:latin typeface="微軟正黑體" panose="020B0604030504040204" pitchFamily="34" charset="-120"/>
                <a:ea typeface="微軟正黑體" panose="020B0604030504040204" pitchFamily="34" charset="-120"/>
              </a:rPr>
              <a:t>93</a:t>
            </a:r>
            <a:r>
              <a:rPr lang="zh-TW" altLang="en-US" dirty="0">
                <a:solidFill>
                  <a:schemeClr val="dk1"/>
                </a:solidFill>
                <a:latin typeface="微軟正黑體" panose="020B0604030504040204" pitchFamily="34" charset="-120"/>
                <a:ea typeface="微軟正黑體" panose="020B0604030504040204" pitchFamily="34" charset="-120"/>
              </a:rPr>
              <a:t>件，核准金額新臺幣</a:t>
            </a:r>
            <a:r>
              <a:rPr lang="en-US" altLang="zh-TW" dirty="0">
                <a:solidFill>
                  <a:schemeClr val="dk1"/>
                </a:solidFill>
                <a:latin typeface="微軟正黑體" panose="020B0604030504040204" pitchFamily="34" charset="-120"/>
                <a:ea typeface="微軟正黑體" panose="020B0604030504040204" pitchFamily="34" charset="-120"/>
              </a:rPr>
              <a:t>55.99</a:t>
            </a:r>
            <a:r>
              <a:rPr lang="zh-TW" altLang="en-US" dirty="0">
                <a:solidFill>
                  <a:schemeClr val="dk1"/>
                </a:solidFill>
                <a:latin typeface="微軟正黑體" panose="020B0604030504040204" pitchFamily="34" charset="-120"/>
                <a:ea typeface="微軟正黑體" panose="020B0604030504040204" pitchFamily="34" charset="-120"/>
              </a:rPr>
              <a:t>億元</a:t>
            </a:r>
            <a:r>
              <a:rPr lang="zh-TW" altLang="en-US" dirty="0" smtClean="0">
                <a:solidFill>
                  <a:schemeClr val="dk1"/>
                </a:solidFill>
                <a:latin typeface="微軟正黑體" panose="020B0604030504040204" pitchFamily="34" charset="-120"/>
                <a:ea typeface="微軟正黑體" panose="020B0604030504040204" pitchFamily="34" charset="-120"/>
              </a:rPr>
              <a:t>。出口貸款優惠利率：貸款利率最多再減</a:t>
            </a:r>
            <a:r>
              <a:rPr lang="en-US" altLang="zh-TW" dirty="0" smtClean="0">
                <a:solidFill>
                  <a:schemeClr val="dk1"/>
                </a:solidFill>
                <a:latin typeface="微軟正黑體" panose="020B0604030504040204" pitchFamily="34" charset="-120"/>
                <a:ea typeface="微軟正黑體" panose="020B0604030504040204" pitchFamily="34" charset="-120"/>
              </a:rPr>
              <a:t>0.5%</a:t>
            </a:r>
            <a:r>
              <a:rPr lang="zh-TW" altLang="en-US" dirty="0" smtClean="0">
                <a:solidFill>
                  <a:schemeClr val="dk1"/>
                </a:solidFill>
                <a:latin typeface="微軟正黑體" panose="020B0604030504040204" pitchFamily="34" charset="-120"/>
                <a:ea typeface="微軟正黑體" panose="020B0604030504040204" pitchFamily="34" charset="-120"/>
              </a:rPr>
              <a:t>，以協助廠商拓展出口。</a:t>
            </a:r>
            <a:r>
              <a:rPr lang="en-US" altLang="zh-TW" dirty="0" smtClean="0">
                <a:solidFill>
                  <a:schemeClr val="dk1"/>
                </a:solidFill>
                <a:latin typeface="微軟正黑體" panose="020B0604030504040204" pitchFamily="34" charset="-120"/>
                <a:ea typeface="微軟正黑體" panose="020B0604030504040204" pitchFamily="34" charset="-120"/>
              </a:rPr>
              <a:t> </a:t>
            </a:r>
            <a:endParaRPr lang="zh-TW" altLang="en-US" dirty="0">
              <a:solidFill>
                <a:schemeClr val="dk1"/>
              </a:solidFill>
              <a:latin typeface="微軟正黑體" panose="020B0604030504040204" pitchFamily="34" charset="-120"/>
              <a:ea typeface="微軟正黑體" panose="020B0604030504040204" pitchFamily="34" charset="-120"/>
            </a:endParaRPr>
          </a:p>
          <a:p>
            <a:pPr marL="171450" indent="-171450">
              <a:lnSpc>
                <a:spcPts val="2000"/>
              </a:lnSpc>
              <a:buFont typeface="Wingdings" panose="05000000000000000000" pitchFamily="2" charset="2"/>
              <a:buChar char="u"/>
              <a:defRPr/>
            </a:pPr>
            <a:r>
              <a:rPr lang="en-US" altLang="zh-TW" dirty="0">
                <a:solidFill>
                  <a:schemeClr val="dk1"/>
                </a:solidFill>
                <a:latin typeface="微軟正黑體" panose="020B0604030504040204" pitchFamily="34" charset="-120"/>
                <a:ea typeface="微軟正黑體" panose="020B0604030504040204" pitchFamily="34" charset="-120"/>
              </a:rPr>
              <a:t>104</a:t>
            </a:r>
            <a:r>
              <a:rPr lang="zh-TW" altLang="en-US" dirty="0">
                <a:solidFill>
                  <a:schemeClr val="dk1"/>
                </a:solidFill>
                <a:latin typeface="微軟正黑體" panose="020B0604030504040204" pitchFamily="34" charset="-120"/>
                <a:ea typeface="微軟正黑體" panose="020B0604030504040204" pitchFamily="34" charset="-120"/>
              </a:rPr>
              <a:t>年輸出保險承保件數</a:t>
            </a:r>
            <a:r>
              <a:rPr lang="en-US" altLang="zh-TW" dirty="0">
                <a:solidFill>
                  <a:schemeClr val="dk1"/>
                </a:solidFill>
                <a:latin typeface="微軟正黑體" panose="020B0604030504040204" pitchFamily="34" charset="-120"/>
                <a:ea typeface="微軟正黑體" panose="020B0604030504040204" pitchFamily="34" charset="-120"/>
              </a:rPr>
              <a:t>10,615</a:t>
            </a:r>
            <a:r>
              <a:rPr lang="zh-TW" altLang="en-US" dirty="0">
                <a:solidFill>
                  <a:schemeClr val="dk1"/>
                </a:solidFill>
                <a:latin typeface="微軟正黑體" panose="020B0604030504040204" pitchFamily="34" charset="-120"/>
                <a:ea typeface="微軟正黑體" panose="020B0604030504040204" pitchFamily="34" charset="-120"/>
              </a:rPr>
              <a:t>件，承保金額新臺幣</a:t>
            </a:r>
            <a:r>
              <a:rPr lang="en-US" altLang="zh-TW" dirty="0">
                <a:solidFill>
                  <a:schemeClr val="dk1"/>
                </a:solidFill>
                <a:latin typeface="微軟正黑體" panose="020B0604030504040204" pitchFamily="34" charset="-120"/>
                <a:ea typeface="微軟正黑體" panose="020B0604030504040204" pitchFamily="34" charset="-120"/>
              </a:rPr>
              <a:t>605.15</a:t>
            </a:r>
            <a:r>
              <a:rPr lang="zh-TW" altLang="en-US" dirty="0">
                <a:solidFill>
                  <a:schemeClr val="dk1"/>
                </a:solidFill>
                <a:latin typeface="微軟正黑體" panose="020B0604030504040204" pitchFamily="34" charset="-120"/>
                <a:ea typeface="微軟正黑體" panose="020B0604030504040204" pitchFamily="34" charset="-120"/>
              </a:rPr>
              <a:t>億元。</a:t>
            </a:r>
          </a:p>
          <a:p>
            <a:pPr marL="171450" marR="0" indent="-171450" algn="l" defTabSz="914400" rtl="0" eaLnBrk="1" fontAlgn="auto" latinLnBrk="0" hangingPunct="1">
              <a:lnSpc>
                <a:spcPts val="2000"/>
              </a:lnSpc>
              <a:spcBef>
                <a:spcPts val="0"/>
              </a:spcBef>
              <a:spcAft>
                <a:spcPts val="0"/>
              </a:spcAft>
              <a:buClrTx/>
              <a:buSzTx/>
              <a:buFont typeface="Wingdings" panose="05000000000000000000" pitchFamily="2" charset="2"/>
              <a:buChar char="u"/>
              <a:tabLst/>
              <a:defRPr/>
            </a:pPr>
            <a:r>
              <a:rPr lang="en-US" altLang="zh-TW" dirty="0">
                <a:solidFill>
                  <a:schemeClr val="dk1"/>
                </a:solidFill>
                <a:latin typeface="微軟正黑體" panose="020B0604030504040204" pitchFamily="34" charset="-120"/>
                <a:ea typeface="微軟正黑體" panose="020B0604030504040204" pitchFamily="34" charset="-120"/>
              </a:rPr>
              <a:t>104</a:t>
            </a:r>
            <a:r>
              <a:rPr lang="zh-TW" altLang="en-US" dirty="0">
                <a:solidFill>
                  <a:schemeClr val="dk1"/>
                </a:solidFill>
                <a:latin typeface="微軟正黑體" panose="020B0604030504040204" pitchFamily="34" charset="-120"/>
                <a:ea typeface="微軟正黑體" panose="020B0604030504040204" pitchFamily="34" charset="-120"/>
              </a:rPr>
              <a:t>年轉融資合作銀行計有</a:t>
            </a:r>
            <a:r>
              <a:rPr lang="en-US" altLang="zh-TW" dirty="0">
                <a:solidFill>
                  <a:schemeClr val="dk1"/>
                </a:solidFill>
                <a:latin typeface="微軟正黑體" panose="020B0604030504040204" pitchFamily="34" charset="-120"/>
                <a:ea typeface="微軟正黑體" panose="020B0604030504040204" pitchFamily="34" charset="-120"/>
              </a:rPr>
              <a:t>24</a:t>
            </a:r>
            <a:r>
              <a:rPr lang="zh-TW" altLang="en-US" dirty="0">
                <a:solidFill>
                  <a:schemeClr val="dk1"/>
                </a:solidFill>
                <a:latin typeface="微軟正黑體" panose="020B0604030504040204" pitchFamily="34" charset="-120"/>
                <a:ea typeface="微軟正黑體" panose="020B0604030504040204" pitchFamily="34" charset="-120"/>
              </a:rPr>
              <a:t>國</a:t>
            </a:r>
            <a:r>
              <a:rPr lang="en-US" altLang="zh-TW" dirty="0">
                <a:solidFill>
                  <a:schemeClr val="dk1"/>
                </a:solidFill>
                <a:latin typeface="微軟正黑體" panose="020B0604030504040204" pitchFamily="34" charset="-120"/>
                <a:ea typeface="微軟正黑體" panose="020B0604030504040204" pitchFamily="34" charset="-120"/>
              </a:rPr>
              <a:t>66</a:t>
            </a:r>
            <a:r>
              <a:rPr lang="zh-TW" altLang="en-US" dirty="0">
                <a:solidFill>
                  <a:schemeClr val="dk1"/>
                </a:solidFill>
                <a:latin typeface="微軟正黑體" panose="020B0604030504040204" pitchFamily="34" charset="-120"/>
                <a:ea typeface="微軟正黑體" panose="020B0604030504040204" pitchFamily="34" charset="-120"/>
              </a:rPr>
              <a:t>家，核准金額為</a:t>
            </a:r>
            <a:r>
              <a:rPr lang="en-US" altLang="zh-TW" dirty="0">
                <a:solidFill>
                  <a:schemeClr val="dk1"/>
                </a:solidFill>
                <a:latin typeface="微軟正黑體" panose="020B0604030504040204" pitchFamily="34" charset="-120"/>
                <a:ea typeface="微軟正黑體" panose="020B0604030504040204" pitchFamily="34" charset="-120"/>
              </a:rPr>
              <a:t>7.1</a:t>
            </a:r>
            <a:r>
              <a:rPr lang="zh-TW" altLang="en-US" dirty="0">
                <a:solidFill>
                  <a:schemeClr val="dk1"/>
                </a:solidFill>
                <a:latin typeface="微軟正黑體" panose="020B0604030504040204" pitchFamily="34" charset="-120"/>
                <a:ea typeface="微軟正黑體" panose="020B0604030504040204" pitchFamily="34" charset="-120"/>
              </a:rPr>
              <a:t>億美元</a:t>
            </a:r>
            <a:r>
              <a:rPr lang="zh-TW" altLang="en-US" dirty="0" smtClean="0">
                <a:solidFill>
                  <a:schemeClr val="dk1"/>
                </a:solidFill>
                <a:latin typeface="微軟正黑體" panose="020B0604030504040204" pitchFamily="34" charset="-120"/>
                <a:ea typeface="微軟正黑體" panose="020B0604030504040204" pitchFamily="34" charset="-120"/>
              </a:rPr>
              <a:t>。輸銀提供優惠之利率給國外轉融資銀行，再由國外轉融資銀行提供國外進口商優惠之利率。</a:t>
            </a:r>
            <a:endParaRPr lang="en-US" altLang="zh-TW" dirty="0">
              <a:solidFill>
                <a:schemeClr val="dk1"/>
              </a:solidFill>
              <a:latin typeface="微軟正黑體" panose="020B0604030504040204" pitchFamily="34" charset="-120"/>
              <a:ea typeface="微軟正黑體" panose="020B0604030504040204" pitchFamily="34" charset="-120"/>
            </a:endParaRPr>
          </a:p>
          <a:p>
            <a:pPr marL="171450" indent="-171450">
              <a:lnSpc>
                <a:spcPts val="2000"/>
              </a:lnSpc>
              <a:buFont typeface="Wingdings" panose="05000000000000000000" pitchFamily="2" charset="2"/>
              <a:buChar char="u"/>
              <a:defRPr/>
            </a:pPr>
            <a:r>
              <a:rPr lang="zh-TW" altLang="en-US" dirty="0">
                <a:solidFill>
                  <a:schemeClr val="dk1"/>
                </a:solidFill>
                <a:latin typeface="微軟正黑體" panose="020B0604030504040204" pitchFamily="34" charset="-120"/>
                <a:ea typeface="微軟正黑體" panose="020B0604030504040204" pitchFamily="34" charset="-120"/>
              </a:rPr>
              <a:t>本部與信保基金共同合作自</a:t>
            </a:r>
            <a:r>
              <a:rPr lang="en-US" altLang="zh-TW" dirty="0">
                <a:solidFill>
                  <a:schemeClr val="dk1"/>
                </a:solidFill>
                <a:latin typeface="微軟正黑體" panose="020B0604030504040204" pitchFamily="34" charset="-120"/>
                <a:ea typeface="微軟正黑體" panose="020B0604030504040204" pitchFamily="34" charset="-120"/>
              </a:rPr>
              <a:t>105</a:t>
            </a:r>
            <a:r>
              <a:rPr lang="zh-TW" altLang="en-US" dirty="0">
                <a:solidFill>
                  <a:schemeClr val="dk1"/>
                </a:solidFill>
                <a:latin typeface="微軟正黑體" panose="020B0604030504040204" pitchFamily="34" charset="-120"/>
                <a:ea typeface="微軟正黑體" panose="020B0604030504040204" pitchFamily="34" charset="-120"/>
              </a:rPr>
              <a:t>年</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月起推出</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年期之「外銷貸款優惠信用保證方案」，預計可協助</a:t>
            </a:r>
            <a:r>
              <a:rPr lang="en-US" altLang="zh-TW" dirty="0">
                <a:solidFill>
                  <a:schemeClr val="dk1"/>
                </a:solidFill>
                <a:latin typeface="微軟正黑體" panose="020B0604030504040204" pitchFamily="34" charset="-120"/>
                <a:ea typeface="微軟正黑體" panose="020B0604030504040204" pitchFamily="34" charset="-120"/>
              </a:rPr>
              <a:t>2</a:t>
            </a:r>
            <a:r>
              <a:rPr lang="zh-TW" altLang="en-US" dirty="0">
                <a:solidFill>
                  <a:schemeClr val="dk1"/>
                </a:solidFill>
                <a:latin typeface="微軟正黑體" panose="020B0604030504040204" pitchFamily="34" charset="-120"/>
                <a:ea typeface="微軟正黑體" panose="020B0604030504040204" pitchFamily="34" charset="-120"/>
              </a:rPr>
              <a:t>千餘家中小企業取得融資金額約</a:t>
            </a:r>
            <a:r>
              <a:rPr lang="en-US" altLang="zh-TW" dirty="0">
                <a:solidFill>
                  <a:schemeClr val="dk1"/>
                </a:solidFill>
                <a:latin typeface="微軟正黑體" panose="020B0604030504040204" pitchFamily="34" charset="-120"/>
                <a:ea typeface="微軟正黑體" panose="020B0604030504040204" pitchFamily="34" charset="-120"/>
              </a:rPr>
              <a:t>300</a:t>
            </a:r>
            <a:r>
              <a:rPr lang="zh-TW" altLang="en-US" dirty="0">
                <a:solidFill>
                  <a:schemeClr val="dk1"/>
                </a:solidFill>
                <a:latin typeface="微軟正黑體" panose="020B0604030504040204" pitchFamily="34" charset="-120"/>
                <a:ea typeface="微軟正黑體" panose="020B0604030504040204" pitchFamily="34" charset="-120"/>
              </a:rPr>
              <a:t>億元，有助提升我國出口動能。</a:t>
            </a:r>
          </a:p>
          <a:p>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EECEB351-0832-46A5-91B3-E5B2744CA441}" type="slidenum">
              <a:rPr lang="zh-TW" altLang="en-US" smtClean="0"/>
              <a:pPr/>
              <a:t>24</a:t>
            </a:fld>
            <a:endParaRPr lang="zh-TW" altLang="en-US"/>
          </a:p>
        </p:txBody>
      </p:sp>
    </p:spTree>
    <p:extLst>
      <p:ext uri="{BB962C8B-B14F-4D97-AF65-F5344CB8AC3E}">
        <p14:creationId xmlns:p14="http://schemas.microsoft.com/office/powerpoint/2010/main" val="1817293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0179" name="備忘稿版面配置區 2"/>
          <p:cNvSpPr>
            <a:spLocks noGrp="1"/>
          </p:cNvSpPr>
          <p:nvPr>
            <p:ph type="body" idx="1"/>
          </p:nvPr>
        </p:nvSpPr>
        <p:spPr bwMode="auto">
          <a:xfrm>
            <a:off x="446509" y="4603336"/>
            <a:ext cx="5976664" cy="5111751"/>
          </a:xfrm>
          <a:noFill/>
        </p:spPr>
        <p:txBody>
          <a:bodyPr wrap="square" numCol="1" anchor="t" anchorCtr="0" compatLnSpc="1">
            <a:prstTxWarp prst="textNoShape">
              <a:avLst/>
            </a:prstTxWarp>
            <a:noAutofit/>
          </a:bodyPr>
          <a:lstStyle/>
          <a:p>
            <a:pPr>
              <a:lnSpc>
                <a:spcPts val="1600"/>
              </a:lnSpc>
            </a:pPr>
            <a:r>
              <a:rPr lang="zh-TW" altLang="en-US" b="1" u="sng" dirty="0" smtClean="0">
                <a:latin typeface="微軟正黑體" panose="020B0604030504040204" pitchFamily="34" charset="-120"/>
                <a:ea typeface="微軟正黑體" panose="020B0604030504040204" pitchFamily="34" charset="-120"/>
              </a:rPr>
              <a:t>計畫背景</a:t>
            </a:r>
            <a:endParaRPr lang="en-US" altLang="zh-TW" b="1" u="sng" dirty="0" smtClean="0">
              <a:latin typeface="微軟正黑體" panose="020B0604030504040204" pitchFamily="34" charset="-120"/>
              <a:ea typeface="微軟正黑體" panose="020B0604030504040204" pitchFamily="34" charset="-120"/>
            </a:endParaRPr>
          </a:p>
          <a:p>
            <a:pPr>
              <a:lnSpc>
                <a:spcPts val="1600"/>
              </a:lnSpc>
              <a:spcBef>
                <a:spcPts val="600"/>
              </a:spcBef>
              <a:spcAft>
                <a:spcPts val="600"/>
              </a:spcAft>
            </a:pPr>
            <a:r>
              <a:rPr lang="zh-TW" altLang="zh-TW" dirty="0" smtClean="0">
                <a:latin typeface="微軟正黑體" panose="020B0604030504040204" pitchFamily="34" charset="-120"/>
                <a:ea typeface="微軟正黑體" panose="020B0604030504040204" pitchFamily="34" charset="-120"/>
              </a:rPr>
              <a:t>鑒於</a:t>
            </a:r>
            <a:r>
              <a:rPr lang="zh-TW" altLang="zh-TW" dirty="0">
                <a:latin typeface="微軟正黑體" panose="020B0604030504040204" pitchFamily="34" charset="-120"/>
                <a:ea typeface="微軟正黑體" panose="020B0604030504040204" pitchFamily="34" charset="-120"/>
              </a:rPr>
              <a:t>東協及印度市場深具拓展潛力及重要性，為我出口分散之重要市場，且係我國廠商拓展意願極高的新興市場；另優平方案針對消費商機已累積豐厚的資訊能量，為在既有的基礎下持續深耕與擴散，以協助我國業者精準掌握新興市場之總體環境及消費需求，並經串聯經濟部相關單位之輔導資源，以帶動我國業者拓展目標市場</a:t>
            </a:r>
            <a:r>
              <a:rPr lang="en-US" altLang="zh-TW" dirty="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東協、</a:t>
            </a:r>
            <a:r>
              <a:rPr lang="zh-TW" altLang="zh-TW" dirty="0">
                <a:latin typeface="微軟正黑體" panose="020B0604030504040204" pitchFamily="34" charset="-120"/>
                <a:ea typeface="微軟正黑體" panose="020B0604030504040204" pitchFamily="34" charset="-120"/>
              </a:rPr>
              <a:t>印度</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，爰自</a:t>
            </a:r>
            <a:r>
              <a:rPr lang="en-US" altLang="zh-TW" dirty="0">
                <a:latin typeface="微軟正黑體" panose="020B0604030504040204" pitchFamily="34" charset="-120"/>
                <a:ea typeface="微軟正黑體" panose="020B0604030504040204" pitchFamily="34" charset="-120"/>
              </a:rPr>
              <a:t>105</a:t>
            </a:r>
            <a:r>
              <a:rPr lang="zh-TW" altLang="zh-TW" dirty="0">
                <a:latin typeface="微軟正黑體" panose="020B0604030504040204" pitchFamily="34" charset="-120"/>
                <a:ea typeface="微軟正黑體" panose="020B0604030504040204" pitchFamily="34" charset="-120"/>
              </a:rPr>
              <a:t>年起推動</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年期之「優質平價新興市場精進方案」，除將該方案</a:t>
            </a:r>
            <a:r>
              <a:rPr lang="en-US" altLang="zh-TW" dirty="0">
                <a:latin typeface="微軟正黑體" panose="020B0604030504040204" pitchFamily="34" charset="-120"/>
                <a:ea typeface="微軟正黑體" panose="020B0604030504040204" pitchFamily="34" charset="-120"/>
              </a:rPr>
              <a:t>99-104</a:t>
            </a:r>
            <a:r>
              <a:rPr lang="zh-TW" altLang="zh-TW" dirty="0">
                <a:latin typeface="微軟正黑體" panose="020B0604030504040204" pitchFamily="34" charset="-120"/>
                <a:ea typeface="微軟正黑體" panose="020B0604030504040204" pitchFamily="34" charset="-120"/>
              </a:rPr>
              <a:t>年相關研究成果與試作之行銷新模式需進一步落實及擴散，並精進各項推動措施，以擴大爭取新興市場商機</a:t>
            </a:r>
            <a:r>
              <a:rPr lang="zh-TW" altLang="zh-TW"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0" indent="0">
              <a:buNone/>
            </a:pPr>
            <a:r>
              <a:rPr lang="zh-TW" altLang="en-US" dirty="0" smtClean="0">
                <a:latin typeface="微軟正黑體" panose="020B0604030504040204" pitchFamily="34" charset="-120"/>
                <a:ea typeface="微軟正黑體" panose="020B0604030504040204" pitchFamily="34" charset="-120"/>
                <a:sym typeface="Wingdings" panose="05000000000000000000" pitchFamily="2" charset="2"/>
              </a:rPr>
              <a:t>一</a:t>
            </a:r>
            <a:r>
              <a:rPr lang="zh-TW" altLang="en-US"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dirty="0">
                <a:latin typeface="微軟正黑體" panose="020B0604030504040204" pitchFamily="34" charset="-120"/>
                <a:ea typeface="微軟正黑體" panose="020B0604030504040204" pitchFamily="34" charset="-120"/>
              </a:rPr>
              <a:t>出口客製輔導</a:t>
            </a:r>
            <a:endParaRPr lang="en-US" altLang="zh-TW" dirty="0">
              <a:latin typeface="微軟正黑體" panose="020B0604030504040204" pitchFamily="34" charset="-120"/>
              <a:ea typeface="微軟正黑體" panose="020B0604030504040204" pitchFamily="34" charset="-120"/>
            </a:endParaRPr>
          </a:p>
          <a:p>
            <a:pPr marL="266700" indent="-266700">
              <a:buNone/>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一</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出口明星育成輔導：選領頭羊企業，從市調；行銷策略定位到試行銷，進行客製化輔導，以精準行銷目標市場</a:t>
            </a:r>
            <a:r>
              <a:rPr lang="zh-TW" altLang="zh-TW"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266700" indent="-266700">
              <a:buNone/>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互補</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家居</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商品輔導拓銷平臺：客製輔導家居裝潢修繕商品，包含商情掌握、適地化品項選擇、數位行銷提案展示、海外合作媒合架接，以生活美學、智慧家居整體解決方案拓銷馬國市場。</a:t>
            </a:r>
            <a:endParaRPr lang="en-US" altLang="zh-TW" dirty="0">
              <a:latin typeface="微軟正黑體" panose="020B0604030504040204" pitchFamily="34" charset="-120"/>
              <a:ea typeface="微軟正黑體" panose="020B0604030504040204" pitchFamily="34" charset="-120"/>
            </a:endParaRPr>
          </a:p>
          <a:p>
            <a:pPr marL="266700" indent="-266700">
              <a:buNone/>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三</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利基</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虛擬</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通路輔導拓銷平臺：以架接印尼、馬國利基通路為核心，經由「商情、輔導及拓銷」三階段，提升廠商於目標市場利基通路獨立營運之出口拓銷實力，最後達到獨立營運的目標。</a:t>
            </a:r>
            <a:endParaRPr lang="en-US" altLang="zh-TW" dirty="0">
              <a:latin typeface="微軟正黑體" panose="020B0604030504040204" pitchFamily="34" charset="-120"/>
              <a:ea typeface="微軟正黑體" panose="020B0604030504040204" pitchFamily="34" charset="-120"/>
            </a:endParaRPr>
          </a:p>
          <a:p>
            <a:pPr marL="358775" indent="-358775">
              <a:buNone/>
            </a:pPr>
            <a:r>
              <a:rPr lang="zh-TW" altLang="en-US" dirty="0">
                <a:latin typeface="微軟正黑體" panose="020B0604030504040204" pitchFamily="34" charset="-120"/>
                <a:ea typeface="微軟正黑體" panose="020B0604030504040204" pitchFamily="34" charset="-120"/>
              </a:rPr>
              <a:t>二、創新行銷模式</a:t>
            </a:r>
            <a:endParaRPr lang="en-US" altLang="zh-TW" dirty="0">
              <a:latin typeface="微軟正黑體" panose="020B0604030504040204" pitchFamily="34" charset="-120"/>
              <a:ea typeface="微軟正黑體" panose="020B0604030504040204" pitchFamily="34" charset="-120"/>
            </a:endParaRPr>
          </a:p>
          <a:p>
            <a:pPr marL="266700" marR="0" indent="-266700" fontAlgn="auto">
              <a:lnSpc>
                <a:spcPct val="100000"/>
              </a:lnSpc>
              <a:spcBef>
                <a:spcPts val="0"/>
              </a:spcBef>
              <a:spcAft>
                <a:spcPts val="0"/>
              </a:spcAft>
              <a:buClrTx/>
              <a:buSzTx/>
              <a:tabLst/>
              <a:defRPr/>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一</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精準拓銷媒合暨創新海外聯合行銷活動：</a:t>
            </a:r>
            <a:endParaRPr lang="en-US" altLang="zh-TW" dirty="0">
              <a:latin typeface="微軟正黑體" panose="020B0604030504040204" pitchFamily="34" charset="-120"/>
              <a:ea typeface="微軟正黑體" panose="020B0604030504040204" pitchFamily="34" charset="-120"/>
            </a:endParaRPr>
          </a:p>
          <a:p>
            <a:pPr marL="358775" marR="0" indent="-13970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以「精準、客製、聚焦」一條龍方式提供參與業者整合式輔導，並根據目標市場打造適地性新媒體創意策展。</a:t>
            </a:r>
            <a:endParaRPr lang="en-US" altLang="zh-TW" dirty="0">
              <a:latin typeface="微軟正黑體" panose="020B0604030504040204" pitchFamily="34" charset="-120"/>
              <a:ea typeface="微軟正黑體" panose="020B0604030504040204" pitchFamily="34" charset="-120"/>
            </a:endParaRPr>
          </a:p>
          <a:p>
            <a:pPr marL="358775" marR="0" indent="-13970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掌握目標市場當地流通網絡採購需求及我國潛力業者，輔導我國業者研提合作提案及赴海外與當地流通網絡進行一對一精準媒合。</a:t>
            </a:r>
            <a:endParaRPr lang="en-US" altLang="zh-TW" dirty="0">
              <a:latin typeface="微軟正黑體" panose="020B0604030504040204" pitchFamily="34" charset="-120"/>
              <a:ea typeface="微軟正黑體" panose="020B0604030504040204" pitchFamily="34" charset="-120"/>
            </a:endParaRPr>
          </a:p>
          <a:p>
            <a:pPr marL="266700" indent="-266700"/>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二</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國際合作網絡開發</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針對已於東協及印度市場布建通路之他國國際大型買主及通路業者之採購需求，輔導我國潛力業者研提合作提案及赴海外與大型買主進行一對一精準媒合，協助我國廠商進入目標市場通路或採購鏈。</a:t>
            </a:r>
            <a:endParaRPr lang="en-US" altLang="zh-TW" dirty="0">
              <a:latin typeface="微軟正黑體" panose="020B0604030504040204" pitchFamily="34" charset="-120"/>
              <a:ea typeface="微軟正黑體" panose="020B0604030504040204" pitchFamily="34" charset="-120"/>
            </a:endParaRPr>
          </a:p>
          <a:p>
            <a:pPr>
              <a:lnSpc>
                <a:spcPts val="1200"/>
              </a:lnSpc>
            </a:pPr>
            <a:endParaRPr lang="en-US" altLang="zh-TW" dirty="0">
              <a:latin typeface="標楷體" pitchFamily="65" charset="-120"/>
              <a:ea typeface="標楷體" pitchFamily="65" charset="-120"/>
            </a:endParaRPr>
          </a:p>
        </p:txBody>
      </p:sp>
      <p:sp>
        <p:nvSpPr>
          <p:cNvPr id="4096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F84E72-290B-4BC5-9BB4-34E7BC5011B4}" type="slidenum">
              <a:rPr lang="en-US" altLang="zh-TW" smtClean="0">
                <a:solidFill>
                  <a:prstClr val="black"/>
                </a:solidFill>
              </a:rPr>
              <a:pPr fontAlgn="base">
                <a:spcBef>
                  <a:spcPct val="0"/>
                </a:spcBef>
                <a:spcAft>
                  <a:spcPct val="0"/>
                </a:spcAft>
                <a:defRPr/>
              </a:pPr>
              <a:t>25</a:t>
            </a:fld>
            <a:endParaRPr lang="en-US" altLang="zh-TW" dirty="0" smtClean="0">
              <a:solidFill>
                <a:prstClr val="black"/>
              </a:solidFill>
            </a:endParaRPr>
          </a:p>
        </p:txBody>
      </p:sp>
    </p:spTree>
    <p:extLst>
      <p:ext uri="{BB962C8B-B14F-4D97-AF65-F5344CB8AC3E}">
        <p14:creationId xmlns:p14="http://schemas.microsoft.com/office/powerpoint/2010/main" val="3510061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505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0B5EDA-93CB-427C-B1EA-A93837CC9653}" type="slidenum">
              <a:rPr lang="zh-TW" altLang="en-US" smtClean="0"/>
              <a:pPr fontAlgn="base">
                <a:spcBef>
                  <a:spcPct val="0"/>
                </a:spcBef>
                <a:spcAft>
                  <a:spcPct val="0"/>
                </a:spcAft>
                <a:defRPr/>
              </a:pPr>
              <a:t>26</a:t>
            </a:fld>
            <a:endParaRPr lang="en-US" altLang="zh-TW" smtClean="0"/>
          </a:p>
        </p:txBody>
      </p:sp>
      <p:sp>
        <p:nvSpPr>
          <p:cNvPr id="7" name="備忘稿版面配置區 6"/>
          <p:cNvSpPr>
            <a:spLocks noGrp="1"/>
          </p:cNvSpPr>
          <p:nvPr>
            <p:ph type="body" idx="1"/>
          </p:nvPr>
        </p:nvSpPr>
        <p:spPr>
          <a:xfrm>
            <a:off x="302493" y="4725869"/>
            <a:ext cx="6192688" cy="4653242"/>
          </a:xfrm>
        </p:spPr>
        <p:txBody>
          <a:bodyPr>
            <a:normAutofit/>
          </a:bodyPr>
          <a:lstStyle/>
          <a:p>
            <a:pPr>
              <a:lnSpc>
                <a:spcPts val="1600"/>
              </a:lnSpc>
            </a:pPr>
            <a:r>
              <a:rPr lang="zh-TW" altLang="zh-TW" dirty="0">
                <a:latin typeface="微軟正黑體" panose="020B0604030504040204" pitchFamily="34" charset="-120"/>
                <a:ea typeface="微軟正黑體" panose="020B0604030504040204" pitchFamily="34" charset="-120"/>
              </a:rPr>
              <a:t>為協助我國產業順應國際綠色趨勢，因應世界各國訂定之規範，及國際大廠制定之綠色採購標準，提升綠色競爭力</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掌握綠色商品及服務貿易商機，本局</a:t>
            </a:r>
            <a:r>
              <a:rPr lang="zh-TW" altLang="en-US" dirty="0">
                <a:latin typeface="微軟正黑體" panose="020B0604030504040204" pitchFamily="34" charset="-120"/>
                <a:ea typeface="微軟正黑體" panose="020B0604030504040204" pitchFamily="34" charset="-120"/>
              </a:rPr>
              <a:t>自</a:t>
            </a:r>
            <a:r>
              <a:rPr lang="en-US" altLang="zh-TW" dirty="0">
                <a:latin typeface="微軟正黑體" panose="020B0604030504040204" pitchFamily="34" charset="-120"/>
                <a:ea typeface="微軟正黑體" panose="020B0604030504040204" pitchFamily="34" charset="-120"/>
              </a:rPr>
              <a:t>100</a:t>
            </a:r>
            <a:r>
              <a:rPr lang="zh-TW" altLang="en-US" dirty="0">
                <a:latin typeface="微軟正黑體" panose="020B0604030504040204" pitchFamily="34" charset="-120"/>
                <a:ea typeface="微軟正黑體" panose="020B0604030504040204" pitchFamily="34" charset="-120"/>
              </a:rPr>
              <a:t>年起</a:t>
            </a:r>
            <a:r>
              <a:rPr lang="zh-TW" altLang="zh-TW" dirty="0">
                <a:latin typeface="微軟正黑體" panose="020B0604030504040204" pitchFamily="34" charset="-120"/>
                <a:ea typeface="微軟正黑體" panose="020B0604030504040204" pitchFamily="34" charset="-120"/>
              </a:rPr>
              <a:t>推動</a:t>
            </a:r>
            <a:r>
              <a:rPr lang="zh-TW" altLang="en-US" dirty="0">
                <a:latin typeface="微軟正黑體" panose="020B0604030504040204" pitchFamily="34" charset="-120"/>
                <a:ea typeface="微軟正黑體" panose="020B0604030504040204" pitchFamily="34" charset="-120"/>
              </a:rPr>
              <a:t>之</a:t>
            </a:r>
            <a:r>
              <a:rPr lang="zh-TW" altLang="zh-TW" dirty="0">
                <a:latin typeface="微軟正黑體" panose="020B0604030504040204" pitchFamily="34" charset="-120"/>
                <a:ea typeface="微軟正黑體" panose="020B0604030504040204" pitchFamily="34" charset="-120"/>
              </a:rPr>
              <a:t>「綠色貿易推動方案」</a:t>
            </a:r>
            <a:r>
              <a:rPr lang="zh-TW" altLang="en-US" dirty="0">
                <a:latin typeface="微軟正黑體" panose="020B0604030504040204" pitchFamily="34" charset="-120"/>
                <a:ea typeface="微軟正黑體" panose="020B0604030504040204" pitchFamily="34" charset="-120"/>
              </a:rPr>
              <a:t>目前已進入</a:t>
            </a:r>
            <a:r>
              <a:rPr lang="zh-TW" altLang="en-US" dirty="0" smtClean="0">
                <a:latin typeface="微軟正黑體" panose="020B0604030504040204" pitchFamily="34" charset="-120"/>
                <a:ea typeface="微軟正黑體" panose="020B0604030504040204" pitchFamily="34" charset="-120"/>
              </a:rPr>
              <a:t>第</a:t>
            </a:r>
            <a:r>
              <a:rPr lang="en-US" altLang="zh-TW" dirty="0" smtClean="0">
                <a:latin typeface="微軟正黑體" panose="020B0604030504040204" pitchFamily="34" charset="-120"/>
                <a:ea typeface="微軟正黑體" panose="020B0604030504040204" pitchFamily="34" charset="-120"/>
              </a:rPr>
              <a:t>3</a:t>
            </a:r>
            <a:r>
              <a:rPr lang="zh-TW" altLang="en-US" dirty="0" smtClean="0">
                <a:latin typeface="微軟正黑體" panose="020B0604030504040204" pitchFamily="34" charset="-120"/>
                <a:ea typeface="微軟正黑體" panose="020B0604030504040204" pitchFamily="34" charset="-120"/>
              </a:rPr>
              <a:t>期（第</a:t>
            </a:r>
            <a:r>
              <a:rPr lang="en-US" altLang="zh-TW" dirty="0" smtClean="0">
                <a:latin typeface="微軟正黑體" panose="020B0604030504040204" pitchFamily="34" charset="-120"/>
                <a:ea typeface="微軟正黑體" panose="020B0604030504040204" pitchFamily="34" charset="-120"/>
              </a:rPr>
              <a:t>3</a:t>
            </a:r>
            <a:r>
              <a:rPr lang="zh-TW" altLang="en-US" dirty="0" smtClean="0">
                <a:latin typeface="微軟正黑體" panose="020B0604030504040204" pitchFamily="34" charset="-120"/>
                <a:ea typeface="微軟正黑體" panose="020B0604030504040204" pitchFamily="34" charset="-120"/>
              </a:rPr>
              <a:t>期自</a:t>
            </a:r>
            <a:r>
              <a:rPr lang="en-US" altLang="zh-TW" dirty="0" smtClean="0">
                <a:latin typeface="微軟正黑體" panose="020B0604030504040204" pitchFamily="34" charset="-120"/>
                <a:ea typeface="微軟正黑體" panose="020B0604030504040204" pitchFamily="34" charset="-120"/>
              </a:rPr>
              <a:t>106</a:t>
            </a:r>
            <a:r>
              <a:rPr lang="zh-TW" altLang="en-US" dirty="0" smtClean="0">
                <a:latin typeface="微軟正黑體" panose="020B0604030504040204" pitchFamily="34" charset="-120"/>
                <a:ea typeface="微軟正黑體" panose="020B0604030504040204" pitchFamily="34" charset="-120"/>
              </a:rPr>
              <a:t>年起執行，共</a:t>
            </a:r>
            <a:r>
              <a:rPr lang="en-US" altLang="zh-TW" dirty="0" smtClean="0">
                <a:latin typeface="微軟正黑體" panose="020B0604030504040204" pitchFamily="34" charset="-120"/>
                <a:ea typeface="微軟正黑體" panose="020B0604030504040204" pitchFamily="34" charset="-120"/>
              </a:rPr>
              <a:t>4</a:t>
            </a:r>
            <a:r>
              <a:rPr lang="zh-TW" altLang="en-US" dirty="0" smtClean="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委</a:t>
            </a:r>
            <a:r>
              <a:rPr lang="zh-TW" altLang="zh-TW" dirty="0" smtClean="0">
                <a:latin typeface="微軟正黑體" panose="020B0604030504040204" pitchFamily="34" charset="-120"/>
                <a:ea typeface="微軟正黑體" panose="020B0604030504040204" pitchFamily="34" charset="-120"/>
              </a:rPr>
              <a:t>由</a:t>
            </a:r>
            <a:r>
              <a:rPr lang="zh-TW" altLang="en-US" dirty="0" smtClean="0">
                <a:latin typeface="微軟正黑體" panose="020B0604030504040204" pitchFamily="34" charset="-120"/>
                <a:ea typeface="微軟正黑體" panose="020B0604030504040204" pitchFamily="34" charset="-120"/>
              </a:rPr>
              <a:t>外貿協會續運作</a:t>
            </a: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經濟部推動綠色貿易專案辦公室</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而為因應</a:t>
            </a:r>
            <a:r>
              <a:rPr lang="en-US" altLang="zh-TW" dirty="0">
                <a:latin typeface="微軟正黑體" panose="020B0604030504040204" pitchFamily="34" charset="-120"/>
                <a:ea typeface="微軟正黑體" panose="020B0604030504040204" pitchFamily="34" charset="-120"/>
              </a:rPr>
              <a:t>COP21</a:t>
            </a:r>
            <a:r>
              <a:rPr lang="zh-TW" altLang="en-US" dirty="0">
                <a:latin typeface="微軟正黑體" panose="020B0604030504040204" pitchFamily="34" charset="-120"/>
                <a:ea typeface="微軟正黑體" panose="020B0604030504040204" pitchFamily="34" charset="-120"/>
              </a:rPr>
              <a:t>後國際綠色經濟發展趨勢，本方案</a:t>
            </a:r>
            <a:r>
              <a:rPr lang="zh-TW" altLang="zh-TW" dirty="0">
                <a:latin typeface="微軟正黑體" panose="020B0604030504040204" pitchFamily="34" charset="-120"/>
                <a:ea typeface="微軟正黑體" panose="020B0604030504040204" pitchFamily="34" charset="-120"/>
              </a:rPr>
              <a:t>重新</a:t>
            </a:r>
            <a:r>
              <a:rPr lang="zh-TW" altLang="zh-TW" dirty="0" smtClean="0">
                <a:latin typeface="微軟正黑體" panose="020B0604030504040204" pitchFamily="34" charset="-120"/>
                <a:ea typeface="微軟正黑體" panose="020B0604030504040204" pitchFamily="34" charset="-120"/>
              </a:rPr>
              <a:t>架構</a:t>
            </a:r>
            <a:r>
              <a:rPr lang="zh-TW" altLang="en-US" dirty="0" smtClean="0">
                <a:latin typeface="微軟正黑體" panose="020B0604030504040204" pitchFamily="34" charset="-120"/>
                <a:ea typeface="微軟正黑體" panose="020B0604030504040204" pitchFamily="34" charset="-120"/>
              </a:rPr>
              <a:t>三大</a:t>
            </a:r>
            <a:r>
              <a:rPr lang="zh-TW" altLang="en-US" dirty="0">
                <a:latin typeface="微軟正黑體" panose="020B0604030504040204" pitchFamily="34" charset="-120"/>
                <a:ea typeface="微軟正黑體" panose="020B0604030504040204" pitchFamily="34" charset="-120"/>
              </a:rPr>
              <a:t>策略作法，協助廠商爭取全球綠色貿易商機，提升臺灣產業綠色國際形象，僅略述相關作法如下：</a:t>
            </a:r>
            <a:endParaRPr lang="en-US" altLang="zh-TW" dirty="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1.</a:t>
            </a:r>
            <a:r>
              <a:rPr lang="zh-TW" altLang="zh-TW" u="sng" dirty="0" smtClean="0">
                <a:latin typeface="微軟正黑體" panose="020B0604030504040204" pitchFamily="34" charset="-120"/>
                <a:ea typeface="微軟正黑體" panose="020B0604030504040204" pitchFamily="34" charset="-120"/>
              </a:rPr>
              <a:t>綠色</a:t>
            </a:r>
            <a:r>
              <a:rPr lang="zh-TW" altLang="zh-TW" u="sng" dirty="0">
                <a:latin typeface="微軟正黑體" panose="020B0604030504040204" pitchFamily="34" charset="-120"/>
                <a:ea typeface="微軟正黑體" panose="020B0604030504040204" pitchFamily="34" charset="-120"/>
              </a:rPr>
              <a:t>行銷智庫與資訊</a:t>
            </a:r>
            <a:r>
              <a:rPr lang="zh-TW" altLang="zh-TW" u="sng" dirty="0" smtClean="0">
                <a:latin typeface="微軟正黑體" panose="020B0604030504040204" pitchFamily="34" charset="-120"/>
                <a:ea typeface="微軟正黑體" panose="020B0604030504040204" pitchFamily="34" charset="-120"/>
              </a:rPr>
              <a:t>擴散</a:t>
            </a:r>
            <a:endParaRPr lang="en-US" altLang="zh-TW" u="sng" dirty="0" smtClean="0">
              <a:latin typeface="微軟正黑體" panose="020B0604030504040204" pitchFamily="34" charset="-120"/>
              <a:ea typeface="微軟正黑體" panose="020B0604030504040204" pitchFamily="34" charset="-120"/>
            </a:endParaRPr>
          </a:p>
          <a:p>
            <a:pPr marL="142875"/>
            <a:r>
              <a:rPr lang="zh-TW" altLang="zh-TW" dirty="0">
                <a:latin typeface="微軟正黑體" panose="020B0604030504040204" pitchFamily="34" charset="-120"/>
                <a:ea typeface="微軟正黑體" panose="020B0604030504040204" pitchFamily="34" charset="-120"/>
              </a:rPr>
              <a:t>維</a:t>
            </a:r>
            <a:r>
              <a:rPr lang="zh-TW" altLang="zh-TW" dirty="0" smtClean="0">
                <a:latin typeface="微軟正黑體" panose="020B0604030504040204" pitchFamily="34" charset="-120"/>
                <a:ea typeface="微軟正黑體" panose="020B0604030504040204" pitchFamily="34" charset="-120"/>
              </a:rPr>
              <a:t>運專案辦公室，盤點</a:t>
            </a:r>
            <a:r>
              <a:rPr lang="zh-TW" altLang="zh-TW" dirty="0">
                <a:latin typeface="微軟正黑體" panose="020B0604030504040204" pitchFamily="34" charset="-120"/>
                <a:ea typeface="微軟正黑體" panose="020B0604030504040204" pitchFamily="34" charset="-120"/>
              </a:rPr>
              <a:t>及串連政府綠色相關計畫資源，協調凝聚業界意見，</a:t>
            </a:r>
            <a:r>
              <a:rPr lang="zh-TW" altLang="zh-TW" dirty="0" smtClean="0">
                <a:latin typeface="微軟正黑體" panose="020B0604030504040204" pitchFamily="34" charset="-120"/>
                <a:ea typeface="微軟正黑體" panose="020B0604030504040204" pitchFamily="34" charset="-120"/>
              </a:rPr>
              <a:t>並</a:t>
            </a:r>
            <a:r>
              <a:rPr lang="zh-TW" altLang="en-US" dirty="0" smtClean="0">
                <a:latin typeface="微軟正黑體" panose="020B0604030504040204" pitchFamily="34" charset="-120"/>
                <a:ea typeface="微軟正黑體" panose="020B0604030504040204" pitchFamily="34" charset="-120"/>
              </a:rPr>
              <a:t>定期</a:t>
            </a:r>
            <a:r>
              <a:rPr lang="zh-TW" altLang="zh-TW" dirty="0" smtClean="0">
                <a:latin typeface="微軟正黑體" panose="020B0604030504040204" pitchFamily="34" charset="-120"/>
                <a:ea typeface="微軟正黑體" panose="020B0604030504040204" pitchFamily="34" charset="-120"/>
              </a:rPr>
              <a:t>召開</a:t>
            </a:r>
            <a:r>
              <a:rPr lang="zh-TW" altLang="en-US" dirty="0" smtClean="0">
                <a:latin typeface="微軟正黑體" panose="020B0604030504040204" pitchFamily="34" charset="-120"/>
                <a:ea typeface="微軟正黑體" panose="020B0604030504040204" pitchFamily="34" charset="-120"/>
              </a:rPr>
              <a:t>「綠色貿易行動計畫」</a:t>
            </a:r>
            <a:r>
              <a:rPr lang="zh-TW" altLang="zh-TW" dirty="0" smtClean="0">
                <a:latin typeface="微軟正黑體" panose="020B0604030504040204" pitchFamily="34" charset="-120"/>
                <a:ea typeface="微軟正黑體" panose="020B0604030504040204" pitchFamily="34" charset="-120"/>
              </a:rPr>
              <a:t>會議</a:t>
            </a:r>
            <a:r>
              <a:rPr lang="zh-TW" altLang="en-US" dirty="0" smtClean="0">
                <a:latin typeface="微軟正黑體" panose="020B0604030504040204" pitchFamily="34" charset="-120"/>
                <a:ea typeface="微軟正黑體" panose="020B0604030504040204" pitchFamily="34" charset="-120"/>
              </a:rPr>
              <a:t>，彙整本局相關計畫資源，以發揮政府計畫之綜效</a:t>
            </a: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進行綠色市場趨勢之觀測與</a:t>
            </a:r>
            <a:r>
              <a:rPr lang="zh-TW" altLang="zh-TW" dirty="0" smtClean="0">
                <a:latin typeface="微軟正黑體" panose="020B0604030504040204" pitchFamily="34" charset="-120"/>
                <a:ea typeface="微軟正黑體" panose="020B0604030504040204" pitchFamily="34" charset="-120"/>
              </a:rPr>
              <a:t>研究</a:t>
            </a:r>
            <a:r>
              <a:rPr lang="zh-TW" altLang="en-US" dirty="0" smtClean="0">
                <a:latin typeface="微軟正黑體" panose="020B0604030504040204" pitchFamily="34" charset="-120"/>
                <a:ea typeface="微軟正黑體" panose="020B0604030504040204" pitchFamily="34" charset="-120"/>
              </a:rPr>
              <a:t>，並</a:t>
            </a:r>
            <a:r>
              <a:rPr lang="zh-TW" altLang="zh-TW" dirty="0" smtClean="0">
                <a:latin typeface="微軟正黑體" panose="020B0604030504040204" pitchFamily="34" charset="-120"/>
                <a:ea typeface="微軟正黑體" panose="020B0604030504040204" pitchFamily="34" charset="-120"/>
              </a:rPr>
              <a:t>擴大</a:t>
            </a:r>
            <a:r>
              <a:rPr lang="zh-TW" altLang="zh-TW" dirty="0">
                <a:latin typeface="微軟正黑體" panose="020B0604030504040204" pitchFamily="34" charset="-120"/>
                <a:ea typeface="微軟正黑體" panose="020B0604030504040204" pitchFamily="34" charset="-120"/>
              </a:rPr>
              <a:t>國際連結與合作，加強與國際綠色組織合作交流；維運強化綠色貿易資訊網站，透過多元管道擴散相關資訊。</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2.</a:t>
            </a:r>
            <a:r>
              <a:rPr lang="zh-TW" altLang="zh-TW" u="sng" dirty="0" smtClean="0">
                <a:latin typeface="微軟正黑體" panose="020B0604030504040204" pitchFamily="34" charset="-120"/>
                <a:ea typeface="微軟正黑體" panose="020B0604030504040204" pitchFamily="34" charset="-120"/>
              </a:rPr>
              <a:t>強化</a:t>
            </a:r>
            <a:r>
              <a:rPr lang="zh-TW" altLang="zh-TW" u="sng" dirty="0">
                <a:latin typeface="微軟正黑體" panose="020B0604030504040204" pitchFamily="34" charset="-120"/>
                <a:ea typeface="微軟正黑體" panose="020B0604030504040204" pitchFamily="34" charset="-120"/>
              </a:rPr>
              <a:t>綠色產業行銷能量</a:t>
            </a:r>
          </a:p>
          <a:p>
            <a:pPr marL="142875"/>
            <a:r>
              <a:rPr lang="zh-TW" altLang="zh-TW" dirty="0" smtClean="0">
                <a:latin typeface="微軟正黑體" panose="020B0604030504040204" pitchFamily="34" charset="-120"/>
                <a:ea typeface="微軟正黑體" panose="020B0604030504040204" pitchFamily="34" charset="-120"/>
              </a:rPr>
              <a:t>辦理企業個案行銷輔導及國際</a:t>
            </a:r>
            <a:r>
              <a:rPr lang="zh-TW" altLang="zh-TW" dirty="0">
                <a:latin typeface="微軟正黑體" panose="020B0604030504040204" pitchFamily="34" charset="-120"/>
                <a:ea typeface="微軟正黑體" panose="020B0604030504040204" pitchFamily="34" charset="-120"/>
              </a:rPr>
              <a:t>綠色認驗證</a:t>
            </a:r>
            <a:r>
              <a:rPr lang="zh-TW" altLang="zh-TW" dirty="0" smtClean="0">
                <a:latin typeface="微軟正黑體" panose="020B0604030504040204" pitchFamily="34" charset="-120"/>
                <a:ea typeface="微軟正黑體" panose="020B0604030504040204" pitchFamily="34" charset="-120"/>
              </a:rPr>
              <a:t>分析</a:t>
            </a:r>
            <a:r>
              <a:rPr lang="zh-TW" altLang="en-US" dirty="0" smtClean="0">
                <a:latin typeface="微軟正黑體" panose="020B0604030504040204" pitchFamily="34" charset="-120"/>
                <a:ea typeface="微軟正黑體" panose="020B0604030504040204" pitchFamily="34" charset="-120"/>
              </a:rPr>
              <a:t>與輔導</a:t>
            </a:r>
            <a:r>
              <a:rPr lang="zh-TW"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anose="020B0604030504040204" pitchFamily="34" charset="-120"/>
                <a:ea typeface="微軟正黑體" panose="020B0604030504040204" pitchFamily="34" charset="-120"/>
              </a:rPr>
              <a:t>3.</a:t>
            </a:r>
            <a:r>
              <a:rPr lang="zh-TW" altLang="zh-TW" u="sng" dirty="0" smtClean="0">
                <a:latin typeface="微軟正黑體" panose="020B0604030504040204" pitchFamily="34" charset="-120"/>
                <a:ea typeface="微軟正黑體" panose="020B0604030504040204" pitchFamily="34" charset="-120"/>
              </a:rPr>
              <a:t>深化</a:t>
            </a:r>
            <a:r>
              <a:rPr lang="zh-TW" altLang="zh-TW" u="sng" dirty="0">
                <a:latin typeface="微軟正黑體" panose="020B0604030504040204" pitchFamily="34" charset="-120"/>
                <a:ea typeface="微軟正黑體" panose="020B0604030504040204" pitchFamily="34" charset="-120"/>
              </a:rPr>
              <a:t>行銷推廣力</a:t>
            </a:r>
            <a:r>
              <a:rPr lang="zh-TW" altLang="zh-TW" u="sng" dirty="0" smtClean="0">
                <a:latin typeface="微軟正黑體" panose="020B0604030504040204" pitchFamily="34" charset="-120"/>
                <a:ea typeface="微軟正黑體" panose="020B0604030504040204" pitchFamily="34" charset="-120"/>
              </a:rPr>
              <a:t>道</a:t>
            </a:r>
            <a:r>
              <a:rPr lang="zh-TW" altLang="en-US" u="sng" dirty="0" smtClean="0">
                <a:latin typeface="微軟正黑體" panose="020B0604030504040204" pitchFamily="34" charset="-120"/>
                <a:ea typeface="微軟正黑體" panose="020B0604030504040204" pitchFamily="34" charset="-120"/>
              </a:rPr>
              <a:t>與</a:t>
            </a:r>
            <a:r>
              <a:rPr lang="zh-TW" altLang="zh-TW" u="sng" dirty="0" smtClean="0">
                <a:latin typeface="微軟正黑體" panose="020B0604030504040204" pitchFamily="34" charset="-120"/>
                <a:ea typeface="微軟正黑體" panose="020B0604030504040204" pitchFamily="34" charset="-120"/>
              </a:rPr>
              <a:t>提升形象</a:t>
            </a:r>
            <a:endParaRPr lang="zh-TW" altLang="zh-TW" u="sng" dirty="0">
              <a:latin typeface="微軟正黑體" panose="020B0604030504040204" pitchFamily="34" charset="-120"/>
              <a:ea typeface="微軟正黑體" panose="020B0604030504040204" pitchFamily="34" charset="-120"/>
            </a:endParaRPr>
          </a:p>
          <a:p>
            <a:pPr marL="142875"/>
            <a:r>
              <a:rPr lang="zh-TW" altLang="zh-TW" dirty="0">
                <a:latin typeface="微軟正黑體" panose="020B0604030504040204" pitchFamily="34" charset="-120"/>
                <a:ea typeface="微軟正黑體" panose="020B0604030504040204" pitchFamily="34" charset="-120"/>
              </a:rPr>
              <a:t>針對目標市場籌組拓銷展、團</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打造綠色形象專區，或</a:t>
            </a:r>
            <a:r>
              <a:rPr lang="zh-TW" altLang="zh-TW" dirty="0" smtClean="0">
                <a:latin typeface="微軟正黑體" panose="020B0604030504040204" pitchFamily="34" charset="-120"/>
                <a:ea typeface="微軟正黑體" panose="020B0604030504040204" pitchFamily="34" charset="-120"/>
              </a:rPr>
              <a:t>辦理</a:t>
            </a:r>
            <a:r>
              <a:rPr lang="zh-TW" altLang="zh-TW" dirty="0">
                <a:latin typeface="微軟正黑體" panose="020B0604030504040204" pitchFamily="34" charset="-120"/>
                <a:ea typeface="微軟正黑體" panose="020B0604030504040204" pitchFamily="34" charset="-120"/>
              </a:rPr>
              <a:t>綠色加值</a:t>
            </a:r>
            <a:r>
              <a:rPr lang="zh-TW" altLang="zh-TW" dirty="0" smtClean="0">
                <a:latin typeface="微軟正黑體" panose="020B0604030504040204" pitchFamily="34" charset="-120"/>
                <a:ea typeface="微軟正黑體" panose="020B0604030504040204" pitchFamily="34" charset="-120"/>
              </a:rPr>
              <a:t>活動；</a:t>
            </a:r>
            <a:r>
              <a:rPr lang="zh-TW" altLang="en-US" dirty="0" smtClean="0">
                <a:latin typeface="微軟正黑體" panose="020B0604030504040204" pitchFamily="34" charset="-120"/>
                <a:ea typeface="微軟正黑體" panose="020B0604030504040204" pitchFamily="34" charset="-120"/>
              </a:rPr>
              <a:t>製作形象影片宣傳我國產業，並挑選適合通路辦理</a:t>
            </a:r>
            <a:r>
              <a:rPr lang="zh-TW" altLang="zh-TW" dirty="0" smtClean="0">
                <a:latin typeface="微軟正黑體" panose="020B0604030504040204" pitchFamily="34" charset="-120"/>
                <a:ea typeface="微軟正黑體" panose="020B0604030504040204" pitchFamily="34" charset="-120"/>
              </a:rPr>
              <a:t>佈建通路</a:t>
            </a:r>
            <a:r>
              <a:rPr lang="zh-TW" altLang="en-US" dirty="0" smtClean="0">
                <a:latin typeface="微軟正黑體" panose="020B0604030504040204" pitchFamily="34" charset="-120"/>
                <a:ea typeface="微軟正黑體" panose="020B0604030504040204" pitchFamily="34" charset="-120"/>
              </a:rPr>
              <a:t>行銷活動</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發展</a:t>
            </a:r>
            <a:r>
              <a:rPr lang="zh-TW" altLang="zh-TW" dirty="0" smtClean="0">
                <a:latin typeface="微軟正黑體" panose="020B0604030504040204" pitchFamily="34" charset="-120"/>
                <a:ea typeface="微軟正黑體" panose="020B0604030504040204" pitchFamily="34" charset="-120"/>
              </a:rPr>
              <a:t>綠色創新</a:t>
            </a:r>
            <a:r>
              <a:rPr lang="zh-TW" altLang="en-US" dirty="0" smtClean="0">
                <a:latin typeface="微軟正黑體" panose="020B0604030504040204" pitchFamily="34" charset="-120"/>
                <a:ea typeface="微軟正黑體" panose="020B0604030504040204" pitchFamily="34" charset="-120"/>
              </a:rPr>
              <a:t>拓銷</a:t>
            </a:r>
            <a:r>
              <a:rPr lang="zh-TW" altLang="zh-TW" dirty="0" smtClean="0">
                <a:latin typeface="微軟正黑體" panose="020B0604030504040204" pitchFamily="34" charset="-120"/>
                <a:ea typeface="微軟正黑體" panose="020B0604030504040204" pitchFamily="34" charset="-120"/>
              </a:rPr>
              <a:t>模式</a:t>
            </a:r>
            <a:r>
              <a:rPr lang="zh-TW" altLang="en-US" dirty="0" smtClean="0">
                <a:latin typeface="微軟正黑體" panose="020B0604030504040204" pitchFamily="34" charset="-120"/>
                <a:ea typeface="微軟正黑體" panose="020B0604030504040204" pitchFamily="34" charset="-120"/>
              </a:rPr>
              <a:t>，如綠色窗口及顧客深耕計畫、生態圈輸出，並運用媒體行銷提升我國產業綠色形象</a:t>
            </a:r>
            <a:r>
              <a:rPr lang="zh-TW" altLang="zh-TW" dirty="0" smtClean="0">
                <a:latin typeface="微軟正黑體" panose="020B0604030504040204" pitchFamily="34" charset="-120"/>
                <a:ea typeface="微軟正黑體" panose="020B0604030504040204" pitchFamily="34" charset="-120"/>
              </a:rPr>
              <a:t>。</a:t>
            </a:r>
            <a:endParaRPr lang="en-US" altLang="zh-TW" u="sng" dirty="0" smtClean="0">
              <a:latin typeface="標楷體" pitchFamily="65" charset="-120"/>
              <a:ea typeface="標楷體" pitchFamily="65" charset="-120"/>
            </a:endParaRPr>
          </a:p>
        </p:txBody>
      </p:sp>
    </p:spTree>
    <p:extLst>
      <p:ext uri="{BB962C8B-B14F-4D97-AF65-F5344CB8AC3E}">
        <p14:creationId xmlns:p14="http://schemas.microsoft.com/office/powerpoint/2010/main" val="3922371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49692" y="9428715"/>
            <a:ext cx="2946400" cy="496333"/>
          </a:xfrm>
          <a:prstGeom prst="rect">
            <a:avLst/>
          </a:prstGeom>
          <a:noFill/>
          <a:ln w="9525">
            <a:noFill/>
            <a:miter lim="800000"/>
            <a:headEnd/>
            <a:tailEnd/>
          </a:ln>
        </p:spPr>
        <p:txBody>
          <a:bodyPr anchor="b"/>
          <a:lstStyle/>
          <a:p>
            <a:pPr algn="r"/>
            <a:fld id="{E504263B-8933-4437-939A-4C3BDEE9FD38}" type="slidenum">
              <a:rPr lang="en-US" altLang="zh-TW" sz="1200">
                <a:solidFill>
                  <a:schemeClr val="tx1"/>
                </a:solidFill>
                <a:latin typeface="Arial" charset="0"/>
                <a:ea typeface="新細明體" charset="-120"/>
              </a:rPr>
              <a:pPr algn="r"/>
              <a:t>27</a:t>
            </a:fld>
            <a:endParaRPr lang="en-US" altLang="zh-TW" sz="1200">
              <a:solidFill>
                <a:schemeClr val="tx1"/>
              </a:solidFill>
              <a:latin typeface="Arial" charset="0"/>
              <a:ea typeface="新細明體" charset="-120"/>
            </a:endParaRPr>
          </a:p>
        </p:txBody>
      </p:sp>
      <p:sp>
        <p:nvSpPr>
          <p:cNvPr id="19459" name="Rectangle 2"/>
          <p:cNvSpPr>
            <a:spLocks noGrp="1" noRot="1" noChangeAspect="1" noChangeArrowheads="1" noTextEdit="1"/>
          </p:cNvSpPr>
          <p:nvPr>
            <p:ph type="sldImg"/>
          </p:nvPr>
        </p:nvSpPr>
        <p:spPr>
          <a:xfrm>
            <a:off x="931863" y="746125"/>
            <a:ext cx="4959350" cy="3721100"/>
          </a:xfrm>
          <a:ln/>
        </p:spPr>
      </p:sp>
      <p:sp>
        <p:nvSpPr>
          <p:cNvPr id="19460" name="Rectangle 3"/>
          <p:cNvSpPr>
            <a:spLocks noGrp="1" noChangeArrowheads="1"/>
          </p:cNvSpPr>
          <p:nvPr>
            <p:ph type="body" idx="1"/>
          </p:nvPr>
        </p:nvSpPr>
        <p:spPr>
          <a:xfrm>
            <a:off x="302498" y="4528980"/>
            <a:ext cx="6336703" cy="5212083"/>
          </a:xfrm>
          <a:noFill/>
          <a:ln/>
        </p:spPr>
        <p:txBody>
          <a:bodyPr lIns="92555" tIns="46277" rIns="92555" bIns="46277">
            <a:noAutofit/>
          </a:bodyPr>
          <a:lstStyle/>
          <a:p>
            <a:pPr marL="180975" marR="0" indent="-180975" defTabSz="914400" eaLnBrk="1" latinLnBrk="0" hangingPunct="1">
              <a:lnSpc>
                <a:spcPct val="100000"/>
              </a:lnSpc>
              <a:buClrTx/>
              <a:buSzTx/>
              <a:buFont typeface="+mj-lt"/>
              <a:buAutoNum type="arabicPeriod"/>
              <a:tabLst/>
              <a:defRPr/>
            </a:pPr>
            <a:r>
              <a:rPr lang="zh-TW" altLang="zh-TW" dirty="0" smtClean="0">
                <a:latin typeface="微軟正黑體" panose="020B0604030504040204" pitchFamily="34" charset="-120"/>
                <a:ea typeface="微軟正黑體" panose="020B0604030504040204" pitchFamily="34" charset="-120"/>
              </a:rPr>
              <a:t>本部鑒於</a:t>
            </a:r>
            <a:r>
              <a:rPr lang="zh-TW" altLang="en-US" dirty="0" smtClean="0">
                <a:latin typeface="微軟正黑體" panose="020B0604030504040204" pitchFamily="34" charset="-120"/>
                <a:ea typeface="微軟正黑體" panose="020B0604030504040204" pitchFamily="34" charset="-120"/>
              </a:rPr>
              <a:t>臺灣</a:t>
            </a:r>
            <a:r>
              <a:rPr lang="zh-TW" altLang="zh-TW" dirty="0" smtClean="0">
                <a:latin typeface="微軟正黑體" panose="020B0604030504040204" pitchFamily="34" charset="-120"/>
                <a:ea typeface="微軟正黑體" panose="020B0604030504040204" pitchFamily="34" charset="-120"/>
              </a:rPr>
              <a:t>中小企業家數達</a:t>
            </a:r>
            <a:r>
              <a:rPr lang="en-US" altLang="zh-TW" dirty="0" smtClean="0">
                <a:latin typeface="微軟正黑體" panose="020B0604030504040204" pitchFamily="34" charset="-120"/>
                <a:ea typeface="微軟正黑體" panose="020B0604030504040204" pitchFamily="34" charset="-120"/>
              </a:rPr>
              <a:t>125</a:t>
            </a:r>
            <a:r>
              <a:rPr lang="zh-TW" altLang="zh-TW" dirty="0" smtClean="0">
                <a:latin typeface="微軟正黑體" panose="020B0604030504040204" pitchFamily="34" charset="-120"/>
                <a:ea typeface="微軟正黑體" panose="020B0604030504040204" pitchFamily="34" charset="-120"/>
              </a:rPr>
              <a:t>萬家，且具有效率高、與技術精良等優勢，如能在眾多特定的領域培養出技術專精、專注本業等具有國際競爭力之中堅企業，將可累積厚實的出口實力，除不易受到國際景氣之影響外，更能成為穩定</a:t>
            </a:r>
            <a:r>
              <a:rPr lang="zh-TW" altLang="en-US" dirty="0" smtClean="0">
                <a:latin typeface="微軟正黑體" panose="020B0604030504040204" pitchFamily="34" charset="-120"/>
                <a:ea typeface="微軟正黑體" panose="020B0604030504040204" pitchFamily="34" charset="-120"/>
              </a:rPr>
              <a:t>臺灣</a:t>
            </a:r>
            <a:r>
              <a:rPr lang="zh-TW" altLang="zh-TW" dirty="0" smtClean="0">
                <a:latin typeface="微軟正黑體" panose="020B0604030504040204" pitchFamily="34" charset="-120"/>
                <a:ea typeface="微軟正黑體" panose="020B0604030504040204" pitchFamily="34" charset="-120"/>
              </a:rPr>
              <a:t>經濟之中堅力量，所以師法德國培植「隱形冠軍」企業經驗，在</a:t>
            </a:r>
            <a:r>
              <a:rPr lang="en-US" altLang="zh-TW" dirty="0" smtClean="0">
                <a:latin typeface="微軟正黑體" panose="020B0604030504040204" pitchFamily="34" charset="-120"/>
                <a:ea typeface="微軟正黑體" panose="020B0604030504040204" pitchFamily="34" charset="-120"/>
              </a:rPr>
              <a:t>101</a:t>
            </a:r>
            <a:r>
              <a:rPr lang="zh-TW" altLang="zh-TW" dirty="0" smtClean="0">
                <a:latin typeface="微軟正黑體" panose="020B0604030504040204" pitchFamily="34" charset="-120"/>
                <a:ea typeface="微軟正黑體" panose="020B0604030504040204" pitchFamily="34" charset="-120"/>
              </a:rPr>
              <a:t>年下半年起整合各部會資源辦理</a:t>
            </a:r>
            <a:r>
              <a:rPr lang="en-US" altLang="zh-TW" dirty="0" smtClean="0">
                <a:latin typeface="微軟正黑體" panose="020B0604030504040204" pitchFamily="34" charset="-120"/>
                <a:ea typeface="微軟正黑體" panose="020B0604030504040204" pitchFamily="34" charset="-120"/>
              </a:rPr>
              <a:t>3</a:t>
            </a:r>
            <a:r>
              <a:rPr lang="zh-TW" altLang="zh-TW" dirty="0" smtClean="0">
                <a:latin typeface="微軟正黑體" panose="020B0604030504040204" pitchFamily="34" charset="-120"/>
                <a:ea typeface="微軟正黑體" panose="020B0604030504040204" pitchFamily="34" charset="-120"/>
              </a:rPr>
              <a:t>年期「推動中堅企業躍升計畫」，以「建基盤」（透過政府既有之技術輔導體系予以輔導）、「助成長」</a:t>
            </a:r>
            <a:r>
              <a:rPr lang="en-US" altLang="zh-TW"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遴選具潛力之中小型企業，優先提供輔導資源並提供客製化服務</a:t>
            </a:r>
            <a:r>
              <a:rPr lang="en-US" altLang="zh-TW"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與「選菁英」（表彰在特定領域具有卓越表現之中堅企業，作為業界學習標竿）</a:t>
            </a:r>
            <a:r>
              <a:rPr lang="en-US" altLang="zh-TW" dirty="0" smtClean="0">
                <a:latin typeface="微軟正黑體" panose="020B0604030504040204" pitchFamily="34" charset="-120"/>
                <a:ea typeface="微軟正黑體" panose="020B0604030504040204" pitchFamily="34" charset="-120"/>
              </a:rPr>
              <a:t>3</a:t>
            </a:r>
            <a:r>
              <a:rPr lang="zh-TW" altLang="zh-TW" dirty="0" smtClean="0">
                <a:latin typeface="微軟正黑體" panose="020B0604030504040204" pitchFamily="34" charset="-120"/>
                <a:ea typeface="微軟正黑體" panose="020B0604030504040204" pitchFamily="34" charset="-120"/>
              </a:rPr>
              <a:t>面向策略推動。由工業局擔任秘書單位，每年度遴選中堅企業結合各部會資源在人才面、技術面、智財面及品牌行銷面等提供優先或加碼之協助，</a:t>
            </a:r>
            <a:r>
              <a:rPr lang="zh-TW" altLang="en-US" dirty="0" smtClean="0">
                <a:latin typeface="微軟正黑體" panose="020B0604030504040204" pitchFamily="34" charset="-120"/>
                <a:ea typeface="微軟正黑體" panose="020B0604030504040204" pitchFamily="34" charset="-120"/>
              </a:rPr>
              <a:t>自</a:t>
            </a:r>
            <a:r>
              <a:rPr lang="en-US" altLang="zh-TW" dirty="0" smtClean="0">
                <a:latin typeface="微軟正黑體" panose="020B0604030504040204" pitchFamily="34" charset="-120"/>
                <a:ea typeface="微軟正黑體" panose="020B0604030504040204" pitchFamily="34" charset="-120"/>
              </a:rPr>
              <a:t>101</a:t>
            </a:r>
            <a:r>
              <a:rPr lang="zh-TW" altLang="zh-TW" dirty="0" smtClean="0">
                <a:latin typeface="微軟正黑體" panose="020B0604030504040204" pitchFamily="34" charset="-120"/>
                <a:ea typeface="微軟正黑體" panose="020B0604030504040204" pitchFamily="34" charset="-120"/>
              </a:rPr>
              <a:t>年</a:t>
            </a:r>
            <a:r>
              <a:rPr lang="zh-TW" altLang="en-US" dirty="0" smtClean="0">
                <a:latin typeface="微軟正黑體" panose="020B0604030504040204" pitchFamily="34" charset="-120"/>
                <a:ea typeface="微軟正黑體" panose="020B0604030504040204" pitchFamily="34" charset="-120"/>
              </a:rPr>
              <a:t>開始，</a:t>
            </a:r>
            <a:r>
              <a:rPr lang="zh-TW" altLang="zh-TW" dirty="0" smtClean="0">
                <a:latin typeface="微軟正黑體" panose="020B0604030504040204" pitchFamily="34" charset="-120"/>
                <a:ea typeface="微軟正黑體" panose="020B0604030504040204" pitchFamily="34" charset="-120"/>
              </a:rPr>
              <a:t>已選出</a:t>
            </a:r>
            <a:r>
              <a:rPr lang="en-US" altLang="zh-TW" dirty="0" smtClean="0">
                <a:latin typeface="微軟正黑體" panose="020B0604030504040204" pitchFamily="34" charset="-120"/>
                <a:ea typeface="微軟正黑體" panose="020B0604030504040204" pitchFamily="34" charset="-120"/>
              </a:rPr>
              <a:t>3</a:t>
            </a:r>
            <a:r>
              <a:rPr lang="zh-TW" altLang="zh-TW" dirty="0" smtClean="0">
                <a:latin typeface="微軟正黑體" panose="020B0604030504040204" pitchFamily="34" charset="-120"/>
                <a:ea typeface="微軟正黑體" panose="020B0604030504040204" pitchFamily="34" charset="-120"/>
              </a:rPr>
              <a:t>屆</a:t>
            </a:r>
            <a:r>
              <a:rPr lang="en-US" altLang="zh-TW" dirty="0" smtClean="0">
                <a:latin typeface="微軟正黑體" panose="020B0604030504040204" pitchFamily="34" charset="-120"/>
                <a:ea typeface="微軟正黑體" panose="020B0604030504040204" pitchFamily="34" charset="-120"/>
              </a:rPr>
              <a:t>186</a:t>
            </a:r>
            <a:r>
              <a:rPr lang="zh-TW" altLang="en-US" dirty="0" smtClean="0">
                <a:latin typeface="微軟正黑體" panose="020B0604030504040204" pitchFamily="34" charset="-120"/>
                <a:ea typeface="微軟正黑體" panose="020B0604030504040204" pitchFamily="34" charset="-120"/>
              </a:rPr>
              <a:t>家中堅企業</a:t>
            </a:r>
            <a:r>
              <a:rPr lang="zh-TW" altLang="en-US" dirty="0" smtClean="0">
                <a:solidFill>
                  <a:srgbClr val="FF0000"/>
                </a:solidFill>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每屆中堅企業可獲得</a:t>
            </a:r>
            <a:r>
              <a:rPr lang="zh-TW" altLang="en-US" dirty="0" smtClean="0">
                <a:latin typeface="微軟正黑體" panose="020B0604030504040204" pitchFamily="34" charset="-120"/>
                <a:ea typeface="微軟正黑體" panose="020B0604030504040204" pitchFamily="34" charset="-120"/>
              </a:rPr>
              <a:t>政府</a:t>
            </a:r>
            <a:r>
              <a:rPr lang="zh-TW" altLang="zh-TW" dirty="0" smtClean="0">
                <a:latin typeface="微軟正黑體" panose="020B0604030504040204" pitchFamily="34" charset="-120"/>
                <a:ea typeface="微軟正黑體" panose="020B0604030504040204" pitchFamily="34" charset="-120"/>
              </a:rPr>
              <a:t>連續</a:t>
            </a:r>
            <a:r>
              <a:rPr lang="en-US" altLang="zh-TW" dirty="0" smtClean="0">
                <a:latin typeface="微軟正黑體" panose="020B0604030504040204" pitchFamily="34" charset="-120"/>
                <a:ea typeface="微軟正黑體" panose="020B0604030504040204" pitchFamily="34" charset="-120"/>
              </a:rPr>
              <a:t>3</a:t>
            </a:r>
            <a:r>
              <a:rPr lang="zh-TW" altLang="zh-TW" dirty="0" smtClean="0">
                <a:latin typeface="微軟正黑體" panose="020B0604030504040204" pitchFamily="34" charset="-120"/>
                <a:ea typeface="微軟正黑體" panose="020B0604030504040204" pitchFamily="34" charset="-120"/>
              </a:rPr>
              <a:t>年的優惠或輔導。</a:t>
            </a:r>
            <a:endParaRPr lang="en-US" altLang="zh-TW" dirty="0" smtClean="0">
              <a:latin typeface="微軟正黑體" panose="020B0604030504040204" pitchFamily="34" charset="-120"/>
              <a:ea typeface="微軟正黑體" panose="020B0604030504040204" pitchFamily="34" charset="-120"/>
            </a:endParaRPr>
          </a:p>
          <a:p>
            <a:pPr marL="180975" indent="-180975" eaLnBrk="1" hangingPunct="1">
              <a:buFont typeface="+mj-lt"/>
              <a:buAutoNum type="arabicPeriod"/>
              <a:defRPr/>
            </a:pPr>
            <a:r>
              <a:rPr lang="zh-TW" altLang="en-US" dirty="0" smtClean="0">
                <a:latin typeface="微軟正黑體" panose="020B0604030504040204" pitchFamily="34" charset="-120"/>
                <a:ea typeface="微軟正黑體" panose="020B0604030504040204" pitchFamily="34" charset="-120"/>
              </a:rPr>
              <a:t>貿易局針對中堅企業需求，</a:t>
            </a:r>
            <a:r>
              <a:rPr lang="zh-TW" altLang="zh-TW" dirty="0" smtClean="0">
                <a:latin typeface="微軟正黑體" panose="020B0604030504040204" pitchFamily="34" charset="-120"/>
                <a:ea typeface="微軟正黑體" panose="020B0604030504040204" pitchFamily="34" charset="-120"/>
              </a:rPr>
              <a:t>自現有之推廣貿易計畫匡列經費</a:t>
            </a:r>
            <a:r>
              <a:rPr lang="zh-TW" altLang="en-US" dirty="0" smtClean="0">
                <a:latin typeface="微軟正黑體" panose="020B0604030504040204" pitchFamily="34" charset="-120"/>
                <a:ea typeface="微軟正黑體" panose="020B0604030504040204" pitchFamily="34" charset="-120"/>
              </a:rPr>
              <a:t>提供</a:t>
            </a:r>
            <a:r>
              <a:rPr lang="zh-TW" altLang="zh-TW" dirty="0" smtClean="0">
                <a:latin typeface="微軟正黑體" panose="020B0604030504040204" pitchFamily="34" charset="-120"/>
                <a:ea typeface="微軟正黑體" panose="020B0604030504040204" pitchFamily="34" charset="-120"/>
              </a:rPr>
              <a:t>優惠措施</a:t>
            </a:r>
            <a:r>
              <a:rPr lang="zh-TW" altLang="en-US" dirty="0" smtClean="0">
                <a:latin typeface="微軟正黑體" panose="020B0604030504040204" pitchFamily="34" charset="-120"/>
                <a:ea typeface="微軟正黑體" panose="020B0604030504040204" pitchFamily="34" charset="-120"/>
              </a:rPr>
              <a:t>包括</a:t>
            </a:r>
            <a:endParaRPr lang="en-US" altLang="zh-TW" dirty="0" smtClean="0">
              <a:latin typeface="微軟正黑體" panose="020B0604030504040204" pitchFamily="34" charset="-120"/>
              <a:ea typeface="微軟正黑體" panose="020B0604030504040204" pitchFamily="34" charset="-120"/>
            </a:endParaRPr>
          </a:p>
          <a:p>
            <a:pPr marL="247650" indent="-247650" eaLnBrk="1" hangingPunct="1">
              <a:spcBef>
                <a:spcPts val="0"/>
              </a:spcBef>
              <a:defRPr/>
            </a:pPr>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協助中堅企業海外參展：參加貿協籌組海外專業展，參展費給予</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折優惠，以及參加貿協海外自辦展，每展</a:t>
            </a:r>
            <a:r>
              <a:rPr lang="en-US" altLang="zh-TW" dirty="0" smtClean="0">
                <a:latin typeface="微軟正黑體" panose="020B0604030504040204" pitchFamily="34" charset="-120"/>
                <a:ea typeface="微軟正黑體" panose="020B0604030504040204" pitchFamily="34" charset="-120"/>
              </a:rPr>
              <a:t>5</a:t>
            </a:r>
            <a:r>
              <a:rPr lang="zh-TW" altLang="en-US" dirty="0" smtClean="0">
                <a:latin typeface="微軟正黑體" panose="020B0604030504040204" pitchFamily="34" charset="-120"/>
                <a:ea typeface="微軟正黑體" panose="020B0604030504040204" pitchFamily="34" charset="-120"/>
              </a:rPr>
              <a:t>家</a:t>
            </a:r>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個免費攤位</a:t>
            </a:r>
            <a:endParaRPr lang="en-US" altLang="zh-TW" dirty="0" smtClean="0">
              <a:latin typeface="微軟正黑體" panose="020B0604030504040204" pitchFamily="34" charset="-120"/>
              <a:ea typeface="微軟正黑體" panose="020B0604030504040204" pitchFamily="34" charset="-120"/>
            </a:endParaRPr>
          </a:p>
          <a:p>
            <a:pPr marL="247650" indent="-247650" eaLnBrk="1" hangingPunct="1">
              <a:spcBef>
                <a:spcPts val="0"/>
              </a:spcBef>
              <a:defRPr/>
            </a:pPr>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邀請國際專業媒體來臺專訪，並協助廣宣</a:t>
            </a:r>
            <a:endParaRPr lang="en-US" altLang="zh-TW" dirty="0" smtClean="0">
              <a:latin typeface="微軟正黑體" panose="020B0604030504040204" pitchFamily="34" charset="-120"/>
              <a:ea typeface="微軟正黑體" panose="020B0604030504040204" pitchFamily="34" charset="-120"/>
            </a:endParaRPr>
          </a:p>
          <a:p>
            <a:pPr marL="247650" indent="-247650" eaLnBrk="1" hangingPunct="1">
              <a:spcBef>
                <a:spcPts val="0"/>
              </a:spcBef>
              <a:defRPr/>
            </a:pPr>
            <a:r>
              <a:rPr lang="en-US" altLang="zh-TW" dirty="0" smtClean="0">
                <a:latin typeface="微軟正黑體" panose="020B0604030504040204" pitchFamily="34" charset="-120"/>
                <a:ea typeface="微軟正黑體" panose="020B0604030504040204" pitchFamily="34" charset="-120"/>
              </a:rPr>
              <a:t>(3)</a:t>
            </a:r>
            <a:r>
              <a:rPr lang="zh-TW" altLang="en-US" dirty="0" smtClean="0">
                <a:latin typeface="微軟正黑體" panose="020B0604030504040204" pitchFamily="34" charset="-120"/>
                <a:ea typeface="微軟正黑體" panose="020B0604030504040204" pitchFamily="34" charset="-120"/>
              </a:rPr>
              <a:t>買主搭橋服務：貿協駐外單位協助中堅企業與國外買主接洽聯繫</a:t>
            </a:r>
            <a:endParaRPr lang="en-US" altLang="zh-TW" dirty="0" smtClean="0">
              <a:latin typeface="微軟正黑體" panose="020B0604030504040204" pitchFamily="34" charset="-120"/>
              <a:ea typeface="微軟正黑體" panose="020B0604030504040204" pitchFamily="34" charset="-120"/>
            </a:endParaRPr>
          </a:p>
          <a:p>
            <a:pPr marL="247650" indent="-247650" eaLnBrk="1" hangingPunct="1">
              <a:spcBef>
                <a:spcPts val="0"/>
              </a:spcBef>
              <a:defRPr/>
            </a:pPr>
            <a:r>
              <a:rPr lang="en-US" altLang="zh-TW" dirty="0" smtClean="0">
                <a:latin typeface="微軟正黑體" panose="020B0604030504040204" pitchFamily="34" charset="-120"/>
                <a:ea typeface="微軟正黑體" panose="020B0604030504040204" pitchFamily="34" charset="-120"/>
              </a:rPr>
              <a:t>(4)</a:t>
            </a:r>
            <a:r>
              <a:rPr lang="zh-TW" altLang="en-US" dirty="0" smtClean="0">
                <a:latin typeface="微軟正黑體" panose="020B0604030504040204" pitchFamily="34" charset="-120"/>
                <a:ea typeface="微軟正黑體" panose="020B0604030504040204" pitchFamily="34" charset="-120"/>
              </a:rPr>
              <a:t>提供海外商務中心場地：提供企業使用</a:t>
            </a:r>
            <a:r>
              <a:rPr lang="zh-TW" altLang="en-US" b="1" u="sng" dirty="0" smtClean="0">
                <a:solidFill>
                  <a:srgbClr val="FF0000"/>
                </a:solidFill>
                <a:latin typeface="微軟正黑體" panose="020B0604030504040204" pitchFamily="34" charset="-120"/>
                <a:ea typeface="微軟正黑體" panose="020B0604030504040204" pitchFamily="34" charset="-120"/>
              </a:rPr>
              <a:t>貿協</a:t>
            </a:r>
            <a:r>
              <a:rPr lang="en-US" altLang="zh-TW" b="1" u="sng" dirty="0" smtClean="0">
                <a:solidFill>
                  <a:srgbClr val="FF0000"/>
                </a:solidFill>
                <a:latin typeface="微軟正黑體" panose="020B0604030504040204" pitchFamily="34" charset="-120"/>
                <a:ea typeface="微軟正黑體" panose="020B0604030504040204" pitchFamily="34" charset="-120"/>
              </a:rPr>
              <a:t>15</a:t>
            </a:r>
            <a:r>
              <a:rPr lang="zh-TW" altLang="en-US" b="1" u="sng" dirty="0" smtClean="0">
                <a:solidFill>
                  <a:srgbClr val="FF0000"/>
                </a:solidFill>
                <a:latin typeface="微軟正黑體" panose="020B0604030504040204" pitchFamily="34" charset="-120"/>
                <a:ea typeface="微軟正黑體" panose="020B0604030504040204" pitchFamily="34" charset="-120"/>
              </a:rPr>
              <a:t>國</a:t>
            </a:r>
            <a:r>
              <a:rPr lang="en-US" altLang="zh-TW" b="1" u="sng" dirty="0" smtClean="0">
                <a:solidFill>
                  <a:srgbClr val="FF0000"/>
                </a:solidFill>
                <a:latin typeface="微軟正黑體" panose="020B0604030504040204" pitchFamily="34" charset="-120"/>
                <a:ea typeface="微軟正黑體" panose="020B0604030504040204" pitchFamily="34" charset="-120"/>
              </a:rPr>
              <a:t>17</a:t>
            </a:r>
            <a:r>
              <a:rPr lang="zh-TW" altLang="en-US" b="1" u="sng" dirty="0" smtClean="0">
                <a:solidFill>
                  <a:srgbClr val="FF0000"/>
                </a:solidFill>
                <a:latin typeface="微軟正黑體" panose="020B0604030504040204" pitchFamily="34" charset="-120"/>
                <a:ea typeface="微軟正黑體" panose="020B0604030504040204" pitchFamily="34" charset="-120"/>
              </a:rPr>
              <a:t>個海外商務中心</a:t>
            </a:r>
            <a:r>
              <a:rPr lang="zh-TW" altLang="en-US" dirty="0" smtClean="0">
                <a:latin typeface="微軟正黑體" panose="020B0604030504040204" pitchFamily="34" charset="-120"/>
                <a:ea typeface="微軟正黑體" panose="020B0604030504040204" pitchFamily="34" charset="-120"/>
              </a:rPr>
              <a:t>辦公場地及設備（免費使用</a:t>
            </a:r>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個月）</a:t>
            </a:r>
            <a:endParaRPr lang="en-US" altLang="zh-TW" dirty="0" smtClean="0">
              <a:latin typeface="微軟正黑體" panose="020B0604030504040204" pitchFamily="34" charset="-120"/>
              <a:ea typeface="微軟正黑體" panose="020B0604030504040204" pitchFamily="34" charset="-120"/>
            </a:endParaRPr>
          </a:p>
          <a:p>
            <a:pPr marL="247650" indent="-247650" eaLnBrk="1" hangingPunct="1">
              <a:spcBef>
                <a:spcPts val="0"/>
              </a:spcBef>
              <a:defRPr/>
            </a:pPr>
            <a:r>
              <a:rPr lang="en-US" altLang="zh-TW" dirty="0" smtClean="0">
                <a:latin typeface="微軟正黑體" panose="020B0604030504040204" pitchFamily="34" charset="-120"/>
                <a:ea typeface="微軟正黑體" panose="020B0604030504040204" pitchFamily="34" charset="-120"/>
              </a:rPr>
              <a:t>(5)</a:t>
            </a:r>
            <a:r>
              <a:rPr lang="zh-TW" altLang="en-US" dirty="0" smtClean="0">
                <a:latin typeface="微軟正黑體" panose="020B0604030504040204" pitchFamily="34" charset="-120"/>
                <a:ea typeface="微軟正黑體" panose="020B0604030504040204" pitchFamily="34" charset="-120"/>
              </a:rPr>
              <a:t>提供中堅企業專屬網路行銷服務，台灣經貿網企業網頁及易成網網路商店服務；</a:t>
            </a:r>
            <a:r>
              <a:rPr lang="en-US" altLang="zh-TW" dirty="0" smtClean="0">
                <a:latin typeface="微軟正黑體" panose="020B0604030504040204" pitchFamily="34" charset="-120"/>
                <a:ea typeface="微軟正黑體" panose="020B0604030504040204" pitchFamily="34" charset="-120"/>
              </a:rPr>
              <a:t>Google</a:t>
            </a:r>
            <a:r>
              <a:rPr lang="zh-TW" altLang="en-US" dirty="0" smtClean="0">
                <a:latin typeface="微軟正黑體" panose="020B0604030504040204" pitchFamily="34" charset="-120"/>
                <a:ea typeface="微軟正黑體" panose="020B0604030504040204" pitchFamily="34" charset="-120"/>
              </a:rPr>
              <a:t>搜尋引擎關鍵字行銷</a:t>
            </a:r>
            <a:endParaRPr lang="en-US" altLang="zh-TW" dirty="0" smtClean="0">
              <a:latin typeface="微軟正黑體" panose="020B0604030504040204" pitchFamily="34" charset="-120"/>
              <a:ea typeface="微軟正黑體" panose="020B0604030504040204" pitchFamily="34" charset="-120"/>
            </a:endParaRPr>
          </a:p>
          <a:p>
            <a:pPr marL="247650" indent="-247650" eaLnBrk="1" hangingPunct="1">
              <a:spcBef>
                <a:spcPts val="0"/>
              </a:spcBef>
              <a:defRPr/>
            </a:pPr>
            <a:r>
              <a:rPr lang="en-US" altLang="zh-TW" dirty="0" smtClean="0">
                <a:latin typeface="微軟正黑體" panose="020B0604030504040204" pitchFamily="34" charset="-120"/>
                <a:ea typeface="微軟正黑體" panose="020B0604030504040204" pitchFamily="34" charset="-120"/>
              </a:rPr>
              <a:t>(6)</a:t>
            </a:r>
            <a:r>
              <a:rPr lang="zh-TW" altLang="en-US" dirty="0" smtClean="0">
                <a:latin typeface="微軟正黑體" panose="020B0604030504040204" pitchFamily="34" charset="-120"/>
                <a:ea typeface="微軟正黑體" panose="020B0604030504040204" pitchFamily="34" charset="-120"/>
              </a:rPr>
              <a:t>媒介海外人才及提供進修課程優惠：參加貿協培訓中心課程，給予學費優惠</a:t>
            </a:r>
            <a:endParaRPr lang="en-US" altLang="zh-TW" dirty="0" smtClean="0">
              <a:latin typeface="微軟正黑體" panose="020B0604030504040204" pitchFamily="34" charset="-120"/>
              <a:ea typeface="微軟正黑體" panose="020B0604030504040204" pitchFamily="34" charset="-120"/>
            </a:endParaRPr>
          </a:p>
          <a:p>
            <a:pPr marL="247650" indent="-247650" eaLnBrk="1" hangingPunct="1">
              <a:spcBef>
                <a:spcPts val="0"/>
              </a:spcBef>
              <a:defRPr/>
            </a:pP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協助中堅企業廣宣及會展服務：協助中堅企業於外貿協會發行之文宣品廣宣；提供世貿、臺北會議中心、南港展覽館等會議中心場租優惠</a:t>
            </a:r>
            <a:endParaRPr lang="en-US" altLang="zh-TW" dirty="0" smtClean="0">
              <a:latin typeface="微軟正黑體" panose="020B0604030504040204" pitchFamily="34" charset="-120"/>
              <a:ea typeface="微軟正黑體" panose="020B0604030504040204" pitchFamily="34" charset="-120"/>
            </a:endParaRPr>
          </a:p>
          <a:p>
            <a:pPr marL="247650" indent="-247650" eaLnBrk="1" hangingPunct="1">
              <a:spcBef>
                <a:spcPts val="0"/>
              </a:spcBef>
              <a:defRPr/>
            </a:pPr>
            <a:r>
              <a:rPr lang="en-US" altLang="zh-TW" dirty="0" smtClean="0">
                <a:latin typeface="微軟正黑體" panose="020B0604030504040204" pitchFamily="34" charset="-120"/>
                <a:ea typeface="微軟正黑體" panose="020B0604030504040204" pitchFamily="34" charset="-120"/>
              </a:rPr>
              <a:t>(8)</a:t>
            </a:r>
            <a:r>
              <a:rPr lang="zh-TW" altLang="en-US" dirty="0" smtClean="0">
                <a:latin typeface="微軟正黑體" panose="020B0604030504040204" pitchFamily="34" charset="-120"/>
                <a:ea typeface="微軟正黑體" panose="020B0604030504040204" pitchFamily="34" charset="-120"/>
              </a:rPr>
              <a:t>協助中堅企業參與其他專案計畫，如補助業界開發計畫及臺灣</a:t>
            </a:r>
            <a:r>
              <a:rPr lang="zh-TW" altLang="zh-TW" dirty="0" smtClean="0">
                <a:latin typeface="微軟正黑體" panose="020B0604030504040204" pitchFamily="34" charset="-120"/>
                <a:ea typeface="微軟正黑體" panose="020B0604030504040204" pitchFamily="34" charset="-120"/>
              </a:rPr>
              <a:t>產業形象廣宣計畫</a:t>
            </a:r>
            <a:r>
              <a:rPr lang="zh-TW" altLang="en-US" dirty="0" smtClean="0">
                <a:latin typeface="微軟正黑體" panose="020B0604030504040204" pitchFamily="34" charset="-120"/>
                <a:ea typeface="微軟正黑體" panose="020B0604030504040204" pitchFamily="34" charset="-120"/>
              </a:rPr>
              <a:t>等，優先考量並給予審查加分</a:t>
            </a:r>
            <a:r>
              <a:rPr lang="zh-TW" altLang="en-US" b="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rPr>
              <a:t>支持。</a:t>
            </a:r>
            <a:endParaRPr lang="en-US" altLang="zh-TW" b="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kern="1200" dirty="0" smtClean="0">
              <a:solidFill>
                <a:schemeClr val="tx1"/>
              </a:solidFill>
              <a:latin typeface="標楷體" pitchFamily="65" charset="-120"/>
              <a:ea typeface="標楷體" pitchFamily="65"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kern="1200" dirty="0" smtClean="0">
              <a:solidFill>
                <a:schemeClr val="tx1"/>
              </a:solidFill>
              <a:latin typeface="標楷體" pitchFamily="65" charset="-120"/>
              <a:ea typeface="標楷體" pitchFamily="65"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zh-TW" altLang="zh-TW" kern="1200" dirty="0" smtClean="0">
              <a:solidFill>
                <a:schemeClr val="tx1"/>
              </a:solidFill>
              <a:latin typeface="標楷體" pitchFamily="65" charset="-120"/>
              <a:ea typeface="標楷體" pitchFamily="65"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kern="1200" dirty="0" smtClean="0">
              <a:solidFill>
                <a:schemeClr val="tx1"/>
              </a:solidFill>
              <a:latin typeface="標楷體" pitchFamily="65" charset="-120"/>
              <a:ea typeface="標楷體" pitchFamily="65"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zh-TW" altLang="zh-TW" kern="1200" dirty="0" smtClean="0">
              <a:solidFill>
                <a:schemeClr val="tx1"/>
              </a:solidFill>
              <a:latin typeface="標楷體" pitchFamily="65" charset="-120"/>
              <a:ea typeface="標楷體" pitchFamily="65" charset="-120"/>
            </a:endParaRPr>
          </a:p>
          <a:p>
            <a:pPr eaLnBrk="1" hangingPunct="1"/>
            <a:endParaRPr lang="en-US" altLang="zh-TW" dirty="0" smtClean="0">
              <a:latin typeface="標楷體" pitchFamily="65" charset="-120"/>
              <a:ea typeface="標楷體" pitchFamily="65" charset="-120"/>
            </a:endParaRPr>
          </a:p>
        </p:txBody>
      </p:sp>
    </p:spTree>
    <p:extLst>
      <p:ext uri="{BB962C8B-B14F-4D97-AF65-F5344CB8AC3E}">
        <p14:creationId xmlns:p14="http://schemas.microsoft.com/office/powerpoint/2010/main" val="2080987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EECEB351-0832-46A5-91B3-E5B2744CA441}" type="slidenum">
              <a:rPr lang="zh-TW" altLang="en-US" smtClean="0"/>
              <a:pPr/>
              <a:t>28</a:t>
            </a:fld>
            <a:endParaRPr lang="zh-TW" altLang="en-US"/>
          </a:p>
        </p:txBody>
      </p:sp>
    </p:spTree>
    <p:extLst>
      <p:ext uri="{BB962C8B-B14F-4D97-AF65-F5344CB8AC3E}">
        <p14:creationId xmlns:p14="http://schemas.microsoft.com/office/powerpoint/2010/main" val="940248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EECEB351-0832-46A5-91B3-E5B2744CA441}" type="slidenum">
              <a:rPr lang="zh-TW" altLang="en-US" smtClean="0"/>
              <a:pPr/>
              <a:t>29</a:t>
            </a:fld>
            <a:endParaRPr lang="zh-TW" altLang="en-US"/>
          </a:p>
        </p:txBody>
      </p:sp>
    </p:spTree>
    <p:extLst>
      <p:ext uri="{BB962C8B-B14F-4D97-AF65-F5344CB8AC3E}">
        <p14:creationId xmlns:p14="http://schemas.microsoft.com/office/powerpoint/2010/main" val="913449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EECEB351-0832-46A5-91B3-E5B2744CA441}" type="slidenum">
              <a:rPr lang="zh-TW" altLang="en-US" smtClean="0"/>
              <a:pPr/>
              <a:t>30</a:t>
            </a:fld>
            <a:endParaRPr lang="zh-TW" altLang="en-US"/>
          </a:p>
        </p:txBody>
      </p:sp>
    </p:spTree>
    <p:extLst>
      <p:ext uri="{BB962C8B-B14F-4D97-AF65-F5344CB8AC3E}">
        <p14:creationId xmlns:p14="http://schemas.microsoft.com/office/powerpoint/2010/main" val="249509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ECEB351-0832-46A5-91B3-E5B2744CA441}" type="slidenum">
              <a:rPr lang="zh-TW" altLang="en-US" smtClean="0"/>
              <a:pPr/>
              <a:t>3</a:t>
            </a:fld>
            <a:endParaRPr lang="zh-TW" altLang="en-US"/>
          </a:p>
        </p:txBody>
      </p:sp>
    </p:spTree>
    <p:extLst>
      <p:ext uri="{BB962C8B-B14F-4D97-AF65-F5344CB8AC3E}">
        <p14:creationId xmlns:p14="http://schemas.microsoft.com/office/powerpoint/2010/main" val="4179987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EECEB351-0832-46A5-91B3-E5B2744CA441}" type="slidenum">
              <a:rPr lang="zh-TW" altLang="en-US" smtClean="0"/>
              <a:pPr/>
              <a:t>31</a:t>
            </a:fld>
            <a:endParaRPr lang="zh-TW" altLang="en-US"/>
          </a:p>
        </p:txBody>
      </p:sp>
    </p:spTree>
    <p:extLst>
      <p:ext uri="{BB962C8B-B14F-4D97-AF65-F5344CB8AC3E}">
        <p14:creationId xmlns:p14="http://schemas.microsoft.com/office/powerpoint/2010/main" val="1689586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EECEB351-0832-46A5-91B3-E5B2744CA441}" type="slidenum">
              <a:rPr lang="zh-TW" altLang="en-US" smtClean="0"/>
              <a:pPr/>
              <a:t>32</a:t>
            </a:fld>
            <a:endParaRPr lang="zh-TW" altLang="en-US"/>
          </a:p>
        </p:txBody>
      </p:sp>
    </p:spTree>
    <p:extLst>
      <p:ext uri="{BB962C8B-B14F-4D97-AF65-F5344CB8AC3E}">
        <p14:creationId xmlns:p14="http://schemas.microsoft.com/office/powerpoint/2010/main" val="9603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198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latin typeface="Arial" pitchFamily="34" charset="0"/>
            </a:endParaRPr>
          </a:p>
        </p:txBody>
      </p:sp>
      <p:sp>
        <p:nvSpPr>
          <p:cNvPr id="2662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12B276-D4AF-4DE5-80A1-A6FDD773EC9D}" type="slidenum">
              <a:rPr lang="en-US" altLang="zh-TW" smtClean="0">
                <a:latin typeface="Arial" pitchFamily="34" charset="0"/>
              </a:rPr>
              <a:pPr fontAlgn="base">
                <a:spcBef>
                  <a:spcPct val="0"/>
                </a:spcBef>
                <a:spcAft>
                  <a:spcPct val="0"/>
                </a:spcAft>
                <a:defRPr/>
              </a:pPr>
              <a:t>5</a:t>
            </a:fld>
            <a:endParaRPr lang="en-US" altLang="zh-TW" smtClean="0">
              <a:latin typeface="Arial" pitchFamily="34" charset="0"/>
            </a:endParaRPr>
          </a:p>
        </p:txBody>
      </p:sp>
    </p:spTree>
    <p:extLst>
      <p:ext uri="{BB962C8B-B14F-4D97-AF65-F5344CB8AC3E}">
        <p14:creationId xmlns:p14="http://schemas.microsoft.com/office/powerpoint/2010/main" val="306822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79768" y="4715154"/>
            <a:ext cx="5654925" cy="4466987"/>
          </a:xfrm>
        </p:spPr>
        <p:txBody>
          <a:bodyPr>
            <a:normAutofit/>
          </a:bodyPr>
          <a:lstStyle/>
          <a:p>
            <a:pPr marL="321310" marR="102870" indent="-254000" algn="just">
              <a:lnSpc>
                <a:spcPct val="80000"/>
              </a:lnSpc>
              <a:spcBef>
                <a:spcPts val="280"/>
              </a:spcBef>
              <a:spcAft>
                <a:spcPts val="0"/>
              </a:spcAft>
            </a:pPr>
            <a:r>
              <a:rPr lang="zh-TW" altLang="en-US" dirty="0">
                <a:latin typeface="微軟正黑體" panose="020B0604030504040204" pitchFamily="34" charset="-120"/>
                <a:ea typeface="微軟正黑體" panose="020B0604030504040204" pitchFamily="34" charset="-120"/>
                <a:cs typeface="Times New Roman"/>
              </a:rPr>
              <a:t>行銷拓展</a:t>
            </a:r>
            <a:r>
              <a:rPr lang="en-US" altLang="zh-TW" dirty="0">
                <a:latin typeface="微軟正黑體" panose="020B0604030504040204" pitchFamily="34" charset="-120"/>
                <a:ea typeface="微軟正黑體" panose="020B0604030504040204" pitchFamily="34" charset="-120"/>
                <a:cs typeface="Times New Roman"/>
              </a:rPr>
              <a:t>:</a:t>
            </a:r>
          </a:p>
          <a:p>
            <a:pPr marL="67310" marR="102870" algn="just">
              <a:lnSpc>
                <a:spcPct val="80000"/>
              </a:lnSpc>
              <a:spcBef>
                <a:spcPts val="280"/>
              </a:spcBef>
              <a:spcAft>
                <a:spcPts val="0"/>
              </a:spcAft>
            </a:pPr>
            <a:r>
              <a:rPr lang="en-US" altLang="zh-TW" dirty="0" smtClean="0">
                <a:latin typeface="微軟正黑體" panose="020B0604030504040204" pitchFamily="34" charset="-120"/>
                <a:ea typeface="微軟正黑體" panose="020B0604030504040204" pitchFamily="34" charset="-120"/>
                <a:cs typeface="Times New Roman"/>
              </a:rPr>
              <a:t>1.</a:t>
            </a:r>
            <a:r>
              <a:rPr lang="zh-TW" altLang="en-US" dirty="0" smtClean="0">
                <a:latin typeface="微軟正黑體" panose="020B0604030504040204" pitchFamily="34" charset="-120"/>
                <a:ea typeface="微軟正黑體" panose="020B0604030504040204" pitchFamily="34" charset="-120"/>
                <a:cs typeface="Times New Roman"/>
              </a:rPr>
              <a:t>辦理</a:t>
            </a:r>
            <a:r>
              <a:rPr lang="zh-TW" altLang="en-US" dirty="0">
                <a:latin typeface="微軟正黑體" panose="020B0604030504040204" pitchFamily="34" charset="-120"/>
                <a:ea typeface="微軟正黑體" panose="020B0604030504040204" pitchFamily="34" charset="-120"/>
                <a:cs typeface="Times New Roman"/>
              </a:rPr>
              <a:t>展團活動部分</a:t>
            </a:r>
            <a:r>
              <a:rPr lang="en-US" altLang="zh-TW" dirty="0">
                <a:latin typeface="微軟正黑體" panose="020B0604030504040204" pitchFamily="34" charset="-120"/>
                <a:ea typeface="微軟正黑體" panose="020B0604030504040204" pitchFamily="34" charset="-120"/>
                <a:cs typeface="Times New Roman"/>
              </a:rPr>
              <a:t>:</a:t>
            </a:r>
          </a:p>
          <a:p>
            <a:pPr lvl="0"/>
            <a:r>
              <a:rPr lang="zh-TW" altLang="en-US" dirty="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籌</a:t>
            </a:r>
            <a:r>
              <a:rPr lang="zh-TW" altLang="en-US" dirty="0">
                <a:latin typeface="微軟正黑體" panose="020B0604030504040204" pitchFamily="34" charset="-120"/>
                <a:ea typeface="微軟正黑體" panose="020B0604030504040204" pitchFamily="34" charset="-120"/>
              </a:rPr>
              <a:t>組參展團：</a:t>
            </a:r>
            <a:r>
              <a:rPr lang="en-US" altLang="zh-TW" dirty="0">
                <a:latin typeface="微軟正黑體" panose="020B0604030504040204" pitchFamily="34" charset="-120"/>
                <a:ea typeface="微軟正黑體" panose="020B0604030504040204" pitchFamily="34" charset="-120"/>
              </a:rPr>
              <a:t>105</a:t>
            </a:r>
            <a:r>
              <a:rPr lang="zh-TW" altLang="en-US" dirty="0">
                <a:latin typeface="微軟正黑體" panose="020B0604030504040204" pitchFamily="34" charset="-120"/>
                <a:ea typeface="微軟正黑體" panose="020B0604030504040204" pitchFamily="34" charset="-120"/>
              </a:rPr>
              <a:t>年本局委外貿協會辦理東協參展團計</a:t>
            </a:r>
            <a:r>
              <a:rPr lang="en-US" altLang="zh-TW" dirty="0">
                <a:latin typeface="微軟正黑體" panose="020B0604030504040204" pitchFamily="34" charset="-120"/>
                <a:ea typeface="微軟正黑體" panose="020B0604030504040204" pitchFamily="34" charset="-120"/>
              </a:rPr>
              <a:t>19</a:t>
            </a:r>
            <a:r>
              <a:rPr lang="zh-TW" altLang="en-US" dirty="0">
                <a:latin typeface="微軟正黑體" panose="020B0604030504040204" pitchFamily="34" charset="-120"/>
                <a:ea typeface="微軟正黑體" panose="020B0604030504040204" pitchFamily="34" charset="-120"/>
              </a:rPr>
              <a:t>項，如</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印尼紡織</a:t>
            </a:r>
            <a:endParaRPr lang="en-US" altLang="zh-TW" dirty="0">
              <a:latin typeface="微軟正黑體" panose="020B0604030504040204" pitchFamily="34" charset="-120"/>
              <a:ea typeface="微軟正黑體" panose="020B0604030504040204" pitchFamily="34" charset="-120"/>
            </a:endParaRPr>
          </a:p>
          <a:p>
            <a:pPr lvl="0"/>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及</a:t>
            </a:r>
            <a:r>
              <a:rPr lang="zh-TW" altLang="en-US" dirty="0">
                <a:latin typeface="微軟正黑體" panose="020B0604030504040204" pitchFamily="34" charset="-120"/>
                <a:ea typeface="微軟正黑體" panose="020B0604030504040204" pitchFamily="34" charset="-120"/>
              </a:rPr>
              <a:t>製衣機械展</a:t>
            </a:r>
            <a:r>
              <a:rPr lang="zh-TW" altLang="en-US" dirty="0">
                <a:latin typeface="微軟正黑體" panose="020B0604030504040204" pitchFamily="34" charset="-120"/>
                <a:ea typeface="微軟正黑體" panose="020B0604030504040204" pitchFamily="34" charset="-120"/>
                <a:cs typeface="Arial Unicode MS"/>
              </a:rPr>
              <a:t>、泰國國際食品展等；</a:t>
            </a:r>
            <a:r>
              <a:rPr lang="zh-TW" altLang="en-US" dirty="0">
                <a:latin typeface="微軟正黑體" panose="020B0604030504040204" pitchFamily="34" charset="-120"/>
                <a:ea typeface="微軟正黑體" panose="020B0604030504040204" pitchFamily="34" charset="-120"/>
              </a:rPr>
              <a:t>南亞參展團  </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項，如</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印度清奈國際</a:t>
            </a:r>
            <a:endParaRPr lang="en-US" altLang="zh-TW" dirty="0">
              <a:latin typeface="微軟正黑體" panose="020B0604030504040204" pitchFamily="34" charset="-120"/>
              <a:ea typeface="微軟正黑體" panose="020B0604030504040204" pitchFamily="34" charset="-120"/>
            </a:endParaRPr>
          </a:p>
          <a:p>
            <a:pPr lvl="0"/>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工具</a:t>
            </a:r>
            <a:r>
              <a:rPr lang="zh-TW" altLang="en-US" dirty="0">
                <a:latin typeface="微軟正黑體" panose="020B0604030504040204" pitchFamily="34" charset="-120"/>
                <a:ea typeface="微軟正黑體" panose="020B0604030504040204" pitchFamily="34" charset="-120"/>
              </a:rPr>
              <a:t>機暨自動化設備展</a:t>
            </a:r>
            <a:r>
              <a:rPr lang="zh-TW" altLang="en-US" dirty="0">
                <a:latin typeface="微軟正黑體" panose="020B0604030504040204" pitchFamily="34" charset="-120"/>
                <a:ea typeface="微軟正黑體" panose="020B0604030504040204" pitchFamily="34" charset="-120"/>
                <a:cs typeface="Arial Unicode MS"/>
              </a:rPr>
              <a:t>、</a:t>
            </a:r>
            <a:r>
              <a:rPr lang="zh-TW" altLang="en-US" dirty="0">
                <a:latin typeface="微軟正黑體" panose="020B0604030504040204" pitchFamily="34" charset="-120"/>
                <a:ea typeface="微軟正黑體" panose="020B0604030504040204" pitchFamily="34" charset="-120"/>
              </a:rPr>
              <a:t>印度國際綠能暨應用展等。</a:t>
            </a:r>
            <a:endParaRPr lang="en-US" altLang="zh-TW" dirty="0">
              <a:latin typeface="微軟正黑體" panose="020B0604030504040204" pitchFamily="34" charset="-120"/>
              <a:ea typeface="微軟正黑體" panose="020B0604030504040204" pitchFamily="34" charset="-120"/>
            </a:endParaRPr>
          </a:p>
          <a:p>
            <a:pPr lvl="0"/>
            <a:r>
              <a:rPr lang="zh-TW" altLang="en-US" dirty="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籌</a:t>
            </a:r>
            <a:r>
              <a:rPr lang="zh-TW" altLang="en-US" dirty="0">
                <a:latin typeface="微軟正黑體" panose="020B0604030504040204" pitchFamily="34" charset="-120"/>
                <a:ea typeface="微軟正黑體" panose="020B0604030504040204" pitchFamily="34" charset="-120"/>
              </a:rPr>
              <a:t>組拓銷團</a:t>
            </a:r>
            <a:r>
              <a:rPr lang="en-US" altLang="zh-TW" dirty="0">
                <a:latin typeface="微軟正黑體" panose="020B0604030504040204" pitchFamily="34" charset="-120"/>
                <a:ea typeface="微軟正黑體" panose="020B0604030504040204" pitchFamily="34" charset="-120"/>
                <a:cs typeface="Arial Unicode MS"/>
              </a:rPr>
              <a:t>、</a:t>
            </a:r>
            <a:r>
              <a:rPr lang="zh-TW" altLang="en-US" dirty="0">
                <a:latin typeface="微軟正黑體" panose="020B0604030504040204" pitchFamily="34" charset="-120"/>
                <a:ea typeface="微軟正黑體" panose="020B0604030504040204" pitchFamily="34" charset="-120"/>
              </a:rPr>
              <a:t>貿易訪問團：</a:t>
            </a:r>
            <a:r>
              <a:rPr lang="en-US" altLang="zh-TW" dirty="0">
                <a:latin typeface="微軟正黑體" panose="020B0604030504040204" pitchFamily="34" charset="-120"/>
                <a:ea typeface="微軟正黑體" panose="020B0604030504040204" pitchFamily="34" charset="-120"/>
              </a:rPr>
              <a:t>105</a:t>
            </a:r>
            <a:r>
              <a:rPr lang="zh-TW" altLang="en-US" dirty="0">
                <a:latin typeface="微軟正黑體" panose="020B0604030504040204" pitchFamily="34" charset="-120"/>
                <a:ea typeface="微軟正黑體" panose="020B0604030504040204" pitchFamily="34" charset="-120"/>
              </a:rPr>
              <a:t>年本局委外貿協會辦理東協拓銷團</a:t>
            </a:r>
            <a:r>
              <a:rPr lang="en-US" altLang="zh-TW" dirty="0">
                <a:latin typeface="微軟正黑體" panose="020B0604030504040204" pitchFamily="34" charset="-120"/>
                <a:ea typeface="微軟正黑體" panose="020B0604030504040204" pitchFamily="34" charset="-120"/>
                <a:cs typeface="Arial Unicode MS"/>
              </a:rPr>
              <a:t>、</a:t>
            </a:r>
            <a:r>
              <a:rPr lang="zh-TW" altLang="en-US" dirty="0">
                <a:latin typeface="微軟正黑體" panose="020B0604030504040204" pitchFamily="34" charset="-120"/>
                <a:ea typeface="微軟正黑體" panose="020B0604030504040204" pitchFamily="34" charset="-120"/>
              </a:rPr>
              <a:t>貿訪   </a:t>
            </a:r>
            <a:endParaRPr lang="en-US" altLang="zh-TW" dirty="0">
              <a:latin typeface="微軟正黑體" panose="020B0604030504040204" pitchFamily="34" charset="-120"/>
              <a:ea typeface="微軟正黑體" panose="020B0604030504040204" pitchFamily="34" charset="-120"/>
            </a:endParaRPr>
          </a:p>
          <a:p>
            <a:pPr lvl="0"/>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團</a:t>
            </a:r>
            <a:r>
              <a:rPr lang="zh-TW" altLang="en-US" dirty="0">
                <a:latin typeface="微軟正黑體" panose="020B0604030504040204" pitchFamily="34" charset="-120"/>
                <a:ea typeface="微軟正黑體" panose="020B0604030504040204" pitchFamily="34" charset="-120"/>
              </a:rPr>
              <a:t>計 </a:t>
            </a:r>
            <a:r>
              <a:rPr lang="en-US" altLang="zh-TW" dirty="0">
                <a:latin typeface="微軟正黑體" panose="020B0604030504040204" pitchFamily="34" charset="-120"/>
                <a:ea typeface="微軟正黑體" panose="020B0604030504040204" pitchFamily="34" charset="-120"/>
              </a:rPr>
              <a:t>12</a:t>
            </a:r>
            <a:r>
              <a:rPr lang="zh-TW" altLang="en-US" dirty="0">
                <a:latin typeface="微軟正黑體" panose="020B0604030504040204" pitchFamily="34" charset="-120"/>
                <a:ea typeface="微軟正黑體" panose="020B0604030504040204" pitchFamily="34" charset="-120"/>
              </a:rPr>
              <a:t>項，如</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工業產品東協拓銷團</a:t>
            </a:r>
            <a:r>
              <a:rPr lang="zh-TW" altLang="en-US" dirty="0">
                <a:latin typeface="微軟正黑體" panose="020B0604030504040204" pitchFamily="34" charset="-120"/>
                <a:ea typeface="微軟正黑體" panose="020B0604030504040204" pitchFamily="34" charset="-120"/>
                <a:cs typeface="Arial Unicode MS"/>
              </a:rPr>
              <a:t>、醫療保健產業赴東協布局拓銷團、 </a:t>
            </a:r>
            <a:endParaRPr lang="en-US" altLang="zh-TW" dirty="0">
              <a:latin typeface="微軟正黑體" panose="020B0604030504040204" pitchFamily="34" charset="-120"/>
              <a:ea typeface="微軟正黑體" panose="020B0604030504040204" pitchFamily="34" charset="-120"/>
              <a:cs typeface="Arial Unicode MS"/>
            </a:endParaRPr>
          </a:p>
          <a:p>
            <a:pPr lvl="0"/>
            <a:r>
              <a:rPr lang="zh-TW" altLang="en-US" dirty="0">
                <a:latin typeface="微軟正黑體" panose="020B0604030504040204" pitchFamily="34" charset="-120"/>
                <a:ea typeface="微軟正黑體" panose="020B0604030504040204" pitchFamily="34" charset="-120"/>
                <a:cs typeface="Arial Unicode MS"/>
              </a:rPr>
              <a:t>     </a:t>
            </a:r>
            <a:r>
              <a:rPr lang="zh-TW" altLang="en-US" dirty="0" smtClean="0">
                <a:latin typeface="微軟正黑體" panose="020B0604030504040204" pitchFamily="34" charset="-120"/>
                <a:ea typeface="微軟正黑體" panose="020B0604030504040204" pitchFamily="34" charset="-120"/>
                <a:cs typeface="Arial Unicode MS"/>
              </a:rPr>
              <a:t>服務業</a:t>
            </a:r>
            <a:r>
              <a:rPr lang="zh-TW" altLang="en-US" dirty="0">
                <a:latin typeface="微軟正黑體" panose="020B0604030504040204" pitchFamily="34" charset="-120"/>
                <a:ea typeface="微軟正黑體" panose="020B0604030504040204" pitchFamily="34" charset="-120"/>
                <a:cs typeface="Arial Unicode MS"/>
              </a:rPr>
              <a:t>商機拓銷團等</a:t>
            </a:r>
            <a:r>
              <a:rPr lang="en-US" altLang="zh-TW" dirty="0">
                <a:latin typeface="微軟正黑體" panose="020B0604030504040204" pitchFamily="34" charset="-120"/>
                <a:ea typeface="微軟正黑體" panose="020B0604030504040204" pitchFamily="34" charset="-120"/>
                <a:cs typeface="Arial Unicode MS"/>
              </a:rPr>
              <a:t>；</a:t>
            </a:r>
            <a:r>
              <a:rPr lang="zh-TW" altLang="en-US" dirty="0">
                <a:latin typeface="微軟正黑體" panose="020B0604030504040204" pitchFamily="34" charset="-120"/>
                <a:ea typeface="微軟正黑體" panose="020B0604030504040204" pitchFamily="34" charset="-120"/>
              </a:rPr>
              <a:t>南亞拓銷團</a:t>
            </a:r>
            <a:r>
              <a:rPr lang="en-US" altLang="zh-TW" dirty="0">
                <a:latin typeface="微軟正黑體" panose="020B0604030504040204" pitchFamily="34" charset="-120"/>
                <a:ea typeface="微軟正黑體" panose="020B0604030504040204" pitchFamily="34" charset="-120"/>
                <a:cs typeface="Arial Unicode MS"/>
              </a:rPr>
              <a:t>、</a:t>
            </a:r>
            <a:r>
              <a:rPr lang="zh-TW" altLang="en-US" dirty="0">
                <a:latin typeface="微軟正黑體" panose="020B0604030504040204" pitchFamily="34" charset="-120"/>
                <a:ea typeface="微軟正黑體" panose="020B0604030504040204" pitchFamily="34" charset="-120"/>
              </a:rPr>
              <a:t>貿訪團計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項，如</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印度、孟加拉、巴</a:t>
            </a:r>
            <a:endParaRPr lang="en-US" altLang="zh-TW" dirty="0">
              <a:latin typeface="微軟正黑體" panose="020B0604030504040204" pitchFamily="34" charset="-120"/>
              <a:ea typeface="微軟正黑體" panose="020B0604030504040204" pitchFamily="34" charset="-120"/>
            </a:endParaRPr>
          </a:p>
          <a:p>
            <a:pPr lvl="0"/>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基</a:t>
            </a:r>
            <a:r>
              <a:rPr lang="zh-TW" altLang="en-US" dirty="0">
                <a:latin typeface="微軟正黑體" panose="020B0604030504040204" pitchFamily="34" charset="-120"/>
                <a:ea typeface="微軟正黑體" panose="020B0604030504040204" pitchFamily="34" charset="-120"/>
              </a:rPr>
              <a:t>斯坦工業商機拓銷團</a:t>
            </a:r>
            <a:r>
              <a:rPr lang="zh-TW" altLang="en-US" dirty="0">
                <a:latin typeface="微軟正黑體" panose="020B0604030504040204" pitchFamily="34" charset="-120"/>
                <a:ea typeface="微軟正黑體" panose="020B0604030504040204" pitchFamily="34" charset="-120"/>
                <a:cs typeface="Arial Unicode MS"/>
              </a:rPr>
              <a:t>、雙印越南智慧生活科技產業拓銷團</a:t>
            </a:r>
            <a:r>
              <a:rPr lang="zh-TW" altLang="en-US" dirty="0">
                <a:latin typeface="微軟正黑體" panose="020B0604030504040204" pitchFamily="34" charset="-120"/>
                <a:ea typeface="微軟正黑體" panose="020B0604030504040204" pitchFamily="34" charset="-120"/>
              </a:rPr>
              <a:t>等</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lvl="0"/>
            <a:r>
              <a:rPr lang="en-US" altLang="zh-TW" dirty="0" smtClean="0">
                <a:latin typeface="微軟正黑體" panose="020B0604030504040204" pitchFamily="34" charset="-120"/>
                <a:ea typeface="微軟正黑體" panose="020B0604030504040204" pitchFamily="34" charset="-120"/>
                <a:cs typeface="Times New Roman"/>
              </a:rPr>
              <a:t>2.</a:t>
            </a:r>
            <a:r>
              <a:rPr lang="zh-TW" altLang="en-US" dirty="0" smtClean="0">
                <a:latin typeface="微軟正黑體" panose="020B0604030504040204" pitchFamily="34" charset="-120"/>
                <a:ea typeface="微軟正黑體" panose="020B0604030504040204" pitchFamily="34" charset="-120"/>
                <a:cs typeface="Times New Roman"/>
              </a:rPr>
              <a:t>洽</a:t>
            </a:r>
            <a:r>
              <a:rPr lang="zh-TW" altLang="en-US" dirty="0">
                <a:latin typeface="微軟正黑體" panose="020B0604030504040204" pitchFamily="34" charset="-120"/>
                <a:ea typeface="微軟正黑體" panose="020B0604030504040204" pitchFamily="34" charset="-120"/>
                <a:cs typeface="Times New Roman"/>
              </a:rPr>
              <a:t>邀買主採購部分</a:t>
            </a:r>
            <a:r>
              <a:rPr lang="en-US" altLang="zh-TW" dirty="0">
                <a:latin typeface="微軟正黑體" panose="020B0604030504040204" pitchFamily="34" charset="-120"/>
                <a:ea typeface="微軟正黑體" panose="020B0604030504040204" pitchFamily="34" charset="-120"/>
                <a:cs typeface="Times New Roman"/>
              </a:rPr>
              <a:t>:</a:t>
            </a:r>
            <a:r>
              <a:rPr lang="zh-TW" altLang="en-US" dirty="0">
                <a:latin typeface="微軟正黑體" panose="020B0604030504040204" pitchFamily="34" charset="-120"/>
                <a:ea typeface="微軟正黑體" panose="020B0604030504040204" pitchFamily="34" charset="-120"/>
                <a:cs typeface="Times New Roman"/>
              </a:rPr>
              <a:t> </a:t>
            </a:r>
            <a:endParaRPr lang="en-US" altLang="zh-TW" dirty="0">
              <a:latin typeface="微軟正黑體" panose="020B0604030504040204" pitchFamily="34" charset="-120"/>
              <a:ea typeface="微軟正黑體" panose="020B0604030504040204" pitchFamily="34" charset="-120"/>
              <a:cs typeface="Times New Roman"/>
            </a:endParaRPr>
          </a:p>
          <a:p>
            <a:pPr marL="152400" indent="-9525"/>
            <a:r>
              <a:rPr lang="en-US" altLang="zh-TW" dirty="0" smtClean="0">
                <a:latin typeface="微軟正黑體" panose="020B0604030504040204" pitchFamily="34" charset="-120"/>
                <a:ea typeface="微軟正黑體" panose="020B0604030504040204" pitchFamily="34" charset="-120"/>
              </a:rPr>
              <a:t>105</a:t>
            </a:r>
            <a:r>
              <a:rPr lang="zh-TW" altLang="en-US" dirty="0">
                <a:latin typeface="微軟正黑體" panose="020B0604030504040204" pitchFamily="34" charset="-120"/>
                <a:ea typeface="微軟正黑體" panose="020B0604030504040204" pitchFamily="34" charset="-120"/>
              </a:rPr>
              <a:t>年度委託外貿協會辦理 東協商機媒合會</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南亞商機日</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印尼印度</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雙印新政改革商機媒合會等活動，截至今年</a:t>
            </a:r>
            <a:r>
              <a:rPr lang="en-US" altLang="zh-TW" baseline="0" dirty="0" smtClean="0">
                <a:solidFill>
                  <a:srgbClr val="FF0000"/>
                </a:solidFill>
                <a:latin typeface="微軟正黑體" panose="020B0604030504040204" pitchFamily="34" charset="-120"/>
                <a:ea typeface="微軟正黑體" panose="020B0604030504040204" pitchFamily="34" charset="-120"/>
              </a:rPr>
              <a:t>1~9</a:t>
            </a:r>
            <a:r>
              <a:rPr lang="zh-TW" altLang="en-US" baseline="0" dirty="0" smtClean="0">
                <a:solidFill>
                  <a:srgbClr val="FF0000"/>
                </a:solidFill>
                <a:latin typeface="微軟正黑體" panose="020B0604030504040204" pitchFamily="34" charset="-120"/>
                <a:ea typeface="微軟正黑體" panose="020B0604030504040204" pitchFamily="34" charset="-120"/>
              </a:rPr>
              <a:t>月</a:t>
            </a:r>
            <a:r>
              <a:rPr lang="zh-TW" altLang="en-US" dirty="0">
                <a:latin typeface="微軟正黑體" panose="020B0604030504040204" pitchFamily="34" charset="-120"/>
                <a:ea typeface="微軟正黑體" panose="020B0604030504040204" pitchFamily="34" charset="-120"/>
              </a:rPr>
              <a:t>買主數為</a:t>
            </a:r>
            <a:r>
              <a:rPr lang="zh-TW" altLang="en-US" dirty="0">
                <a:solidFill>
                  <a:srgbClr val="FF0000"/>
                </a:solidFill>
                <a:latin typeface="微軟正黑體" panose="020B0604030504040204" pitchFamily="34" charset="-120"/>
                <a:ea typeface="微軟正黑體" panose="020B0604030504040204" pitchFamily="34" charset="-120"/>
              </a:rPr>
              <a:t>東協國家</a:t>
            </a:r>
            <a:r>
              <a:rPr lang="en-US" altLang="zh-TW" dirty="0" smtClean="0">
                <a:solidFill>
                  <a:srgbClr val="FF0000"/>
                </a:solidFill>
                <a:latin typeface="微軟正黑體" panose="020B0604030504040204" pitchFamily="34" charset="-120"/>
                <a:ea typeface="微軟正黑體" panose="020B0604030504040204" pitchFamily="34" charset="-120"/>
              </a:rPr>
              <a:t>456</a:t>
            </a:r>
            <a:r>
              <a:rPr lang="zh-TW" altLang="en-US" dirty="0">
                <a:solidFill>
                  <a:srgbClr val="FF0000"/>
                </a:solidFill>
                <a:latin typeface="微軟正黑體" panose="020B0604030504040204" pitchFamily="34" charset="-120"/>
                <a:ea typeface="微軟正黑體" panose="020B0604030504040204" pitchFamily="34" charset="-120"/>
              </a:rPr>
              <a:t>家，南亞</a:t>
            </a:r>
            <a:r>
              <a:rPr lang="zh-TW" altLang="en-US" dirty="0" smtClean="0">
                <a:solidFill>
                  <a:srgbClr val="FF0000"/>
                </a:solidFill>
                <a:latin typeface="微軟正黑體" panose="020B0604030504040204" pitchFamily="34" charset="-120"/>
                <a:ea typeface="微軟正黑體" panose="020B0604030504040204" pitchFamily="34" charset="-120"/>
              </a:rPr>
              <a:t>國家</a:t>
            </a:r>
            <a:r>
              <a:rPr lang="en-US" altLang="zh-TW" dirty="0" smtClean="0">
                <a:solidFill>
                  <a:srgbClr val="FF0000"/>
                </a:solidFill>
                <a:latin typeface="微軟正黑體" panose="020B0604030504040204" pitchFamily="34" charset="-120"/>
                <a:ea typeface="微軟正黑體" panose="020B0604030504040204" pitchFamily="34" charset="-120"/>
              </a:rPr>
              <a:t>99</a:t>
            </a:r>
            <a:r>
              <a:rPr lang="zh-TW" altLang="en-US" dirty="0" smtClean="0">
                <a:solidFill>
                  <a:srgbClr val="FF0000"/>
                </a:solidFill>
                <a:latin typeface="微軟正黑體" panose="020B0604030504040204" pitchFamily="34" charset="-120"/>
                <a:ea typeface="微軟正黑體" panose="020B0604030504040204" pitchFamily="34" charset="-120"/>
              </a:rPr>
              <a:t>家</a:t>
            </a:r>
            <a:r>
              <a:rPr lang="zh-TW" altLang="en-US" dirty="0">
                <a:solidFill>
                  <a:srgbClr val="FF0000"/>
                </a:solidFill>
                <a:latin typeface="微軟正黑體" panose="020B0604030504040204" pitchFamily="34" charset="-120"/>
                <a:ea typeface="微軟正黑體" panose="020B0604030504040204" pitchFamily="34" charset="-120"/>
              </a:rPr>
              <a:t>。</a:t>
            </a:r>
            <a:endParaRPr lang="en-US" altLang="zh-TW" dirty="0">
              <a:solidFill>
                <a:srgbClr val="FF0000"/>
              </a:solidFill>
              <a:latin typeface="微軟正黑體" panose="020B0604030504040204" pitchFamily="34" charset="-120"/>
              <a:ea typeface="微軟正黑體" panose="020B0604030504040204" pitchFamily="34" charset="-120"/>
            </a:endParaRPr>
          </a:p>
          <a:p>
            <a:pPr lvl="0"/>
            <a:r>
              <a:rPr lang="zh-TW" altLang="en-US" dirty="0">
                <a:latin typeface="微軟正黑體" panose="020B0604030504040204" pitchFamily="34" charset="-120"/>
                <a:ea typeface="微軟正黑體" panose="020B0604030504040204" pitchFamily="34" charset="-120"/>
              </a:rPr>
              <a:t>  </a:t>
            </a:r>
            <a:endParaRPr lang="en-US" altLang="zh-TW" dirty="0">
              <a:latin typeface="微軟正黑體" panose="020B0604030504040204" pitchFamily="34" charset="-120"/>
              <a:ea typeface="微軟正黑體" panose="020B0604030504040204" pitchFamily="34" charset="-120"/>
              <a:cs typeface="Times New Roman"/>
            </a:endParaRPr>
          </a:p>
          <a:p>
            <a:pPr marL="67310" marR="102870" algn="just">
              <a:lnSpc>
                <a:spcPct val="80000"/>
              </a:lnSpc>
              <a:spcBef>
                <a:spcPts val="280"/>
              </a:spcBef>
              <a:spcAft>
                <a:spcPts val="0"/>
              </a:spcAft>
            </a:pPr>
            <a:r>
              <a:rPr lang="zh-TW" altLang="en-US" dirty="0">
                <a:latin typeface="微軟正黑體" panose="020B0604030504040204" pitchFamily="34" charset="-120"/>
                <a:ea typeface="微軟正黑體" panose="020B0604030504040204" pitchFamily="34" charset="-120"/>
                <a:cs typeface="Times New Roman"/>
              </a:rPr>
              <a:t>海外服務</a:t>
            </a:r>
            <a:r>
              <a:rPr lang="en-US" altLang="zh-TW" dirty="0" smtClean="0">
                <a:latin typeface="微軟正黑體" panose="020B0604030504040204" pitchFamily="34" charset="-120"/>
                <a:ea typeface="微軟正黑體" panose="020B0604030504040204" pitchFamily="34" charset="-120"/>
                <a:cs typeface="Times New Roman"/>
              </a:rPr>
              <a:t>:</a:t>
            </a:r>
          </a:p>
          <a:p>
            <a:pPr marL="67310" marR="102870" algn="just">
              <a:lnSpc>
                <a:spcPct val="80000"/>
              </a:lnSpc>
              <a:spcBef>
                <a:spcPts val="280"/>
              </a:spcBef>
              <a:spcAft>
                <a:spcPts val="0"/>
              </a:spcAft>
            </a:pPr>
            <a:r>
              <a:rPr lang="zh-TW" altLang="zh-TW" dirty="0" smtClean="0">
                <a:latin typeface="微軟正黑體" panose="020B0604030504040204" pitchFamily="34" charset="-120"/>
                <a:ea typeface="微軟正黑體" panose="020B0604030504040204" pitchFamily="34" charset="-120"/>
                <a:cs typeface="Times New Roman"/>
              </a:rPr>
              <a:t>「</a:t>
            </a:r>
            <a:r>
              <a:rPr lang="zh-TW" altLang="zh-TW" dirty="0">
                <a:latin typeface="微軟正黑體" panose="020B0604030504040204" pitchFamily="34" charset="-120"/>
                <a:ea typeface="微軟正黑體" panose="020B0604030504040204" pitchFamily="34" charset="-120"/>
                <a:cs typeface="Times New Roman"/>
              </a:rPr>
              <a:t>臺灣商品行銷中心」：於印度孟買、清奈及加爾各答等三個台貿中心設立，針對印度適銷產業，依據廠商拓銷需求，提供產品實體展示，並聘請駐地專人客製化蒐集動態商情、開發商機與潛在客戶、推廣產品及進行數位宣傳行銷，以協助廠商開拓印度市場</a:t>
            </a:r>
            <a:r>
              <a:rPr lang="zh-TW" altLang="en-US" dirty="0">
                <a:latin typeface="微軟正黑體" panose="020B0604030504040204" pitchFamily="34" charset="-120"/>
                <a:ea typeface="微軟正黑體" panose="020B0604030504040204" pitchFamily="34" charset="-120"/>
                <a:cs typeface="Times New Roman"/>
              </a:rPr>
              <a:t>，目前有</a:t>
            </a:r>
            <a:r>
              <a:rPr lang="en-US" altLang="zh-TW" dirty="0">
                <a:latin typeface="微軟正黑體" panose="020B0604030504040204" pitchFamily="34" charset="-120"/>
                <a:ea typeface="微軟正黑體" panose="020B0604030504040204" pitchFamily="34" charset="-120"/>
                <a:cs typeface="Times New Roman"/>
              </a:rPr>
              <a:t>25</a:t>
            </a:r>
            <a:r>
              <a:rPr lang="zh-TW" altLang="en-US" dirty="0">
                <a:latin typeface="微軟正黑體" panose="020B0604030504040204" pitchFamily="34" charset="-120"/>
                <a:ea typeface="微軟正黑體" panose="020B0604030504040204" pitchFamily="34" charset="-120"/>
                <a:cs typeface="Times New Roman"/>
              </a:rPr>
              <a:t>家廠商登記，預計為</a:t>
            </a:r>
            <a:r>
              <a:rPr lang="en-US" altLang="zh-TW" dirty="0">
                <a:latin typeface="微軟正黑體" panose="020B0604030504040204" pitchFamily="34" charset="-120"/>
                <a:ea typeface="微軟正黑體" panose="020B0604030504040204" pitchFamily="34" charset="-120"/>
                <a:cs typeface="Times New Roman"/>
              </a:rPr>
              <a:t>30</a:t>
            </a:r>
            <a:r>
              <a:rPr lang="zh-TW" altLang="en-US" dirty="0">
                <a:latin typeface="微軟正黑體" panose="020B0604030504040204" pitchFamily="34" charset="-120"/>
                <a:ea typeface="微軟正黑體" panose="020B0604030504040204" pitchFamily="34" charset="-120"/>
                <a:cs typeface="Times New Roman"/>
              </a:rPr>
              <a:t>家</a:t>
            </a:r>
            <a:r>
              <a:rPr lang="zh-TW" altLang="zh-TW" dirty="0">
                <a:latin typeface="微軟正黑體" panose="020B0604030504040204" pitchFamily="34" charset="-120"/>
                <a:ea typeface="微軟正黑體" panose="020B0604030504040204" pitchFamily="34" charset="-120"/>
                <a:cs typeface="Times New Roman"/>
              </a:rPr>
              <a:t>。</a:t>
            </a:r>
            <a:endParaRPr lang="en-US" altLang="zh-TW" dirty="0">
              <a:latin typeface="微軟正黑體" panose="020B0604030504040204" pitchFamily="34" charset="-120"/>
              <a:ea typeface="微軟正黑體" panose="020B0604030504040204" pitchFamily="34" charset="-120"/>
              <a:cs typeface="Times New Roman"/>
            </a:endParaRPr>
          </a:p>
          <a:p>
            <a:endParaRPr lang="zh-TW" altLang="en-US" dirty="0"/>
          </a:p>
        </p:txBody>
      </p:sp>
      <p:sp>
        <p:nvSpPr>
          <p:cNvPr id="4" name="投影片編號版面配置區 3"/>
          <p:cNvSpPr>
            <a:spLocks noGrp="1"/>
          </p:cNvSpPr>
          <p:nvPr>
            <p:ph type="sldNum" sz="quarter" idx="10"/>
          </p:nvPr>
        </p:nvSpPr>
        <p:spPr/>
        <p:txBody>
          <a:bodyPr/>
          <a:lstStyle/>
          <a:p>
            <a:fld id="{EECEB351-0832-46A5-91B3-E5B2744CA441}" type="slidenum">
              <a:rPr lang="zh-TW" altLang="en-US" smtClean="0"/>
              <a:pPr/>
              <a:t>6</a:t>
            </a:fld>
            <a:endParaRPr lang="zh-TW" altLang="en-US"/>
          </a:p>
        </p:txBody>
      </p:sp>
    </p:spTree>
    <p:extLst>
      <p:ext uri="{BB962C8B-B14F-4D97-AF65-F5344CB8AC3E}">
        <p14:creationId xmlns:p14="http://schemas.microsoft.com/office/powerpoint/2010/main" val="254449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49691" y="9428255"/>
            <a:ext cx="2946400" cy="496809"/>
          </a:xfrm>
          <a:prstGeom prst="rect">
            <a:avLst/>
          </a:prstGeom>
          <a:noFill/>
          <a:ln w="9525">
            <a:noFill/>
            <a:miter lim="800000"/>
            <a:headEnd/>
            <a:tailEnd/>
          </a:ln>
        </p:spPr>
        <p:txBody>
          <a:bodyPr lIns="91138" tIns="45569" rIns="91138" bIns="45569" anchor="b"/>
          <a:lstStyle/>
          <a:p>
            <a:pPr algn="r"/>
            <a:fld id="{4FF488F8-0CD0-4F0A-86AB-87A4750BA311}" type="slidenum">
              <a:rPr lang="en-US" altLang="zh-TW" sz="1200">
                <a:solidFill>
                  <a:srgbClr val="990000"/>
                </a:solidFill>
              </a:rPr>
              <a:pPr algn="r"/>
              <a:t>7</a:t>
            </a:fld>
            <a:endParaRPr lang="en-US" altLang="zh-TW" sz="1200">
              <a:solidFill>
                <a:srgbClr val="990000"/>
              </a:solidFill>
            </a:endParaRPr>
          </a:p>
        </p:txBody>
      </p:sp>
      <p:sp>
        <p:nvSpPr>
          <p:cNvPr id="44035" name="Rectangle 7"/>
          <p:cNvSpPr txBox="1">
            <a:spLocks noGrp="1" noChangeArrowheads="1"/>
          </p:cNvSpPr>
          <p:nvPr/>
        </p:nvSpPr>
        <p:spPr bwMode="auto">
          <a:xfrm>
            <a:off x="3849691" y="9428255"/>
            <a:ext cx="2946400" cy="496809"/>
          </a:xfrm>
          <a:prstGeom prst="rect">
            <a:avLst/>
          </a:prstGeom>
          <a:noFill/>
          <a:ln w="9525">
            <a:noFill/>
            <a:miter lim="800000"/>
            <a:headEnd/>
            <a:tailEnd/>
          </a:ln>
        </p:spPr>
        <p:txBody>
          <a:bodyPr lIns="91138" tIns="45569" rIns="91138" bIns="45569" anchor="b"/>
          <a:lstStyle/>
          <a:p>
            <a:pPr algn="r"/>
            <a:fld id="{0A662987-7137-469C-A9D2-C9D0E4E6289E}" type="slidenum">
              <a:rPr lang="en-US" altLang="zh-TW" sz="1200">
                <a:solidFill>
                  <a:srgbClr val="990000"/>
                </a:solidFill>
              </a:rPr>
              <a:pPr algn="r"/>
              <a:t>7</a:t>
            </a:fld>
            <a:endParaRPr lang="en-US" altLang="zh-TW" sz="1200">
              <a:solidFill>
                <a:srgbClr val="990000"/>
              </a:solidFill>
            </a:endParaRPr>
          </a:p>
        </p:txBody>
      </p:sp>
      <p:sp>
        <p:nvSpPr>
          <p:cNvPr id="44036" name="Rectangle 2"/>
          <p:cNvSpPr>
            <a:spLocks noGrp="1" noRot="1" noChangeAspect="1" noChangeArrowheads="1" noTextEdit="1"/>
          </p:cNvSpPr>
          <p:nvPr>
            <p:ph type="sldImg"/>
          </p:nvPr>
        </p:nvSpPr>
        <p:spPr bwMode="auto">
          <a:xfrm>
            <a:off x="919163" y="746125"/>
            <a:ext cx="4960937" cy="3721100"/>
          </a:xfrm>
          <a:noFill/>
          <a:ln>
            <a:solidFill>
              <a:srgbClr val="000000"/>
            </a:solidFill>
            <a:miter lim="800000"/>
            <a:headEnd/>
            <a:tailEnd/>
          </a:ln>
        </p:spPr>
      </p:sp>
      <p:sp>
        <p:nvSpPr>
          <p:cNvPr id="44037" name="Rectangle 3"/>
          <p:cNvSpPr>
            <a:spLocks noGrp="1" noChangeArrowheads="1"/>
          </p:cNvSpPr>
          <p:nvPr>
            <p:ph type="body" idx="1"/>
          </p:nvPr>
        </p:nvSpPr>
        <p:spPr bwMode="auto">
          <a:xfrm>
            <a:off x="906464" y="4715724"/>
            <a:ext cx="4984750" cy="4466511"/>
          </a:xfrm>
          <a:noFill/>
        </p:spPr>
        <p:txBody>
          <a:bodyPr wrap="square" numCol="1" anchor="t" anchorCtr="0" compatLnSpc="1">
            <a:prstTxWarp prst="textNoShape">
              <a:avLst/>
            </a:prstTxWarp>
            <a:normAutofit fontScale="92500"/>
          </a:bodyPr>
          <a:lstStyle/>
          <a:p>
            <a:pPr marL="152400" indent="-152400" fontAlgn="b">
              <a:buFont typeface="Wingdings" pitchFamily="2" charset="2"/>
              <a:buChar char="u"/>
            </a:pPr>
            <a:r>
              <a:rPr lang="zh-TW" altLang="zh-TW" dirty="0">
                <a:latin typeface="微軟正黑體" panose="020B0604030504040204" pitchFamily="34" charset="-120"/>
                <a:ea typeface="微軟正黑體" panose="020B0604030504040204" pitchFamily="34" charset="-120"/>
              </a:rPr>
              <a:t>籌組參展</a:t>
            </a:r>
            <a:r>
              <a:rPr lang="zh-TW" altLang="zh-TW" dirty="0" smtClean="0">
                <a:latin typeface="微軟正黑體" panose="020B0604030504040204" pitchFamily="34" charset="-120"/>
                <a:ea typeface="微軟正黑體" panose="020B0604030504040204" pitchFamily="34" charset="-120"/>
              </a:rPr>
              <a:t>團</a:t>
            </a:r>
            <a:r>
              <a:rPr lang="zh-TW" altLang="en-US"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105</a:t>
            </a:r>
            <a:r>
              <a:rPr lang="zh-TW" altLang="en-US" dirty="0" smtClean="0">
                <a:latin typeface="微軟正黑體" panose="020B0604030504040204" pitchFamily="34" charset="-120"/>
                <a:ea typeface="微軟正黑體" panose="020B0604030504040204" pitchFamily="34" charset="-120"/>
              </a:rPr>
              <a:t>年本局委外辦理參展團計</a:t>
            </a:r>
            <a:r>
              <a:rPr lang="en-US" altLang="zh-TW" dirty="0" smtClean="0">
                <a:latin typeface="微軟正黑體" panose="020B0604030504040204" pitchFamily="34" charset="-120"/>
                <a:ea typeface="微軟正黑體" panose="020B0604030504040204" pitchFamily="34" charset="-120"/>
              </a:rPr>
              <a:t>107</a:t>
            </a:r>
            <a:r>
              <a:rPr lang="zh-TW" altLang="en-US" dirty="0" smtClean="0">
                <a:latin typeface="微軟正黑體" panose="020B0604030504040204" pitchFamily="34" charset="-120"/>
                <a:ea typeface="微軟正黑體" panose="020B0604030504040204" pitchFamily="34" charset="-120"/>
              </a:rPr>
              <a:t>項，</a:t>
            </a:r>
            <a:r>
              <a:rPr lang="zh-TW" altLang="zh-TW" dirty="0">
                <a:latin typeface="微軟正黑體" panose="020B0604030504040204" pitchFamily="34" charset="-120"/>
                <a:ea typeface="微軟正黑體" panose="020B0604030504040204" pitchFamily="34" charset="-120"/>
              </a:rPr>
              <a:t>協助我國廠商透過參加海外知名國際性展覽活動，於展場建置「</a:t>
            </a:r>
            <a:r>
              <a:rPr lang="zh-TW" altLang="en-US" dirty="0">
                <a:latin typeface="微軟正黑體" panose="020B0604030504040204" pitchFamily="34" charset="-120"/>
                <a:ea typeface="微軟正黑體" panose="020B0604030504040204" pitchFamily="34" charset="-120"/>
              </a:rPr>
              <a:t>臺灣</a:t>
            </a:r>
            <a:r>
              <a:rPr lang="zh-TW" altLang="zh-TW" dirty="0">
                <a:latin typeface="微軟正黑體" panose="020B0604030504040204" pitchFamily="34" charset="-120"/>
                <a:ea typeface="微軟正黑體" panose="020B0604030504040204" pitchFamily="34" charset="-120"/>
              </a:rPr>
              <a:t>館」及形象專區，並配合展團特性辦理記者會、新產品發表會、研討會或產業論壇等活動，以提升</a:t>
            </a:r>
            <a:r>
              <a:rPr lang="zh-TW" altLang="en-US" dirty="0">
                <a:latin typeface="微軟正黑體" panose="020B0604030504040204" pitchFamily="34" charset="-120"/>
                <a:ea typeface="微軟正黑體" panose="020B0604030504040204" pitchFamily="34" charset="-120"/>
              </a:rPr>
              <a:t>臺灣</a:t>
            </a:r>
            <a:r>
              <a:rPr lang="zh-TW" altLang="zh-TW" dirty="0">
                <a:latin typeface="微軟正黑體" panose="020B0604030504040204" pitchFamily="34" charset="-120"/>
                <a:ea typeface="微軟正黑體" panose="020B0604030504040204" pitchFamily="34" charset="-120"/>
              </a:rPr>
              <a:t>產業優質形象及產品競爭力，促進合作機會</a:t>
            </a:r>
            <a:r>
              <a:rPr lang="zh-TW" altLang="zh-TW"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fontAlgn="b"/>
            <a:endParaRPr lang="en-US" altLang="zh-TW" dirty="0">
              <a:latin typeface="微軟正黑體" panose="020B0604030504040204" pitchFamily="34" charset="-120"/>
              <a:ea typeface="微軟正黑體" panose="020B0604030504040204" pitchFamily="34" charset="-120"/>
            </a:endParaRPr>
          </a:p>
          <a:p>
            <a:pPr marL="152400" indent="-152400" fontAlgn="b">
              <a:buFont typeface="Wingdings" pitchFamily="2" charset="2"/>
              <a:buChar char="u"/>
            </a:pPr>
            <a:r>
              <a:rPr lang="zh-TW" altLang="zh-TW" dirty="0">
                <a:latin typeface="微軟正黑體" panose="020B0604030504040204" pitchFamily="34" charset="-120"/>
                <a:ea typeface="微軟正黑體" panose="020B0604030504040204" pitchFamily="34" charset="-120"/>
              </a:rPr>
              <a:t>籌組拓銷團</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貿易</a:t>
            </a:r>
            <a:r>
              <a:rPr lang="zh-TW" altLang="zh-TW" dirty="0" smtClean="0">
                <a:latin typeface="微軟正黑體" panose="020B0604030504040204" pitchFamily="34" charset="-120"/>
                <a:ea typeface="微軟正黑體" panose="020B0604030504040204" pitchFamily="34" charset="-120"/>
              </a:rPr>
              <a:t>訪問團</a:t>
            </a:r>
            <a:r>
              <a:rPr lang="zh-TW" altLang="en-US"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105</a:t>
            </a:r>
            <a:r>
              <a:rPr lang="zh-TW" altLang="en-US" dirty="0">
                <a:latin typeface="微軟正黑體" panose="020B0604030504040204" pitchFamily="34" charset="-120"/>
                <a:ea typeface="微軟正黑體" panose="020B0604030504040204" pitchFamily="34" charset="-120"/>
              </a:rPr>
              <a:t>年本局委外</a:t>
            </a:r>
            <a:r>
              <a:rPr lang="zh-TW" altLang="en-US" dirty="0" smtClean="0">
                <a:latin typeface="微軟正黑體" panose="020B0604030504040204" pitchFamily="34" charset="-120"/>
                <a:ea typeface="微軟正黑體" panose="020B0604030504040204" pitchFamily="34" charset="-120"/>
              </a:rPr>
              <a:t>辦理拓銷團</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貿訪團計</a:t>
            </a:r>
            <a:r>
              <a:rPr lang="en-US" altLang="zh-TW" dirty="0" smtClean="0">
                <a:latin typeface="微軟正黑體" panose="020B0604030504040204" pitchFamily="34" charset="-120"/>
                <a:ea typeface="微軟正黑體" panose="020B0604030504040204" pitchFamily="34" charset="-120"/>
              </a:rPr>
              <a:t>52</a:t>
            </a:r>
            <a:r>
              <a:rPr lang="zh-TW" altLang="en-US" dirty="0" smtClean="0">
                <a:latin typeface="微軟正黑體" panose="020B0604030504040204" pitchFamily="34" charset="-120"/>
                <a:ea typeface="微軟正黑體" panose="020B0604030504040204" pitchFamily="34" charset="-120"/>
              </a:rPr>
              <a:t>項，</a:t>
            </a:r>
            <a:r>
              <a:rPr lang="zh-TW" altLang="zh-TW" dirty="0">
                <a:latin typeface="微軟正黑體" panose="020B0604030504040204" pitchFamily="34" charset="-120"/>
                <a:ea typeface="微軟正黑體" panose="020B0604030504040204" pitchFamily="34" charset="-120"/>
              </a:rPr>
              <a:t>選定具拓銷潛力市場或重點產業，以辦理貿易洽談會及安排參訪行程等方式，徵集廠商共同組團前往開發商機</a:t>
            </a:r>
            <a:r>
              <a:rPr lang="zh-TW" altLang="zh-TW"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fontAlgn="b"/>
            <a:endParaRPr lang="en-US" altLang="zh-TW" dirty="0">
              <a:latin typeface="微軟正黑體" panose="020B0604030504040204" pitchFamily="34" charset="-120"/>
              <a:ea typeface="微軟正黑體" panose="020B0604030504040204" pitchFamily="34" charset="-120"/>
            </a:endParaRPr>
          </a:p>
          <a:p>
            <a:pPr marL="152400" indent="-152400" fontAlgn="b">
              <a:buFont typeface="Wingdings" pitchFamily="2" charset="2"/>
              <a:buChar char="u"/>
            </a:pPr>
            <a:r>
              <a:rPr lang="zh-TW" altLang="en-US" dirty="0">
                <a:latin typeface="微軟正黑體" panose="020B0604030504040204" pitchFamily="34" charset="-120"/>
                <a:ea typeface="微軟正黑體" panose="020B0604030504040204" pitchFamily="34" charset="-120"/>
              </a:rPr>
              <a:t>為</a:t>
            </a:r>
            <a:r>
              <a:rPr lang="zh-TW" altLang="zh-TW" dirty="0">
                <a:latin typeface="微軟正黑體" panose="020B0604030504040204" pitchFamily="34" charset="-120"/>
                <a:ea typeface="微軟正黑體" panose="020B0604030504040204" pitchFamily="34" charset="-120"/>
              </a:rPr>
              <a:t>爭取大陸內需市場商機</a:t>
            </a:r>
            <a:r>
              <a:rPr lang="zh-TW" altLang="zh-TW" dirty="0" smtClean="0">
                <a:latin typeface="微軟正黑體" panose="020B0604030504040204" pitchFamily="34" charset="-120"/>
                <a:ea typeface="微軟正黑體" panose="020B0604030504040204" pitchFamily="34" charset="-120"/>
              </a:rPr>
              <a:t>，</a:t>
            </a:r>
            <a:r>
              <a:rPr lang="en-US" altLang="zh-TW" b="0" dirty="0" smtClean="0">
                <a:latin typeface="微軟正黑體" panose="020B0604030504040204" pitchFamily="34" charset="-120"/>
                <a:ea typeface="微軟正黑體" panose="020B0604030504040204" pitchFamily="34" charset="-120"/>
              </a:rPr>
              <a:t>105</a:t>
            </a:r>
            <a:r>
              <a:rPr lang="zh-TW" altLang="zh-TW" b="0" dirty="0" smtClean="0">
                <a:latin typeface="微軟正黑體" panose="020B0604030504040204" pitchFamily="34" charset="-120"/>
                <a:ea typeface="微軟正黑體" panose="020B0604030504040204" pitchFamily="34" charset="-120"/>
              </a:rPr>
              <a:t>年辦理</a:t>
            </a:r>
            <a:r>
              <a:rPr lang="en-US" altLang="zh-TW" b="0" dirty="0" smtClean="0">
                <a:latin typeface="微軟正黑體" panose="020B0604030504040204" pitchFamily="34" charset="-120"/>
                <a:ea typeface="微軟正黑體" panose="020B0604030504040204" pitchFamily="34" charset="-120"/>
              </a:rPr>
              <a:t>7</a:t>
            </a:r>
            <a:r>
              <a:rPr lang="zh-TW" altLang="en-US" b="0" dirty="0" smtClean="0">
                <a:latin typeface="微軟正黑體" panose="020B0604030504040204" pitchFamily="34" charset="-120"/>
                <a:ea typeface="微軟正黑體" panose="020B0604030504040204" pitchFamily="34" charset="-120"/>
              </a:rPr>
              <a:t>場</a:t>
            </a:r>
            <a:r>
              <a:rPr lang="zh-TW" altLang="zh-TW" b="0" dirty="0" smtClean="0">
                <a:latin typeface="微軟正黑體" panose="020B0604030504040204" pitchFamily="34" charset="-120"/>
                <a:ea typeface="微軟正黑體" panose="020B0604030504040204" pitchFamily="34" charset="-120"/>
              </a:rPr>
              <a:t>台灣名品博覽會</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除持續在中國大陸天津、南京等一線城市辦理外，亦首度前往甘肅蘭州、河北邯鄲等二、三線城市舉辦，</a:t>
            </a:r>
            <a:r>
              <a:rPr lang="zh-TW" altLang="zh-TW" dirty="0" smtClean="0">
                <a:latin typeface="微軟正黑體" panose="020B0604030504040204" pitchFamily="34" charset="-120"/>
                <a:ea typeface="微軟正黑體" panose="020B0604030504040204" pitchFamily="34" charset="-120"/>
              </a:rPr>
              <a:t>廠商可透過參加</a:t>
            </a:r>
            <a:r>
              <a:rPr lang="zh-TW" altLang="en-US" dirty="0" smtClean="0">
                <a:latin typeface="微軟正黑體" panose="020B0604030504040204" pitchFamily="34" charset="-120"/>
                <a:ea typeface="微軟正黑體" panose="020B0604030504040204" pitchFamily="34" charset="-120"/>
              </a:rPr>
              <a:t>台灣名品</a:t>
            </a:r>
            <a:r>
              <a:rPr lang="zh-TW" altLang="zh-TW" dirty="0" smtClean="0">
                <a:latin typeface="微軟正黑體" panose="020B0604030504040204" pitchFamily="34" charset="-120"/>
                <a:ea typeface="微軟正黑體" panose="020B0604030504040204" pitchFamily="34" charset="-120"/>
              </a:rPr>
              <a:t>博覽會展銷產品、尋找當地代理/通路商、開拓其產品品牌知名度及瞭解當地市場消費習慣與需求等。</a:t>
            </a:r>
            <a:endParaRPr lang="en-US" altLang="zh-TW" dirty="0" smtClean="0">
              <a:latin typeface="微軟正黑體" panose="020B0604030504040204" pitchFamily="34" charset="-120"/>
              <a:ea typeface="微軟正黑體" panose="020B0604030504040204" pitchFamily="34" charset="-120"/>
            </a:endParaRPr>
          </a:p>
          <a:p>
            <a:pPr fontAlgn="b"/>
            <a:endParaRPr lang="en-US" altLang="zh-TW" dirty="0" smtClean="0">
              <a:latin typeface="微軟正黑體" panose="020B0604030504040204" pitchFamily="34" charset="-120"/>
              <a:ea typeface="微軟正黑體" panose="020B0604030504040204" pitchFamily="34" charset="-120"/>
            </a:endParaRPr>
          </a:p>
          <a:p>
            <a:pPr marL="152400" indent="-152400" algn="just" fontAlgn="b">
              <a:buFont typeface="Wingdings" pitchFamily="2" charset="2"/>
              <a:buChar char="u"/>
            </a:pPr>
            <a:r>
              <a:rPr lang="zh-TW" altLang="en-US" dirty="0">
                <a:latin typeface="微軟正黑體" panose="020B0604030504040204" pitchFamily="34" charset="-120"/>
                <a:ea typeface="微軟正黑體" panose="020B0604030504040204" pitchFamily="34" charset="-120"/>
              </a:rPr>
              <a:t>為協助廠商拓展外銷市場，貿易局每年公告受理補助公協會組團參加國際展覽，公協會並應將五成以上補助款回饋予參展廠商。</a:t>
            </a:r>
            <a:r>
              <a:rPr lang="en-US" altLang="zh-TW" dirty="0">
                <a:latin typeface="微軟正黑體" panose="020B0604030504040204" pitchFamily="34" charset="-120"/>
                <a:ea typeface="微軟正黑體" panose="020B0604030504040204" pitchFamily="34" charset="-120"/>
              </a:rPr>
              <a:t>105</a:t>
            </a:r>
            <a:r>
              <a:rPr lang="zh-TW" altLang="en-US" dirty="0">
                <a:latin typeface="微軟正黑體" panose="020B0604030504040204" pitchFamily="34" charset="-120"/>
                <a:ea typeface="微軟正黑體" panose="020B0604030504040204" pitchFamily="34" charset="-120"/>
              </a:rPr>
              <a:t>年核定補助</a:t>
            </a:r>
            <a:r>
              <a:rPr lang="en-US" altLang="zh-TW" dirty="0">
                <a:latin typeface="微軟正黑體" panose="020B0604030504040204" pitchFamily="34" charset="-120"/>
                <a:ea typeface="微軟正黑體" panose="020B0604030504040204" pitchFamily="34" charset="-120"/>
              </a:rPr>
              <a:t>176</a:t>
            </a:r>
            <a:r>
              <a:rPr lang="zh-TW" altLang="en-US" dirty="0">
                <a:latin typeface="微軟正黑體" panose="020B0604030504040204" pitchFamily="34" charset="-120"/>
                <a:ea typeface="微軟正黑體" panose="020B0604030504040204" pitchFamily="34" charset="-120"/>
              </a:rPr>
              <a:t>家公協會，</a:t>
            </a:r>
            <a:r>
              <a:rPr lang="en-US" altLang="zh-TW" dirty="0">
                <a:latin typeface="微軟正黑體" panose="020B0604030504040204" pitchFamily="34" charset="-120"/>
                <a:ea typeface="微軟正黑體" panose="020B0604030504040204" pitchFamily="34" charset="-120"/>
              </a:rPr>
              <a:t>745</a:t>
            </a:r>
            <a:r>
              <a:rPr lang="zh-TW" altLang="en-US" dirty="0">
                <a:latin typeface="微軟正黑體" panose="020B0604030504040204" pitchFamily="34" charset="-120"/>
                <a:ea typeface="微軟正黑體" panose="020B0604030504040204" pitchFamily="34" charset="-120"/>
              </a:rPr>
              <a:t>項參展計畫。另貿易局每年亦辦理補助公協會籌組拓銷團計畫，申請補助案須於計畫執行前</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個月向本局提出。</a:t>
            </a:r>
          </a:p>
          <a:p>
            <a:pPr fontAlgn="b"/>
            <a:endParaRPr lang="en-US" altLang="zh-TW" dirty="0" smtClean="0">
              <a:latin typeface="微軟正黑體" panose="020B0604030504040204" pitchFamily="34" charset="-120"/>
              <a:ea typeface="微軟正黑體" panose="020B0604030504040204" pitchFamily="34" charset="-120"/>
            </a:endParaRPr>
          </a:p>
          <a:p>
            <a:pPr marL="152400" indent="-152400" algn="just" fontAlgn="b">
              <a:buFont typeface="Wingdings" pitchFamily="2" charset="2"/>
              <a:buChar char="u"/>
            </a:pPr>
            <a:r>
              <a:rPr lang="zh-TW" altLang="en-US" dirty="0">
                <a:latin typeface="微軟正黑體" panose="020B0604030504040204" pitchFamily="34" charset="-120"/>
                <a:ea typeface="微軟正黑體" panose="020B0604030504040204" pitchFamily="34" charset="-120"/>
              </a:rPr>
              <a:t>補助廠商個別參展</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為協助廠商參加國際展覽，積極開拓海外市場，以爭取接單機會，並提高我國商品之能見度，本局委由臺北市進出口商業同業公會成立之「經濟部補助公司或商號參展專案辦公室」辦理相關補助業務，並依補助市場優先順序給予補助，補助項目為場地租金，且以前一年出進口實績設定補助級距，全年可申請補助</a:t>
            </a:r>
            <a:r>
              <a:rPr lang="en-US" altLang="zh-TW" dirty="0">
                <a:latin typeface="微軟正黑體" panose="020B0604030504040204" pitchFamily="34" charset="-120"/>
                <a:ea typeface="微軟正黑體" panose="020B0604030504040204" pitchFamily="34" charset="-120"/>
              </a:rPr>
              <a:t>14</a:t>
            </a:r>
            <a:r>
              <a:rPr lang="zh-TW" altLang="en-US" dirty="0">
                <a:latin typeface="微軟正黑體" panose="020B0604030504040204" pitchFamily="34" charset="-120"/>
                <a:ea typeface="微軟正黑體" panose="020B0604030504040204" pitchFamily="34" charset="-120"/>
              </a:rPr>
              <a:t>至</a:t>
            </a:r>
            <a:r>
              <a:rPr lang="en-US" altLang="zh-TW" dirty="0">
                <a:latin typeface="微軟正黑體" panose="020B0604030504040204" pitchFamily="34" charset="-120"/>
                <a:ea typeface="微軟正黑體" panose="020B0604030504040204" pitchFamily="34" charset="-120"/>
              </a:rPr>
              <a:t>30</a:t>
            </a:r>
            <a:r>
              <a:rPr lang="zh-TW" altLang="en-US" dirty="0">
                <a:latin typeface="微軟正黑體" panose="020B0604030504040204" pitchFamily="34" charset="-120"/>
                <a:ea typeface="微軟正黑體" panose="020B0604030504040204" pitchFamily="34" charset="-120"/>
              </a:rPr>
              <a:t>萬元，每一展補助額度約</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至</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萬元，全面採行線上申請</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106</a:t>
            </a:r>
            <a:r>
              <a:rPr lang="zh-TW" altLang="en-US" dirty="0" smtClean="0">
                <a:latin typeface="微軟正黑體" panose="020B0604030504040204" pitchFamily="34" charset="-120"/>
                <a:ea typeface="微軟正黑體" panose="020B0604030504040204" pitchFamily="34" charset="-120"/>
              </a:rPr>
              <a:t>年補助案約</a:t>
            </a:r>
            <a:r>
              <a:rPr lang="zh-TW" altLang="en-US" dirty="0">
                <a:latin typeface="微軟正黑體" panose="020B0604030504040204" pitchFamily="34" charset="-120"/>
                <a:ea typeface="微軟正黑體" panose="020B0604030504040204" pitchFamily="34" charset="-120"/>
              </a:rPr>
              <a:t>於</a:t>
            </a:r>
            <a:r>
              <a:rPr lang="en-US" altLang="zh-TW" dirty="0" smtClean="0">
                <a:latin typeface="微軟正黑體" panose="020B0604030504040204" pitchFamily="34" charset="-120"/>
                <a:ea typeface="微軟正黑體" panose="020B0604030504040204" pitchFamily="34" charset="-120"/>
              </a:rPr>
              <a:t>10</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日公告</a:t>
            </a:r>
            <a:r>
              <a:rPr lang="zh-TW" altLang="en-US" dirty="0">
                <a:latin typeface="微軟正黑體" panose="020B0604030504040204" pitchFamily="34" charset="-120"/>
                <a:ea typeface="微軟正黑體" panose="020B0604030504040204" pitchFamily="34" charset="-120"/>
              </a:rPr>
              <a:t>受理次年度展覽。</a:t>
            </a:r>
          </a:p>
          <a:p>
            <a:pPr fontAlgn="b"/>
            <a:endParaRPr lang="zh-TW" altLang="en-US" dirty="0">
              <a:latin typeface="微軟正黑體" panose="020B0604030504040204" pitchFamily="34" charset="-120"/>
              <a:ea typeface="微軟正黑體" panose="020B0604030504040204" pitchFamily="34" charset="-120"/>
            </a:endParaRPr>
          </a:p>
          <a:p>
            <a:pPr marL="152400" indent="-152400" fontAlgn="b">
              <a:buFont typeface="Wingdings" pitchFamily="2" charset="2"/>
              <a:buChar char="u"/>
            </a:pPr>
            <a:endParaRPr lang="zh-TW"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3416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策略與目標：運用整體台灣形象識別，以</a:t>
            </a:r>
            <a:r>
              <a:rPr lang="en-US" altLang="zh-TW" dirty="0" smtClean="0"/>
              <a:t>B2B</a:t>
            </a:r>
            <a:r>
              <a:rPr lang="zh-TW" altLang="en-US" dirty="0" smtClean="0"/>
              <a:t>為主，</a:t>
            </a:r>
            <a:r>
              <a:rPr lang="en-US" altLang="zh-TW" dirty="0" smtClean="0"/>
              <a:t>B2C</a:t>
            </a:r>
            <a:r>
              <a:rPr lang="zh-TW" altLang="en-US" dirty="0" smtClean="0"/>
              <a:t>為輔方式對當地政府、業者與消費者整體行銷台灣，以達到新南向政策以及發展臺灣產業之雙重目標</a:t>
            </a:r>
            <a:endParaRPr lang="en-US" altLang="zh-TW" dirty="0" smtClean="0"/>
          </a:p>
          <a:p>
            <a:endParaRPr lang="en-US" altLang="zh-TW" dirty="0" smtClean="0"/>
          </a:p>
          <a:p>
            <a:r>
              <a:rPr lang="zh-TW" altLang="en-US" dirty="0" smtClean="0"/>
              <a:t>為落實政府新南向政策，外貿協會特別選定於新南向國家重要城市辦理臺灣形象展。</a:t>
            </a:r>
            <a:endParaRPr lang="en-US" altLang="zh-TW" dirty="0" smtClean="0"/>
          </a:p>
          <a:p>
            <a:endParaRPr lang="en-US" altLang="zh-TW" dirty="0" smtClean="0"/>
          </a:p>
          <a:p>
            <a:r>
              <a:rPr lang="zh-TW" altLang="en-US" dirty="0" smtClean="0"/>
              <a:t>臺灣形象展主要以經貿合作為主軸、為平台，但特別規劃政府形象區，邀請政府部會如教育部、衛福部、觀光局等展示相關主題形象區，以協助促成資源共享、人才交流和推動雙邊制度合作；經貿合作部分，主要係協助臺灣廠商取得商機，最終促成雙方的經貿合作和深度往來，爰透過政府形象區、</a:t>
            </a:r>
            <a:r>
              <a:rPr lang="en-US" altLang="zh-TW" dirty="0" smtClean="0"/>
              <a:t>5+2</a:t>
            </a:r>
            <a:r>
              <a:rPr lang="zh-TW" altLang="en-US" dirty="0" smtClean="0"/>
              <a:t>產業區和廠商參展區的規劃，達到協助廠商拓展內需市場、強化產業合作、促進基建、系統整合商機的目的。</a:t>
            </a:r>
            <a:endParaRPr lang="en-US" altLang="zh-TW" dirty="0" smtClean="0"/>
          </a:p>
          <a:p>
            <a:endParaRPr lang="en-US" altLang="zh-TW" dirty="0" smtClean="0"/>
          </a:p>
          <a:p>
            <a:endParaRPr lang="en-US" altLang="zh-TW" dirty="0" smtClean="0"/>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0D9BD2F0-8CFC-44D4-A445-EBF444FC08A1}" type="slidenum">
              <a:rPr lang="zh-TW" altLang="en-US" smtClean="0">
                <a:solidFill>
                  <a:prstClr val="black"/>
                </a:solidFill>
              </a:rPr>
              <a:pPr/>
              <a:t>8</a:t>
            </a:fld>
            <a:endParaRPr lang="zh-TW" altLang="en-US">
              <a:solidFill>
                <a:prstClr val="black"/>
              </a:solidFill>
            </a:endParaRPr>
          </a:p>
        </p:txBody>
      </p:sp>
    </p:spTree>
    <p:extLst>
      <p:ext uri="{BB962C8B-B14F-4D97-AF65-F5344CB8AC3E}">
        <p14:creationId xmlns:p14="http://schemas.microsoft.com/office/powerpoint/2010/main" val="2874337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49689" y="9428253"/>
            <a:ext cx="2946400" cy="496809"/>
          </a:xfrm>
          <a:prstGeom prst="rect">
            <a:avLst/>
          </a:prstGeom>
          <a:noFill/>
          <a:ln w="9525">
            <a:noFill/>
            <a:miter lim="800000"/>
            <a:headEnd/>
            <a:tailEnd/>
          </a:ln>
        </p:spPr>
        <p:txBody>
          <a:bodyPr lIns="91138" tIns="45569" rIns="91138" bIns="45569" anchor="b"/>
          <a:lstStyle/>
          <a:p>
            <a:pPr algn="r"/>
            <a:fld id="{A817F699-4286-4EE1-8C58-45A47CB3CAB3}" type="slidenum">
              <a:rPr lang="en-US" altLang="zh-TW" sz="1200">
                <a:solidFill>
                  <a:srgbClr val="990000"/>
                </a:solidFill>
              </a:rPr>
              <a:pPr algn="r"/>
              <a:t>9</a:t>
            </a:fld>
            <a:endParaRPr lang="en-US" altLang="zh-TW" sz="1200">
              <a:solidFill>
                <a:srgbClr val="990000"/>
              </a:solidFill>
            </a:endParaRPr>
          </a:p>
        </p:txBody>
      </p:sp>
      <p:sp>
        <p:nvSpPr>
          <p:cNvPr id="45059" name="Rectangle 7"/>
          <p:cNvSpPr txBox="1">
            <a:spLocks noGrp="1" noChangeArrowheads="1"/>
          </p:cNvSpPr>
          <p:nvPr/>
        </p:nvSpPr>
        <p:spPr bwMode="auto">
          <a:xfrm>
            <a:off x="3849689" y="9428253"/>
            <a:ext cx="2946400" cy="496809"/>
          </a:xfrm>
          <a:prstGeom prst="rect">
            <a:avLst/>
          </a:prstGeom>
          <a:noFill/>
          <a:ln w="9525">
            <a:noFill/>
            <a:miter lim="800000"/>
            <a:headEnd/>
            <a:tailEnd/>
          </a:ln>
        </p:spPr>
        <p:txBody>
          <a:bodyPr lIns="91138" tIns="45569" rIns="91138" bIns="45569" anchor="b"/>
          <a:lstStyle/>
          <a:p>
            <a:pPr algn="r"/>
            <a:fld id="{B39E5A57-86BB-4ECD-BD2F-EB7A6C30A2C2}" type="slidenum">
              <a:rPr lang="en-US" altLang="zh-TW" sz="1200">
                <a:solidFill>
                  <a:srgbClr val="990000"/>
                </a:solidFill>
              </a:rPr>
              <a:pPr algn="r"/>
              <a:t>9</a:t>
            </a:fld>
            <a:endParaRPr lang="en-US" altLang="zh-TW" sz="1200">
              <a:solidFill>
                <a:srgbClr val="990000"/>
              </a:solidFill>
            </a:endParaRPr>
          </a:p>
        </p:txBody>
      </p:sp>
      <p:sp>
        <p:nvSpPr>
          <p:cNvPr id="45060" name="Rectangle 2"/>
          <p:cNvSpPr>
            <a:spLocks noGrp="1" noRot="1" noChangeAspect="1" noChangeArrowheads="1" noTextEdit="1"/>
          </p:cNvSpPr>
          <p:nvPr>
            <p:ph type="sldImg"/>
          </p:nvPr>
        </p:nvSpPr>
        <p:spPr bwMode="auto">
          <a:xfrm>
            <a:off x="919163" y="746125"/>
            <a:ext cx="4960937" cy="3721100"/>
          </a:xfrm>
          <a:noFill/>
          <a:ln>
            <a:solidFill>
              <a:srgbClr val="000000"/>
            </a:solidFill>
            <a:miter lim="800000"/>
            <a:headEnd/>
            <a:tailEnd/>
          </a:ln>
        </p:spPr>
      </p:sp>
      <p:sp>
        <p:nvSpPr>
          <p:cNvPr id="45061" name="Rectangle 3"/>
          <p:cNvSpPr>
            <a:spLocks noGrp="1" noChangeArrowheads="1"/>
          </p:cNvSpPr>
          <p:nvPr>
            <p:ph type="body" idx="1"/>
          </p:nvPr>
        </p:nvSpPr>
        <p:spPr bwMode="auto">
          <a:xfrm>
            <a:off x="906464" y="4715723"/>
            <a:ext cx="4984750" cy="4466511"/>
          </a:xfrm>
          <a:noFill/>
        </p:spPr>
        <p:txBody>
          <a:bodyPr wrap="square" numCol="1" anchor="t" anchorCtr="0" compatLnSpc="1">
            <a:prstTxWarp prst="textNoShape">
              <a:avLst/>
            </a:prstTxWarp>
          </a:bodyPr>
          <a:lstStyle/>
          <a:p>
            <a:pPr marL="152400" indent="-152400">
              <a:buFont typeface="Wingdings" pitchFamily="2" charset="2"/>
              <a:buChar char="u"/>
              <a:defRPr/>
            </a:pPr>
            <a:r>
              <a:rPr lang="zh-TW" altLang="en-US" dirty="0" smtClean="0">
                <a:solidFill>
                  <a:prstClr val="black"/>
                </a:solidFill>
                <a:latin typeface="微軟正黑體" panose="020B0604030504040204" pitchFamily="34" charset="-120"/>
                <a:ea typeface="微軟正黑體" panose="020B0604030504040204" pitchFamily="34" charset="-120"/>
                <a:cs typeface="Times New Roman" pitchFamily="18" charset="0"/>
              </a:rPr>
              <a:t>「</a:t>
            </a:r>
            <a:r>
              <a:rPr lang="en-US" altLang="zh-TW" dirty="0" smtClean="0">
                <a:latin typeface="微軟正黑體" panose="020B0604030504040204" pitchFamily="34" charset="-120"/>
                <a:ea typeface="微軟正黑體" panose="020B0604030504040204" pitchFamily="34" charset="-120"/>
                <a:cs typeface="Times New Roman" pitchFamily="18" charset="0"/>
              </a:rPr>
              <a:t>2016</a:t>
            </a:r>
            <a:r>
              <a:rPr lang="zh-TW" altLang="en-US" dirty="0" smtClean="0">
                <a:latin typeface="微軟正黑體" panose="020B0604030504040204" pitchFamily="34" charset="-120"/>
                <a:ea typeface="微軟正黑體" panose="020B0604030504040204" pitchFamily="34" charset="-120"/>
                <a:cs typeface="Times New Roman" pitchFamily="18" charset="0"/>
              </a:rPr>
              <a:t>年全球採購夥伴大會」於</a:t>
            </a:r>
            <a:r>
              <a:rPr lang="en-US" altLang="zh-TW" dirty="0" smtClean="0">
                <a:latin typeface="微軟正黑體" panose="020B0604030504040204" pitchFamily="34" charset="-120"/>
                <a:ea typeface="微軟正黑體" panose="020B0604030504040204" pitchFamily="34" charset="-120"/>
                <a:cs typeface="Times New Roman" pitchFamily="18" charset="0"/>
              </a:rPr>
              <a:t>3</a:t>
            </a:r>
            <a:r>
              <a:rPr lang="zh-TW" altLang="en-US" dirty="0" smtClean="0">
                <a:latin typeface="微軟正黑體" panose="020B0604030504040204" pitchFamily="34" charset="-120"/>
                <a:ea typeface="微軟正黑體" panose="020B0604030504040204" pitchFamily="34" charset="-120"/>
                <a:cs typeface="Times New Roman" pitchFamily="18" charset="0"/>
              </a:rPr>
              <a:t>月</a:t>
            </a:r>
            <a:r>
              <a:rPr lang="en-US" altLang="zh-TW" dirty="0" smtClean="0">
                <a:latin typeface="微軟正黑體" panose="020B0604030504040204" pitchFamily="34" charset="-120"/>
                <a:ea typeface="微軟正黑體" panose="020B0604030504040204" pitchFamily="34" charset="-120"/>
                <a:cs typeface="Times New Roman" pitchFamily="18" charset="0"/>
              </a:rPr>
              <a:t>31</a:t>
            </a:r>
            <a:r>
              <a:rPr lang="zh-TW" altLang="en-US" dirty="0" smtClean="0">
                <a:latin typeface="微軟正黑體" panose="020B0604030504040204" pitchFamily="34" charset="-120"/>
                <a:ea typeface="微軟正黑體" panose="020B0604030504040204" pitchFamily="34" charset="-120"/>
                <a:cs typeface="Times New Roman" pitchFamily="18" charset="0"/>
              </a:rPr>
              <a:t>日舉辦，計邀請到</a:t>
            </a:r>
            <a:r>
              <a:rPr lang="en-US" altLang="zh-TW" dirty="0" smtClean="0">
                <a:latin typeface="微軟正黑體" panose="020B0604030504040204" pitchFamily="34" charset="-120"/>
                <a:ea typeface="微軟正黑體" panose="020B0604030504040204" pitchFamily="34" charset="-120"/>
                <a:cs typeface="Times New Roman" pitchFamily="18" charset="0"/>
              </a:rPr>
              <a:t>62</a:t>
            </a:r>
            <a:r>
              <a:rPr lang="zh-TW" altLang="en-US" dirty="0" smtClean="0">
                <a:latin typeface="微軟正黑體" panose="020B0604030504040204" pitchFamily="34" charset="-120"/>
                <a:ea typeface="微軟正黑體" panose="020B0604030504040204" pitchFamily="34" charset="-120"/>
                <a:cs typeface="Times New Roman" pitchFamily="18" charset="0"/>
              </a:rPr>
              <a:t>國</a:t>
            </a:r>
            <a:r>
              <a:rPr lang="en-US" altLang="zh-TW" dirty="0" smtClean="0">
                <a:latin typeface="微軟正黑體" panose="020B0604030504040204" pitchFamily="34" charset="-120"/>
                <a:ea typeface="微軟正黑體" panose="020B0604030504040204" pitchFamily="34" charset="-120"/>
                <a:cs typeface="Times New Roman" pitchFamily="18" charset="0"/>
              </a:rPr>
              <a:t>618</a:t>
            </a:r>
            <a:r>
              <a:rPr lang="zh-TW" altLang="en-US" dirty="0" smtClean="0">
                <a:latin typeface="微軟正黑體" panose="020B0604030504040204" pitchFamily="34" charset="-120"/>
                <a:ea typeface="微軟正黑體" panose="020B0604030504040204" pitchFamily="34" charset="-120"/>
                <a:cs typeface="Times New Roman" pitchFamily="18" charset="0"/>
              </a:rPr>
              <a:t>家買主來臺，與我</a:t>
            </a:r>
            <a:r>
              <a:rPr lang="en-US" altLang="zh-TW" dirty="0" smtClean="0">
                <a:latin typeface="微軟正黑體" panose="020B0604030504040204" pitchFamily="34" charset="-120"/>
                <a:ea typeface="微軟正黑體" panose="020B0604030504040204" pitchFamily="34" charset="-120"/>
                <a:cs typeface="Times New Roman" pitchFamily="18" charset="0"/>
              </a:rPr>
              <a:t>1,600</a:t>
            </a:r>
            <a:r>
              <a:rPr lang="zh-TW" altLang="en-US" dirty="0" smtClean="0">
                <a:latin typeface="微軟正黑體" panose="020B0604030504040204" pitchFamily="34" charset="-120"/>
                <a:ea typeface="微軟正黑體" panose="020B0604030504040204" pitchFamily="34" charset="-120"/>
                <a:cs typeface="Times New Roman" pitchFamily="18" charset="0"/>
              </a:rPr>
              <a:t>餘家業者進行逾</a:t>
            </a:r>
            <a:r>
              <a:rPr lang="en-US" altLang="zh-TW" dirty="0" smtClean="0">
                <a:latin typeface="微軟正黑體" panose="020B0604030504040204" pitchFamily="34" charset="-120"/>
                <a:ea typeface="微軟正黑體" panose="020B0604030504040204" pitchFamily="34" charset="-120"/>
                <a:cs typeface="Times New Roman" pitchFamily="18" charset="0"/>
              </a:rPr>
              <a:t>7,500</a:t>
            </a:r>
            <a:r>
              <a:rPr lang="zh-TW" altLang="en-US" dirty="0" smtClean="0">
                <a:latin typeface="微軟正黑體" panose="020B0604030504040204" pitchFamily="34" charset="-120"/>
                <a:ea typeface="微軟正黑體" panose="020B0604030504040204" pitchFamily="34" charset="-120"/>
                <a:cs typeface="Times New Roman" pitchFamily="18" charset="0"/>
              </a:rPr>
              <a:t>場次一對一貿易洽談，總計促成</a:t>
            </a:r>
            <a:r>
              <a:rPr lang="en-US" altLang="zh-TW" dirty="0" smtClean="0">
                <a:latin typeface="微軟正黑體" panose="020B0604030504040204" pitchFamily="34" charset="-120"/>
                <a:ea typeface="微軟正黑體" panose="020B0604030504040204" pitchFamily="34" charset="-120"/>
                <a:cs typeface="Times New Roman" pitchFamily="18" charset="0"/>
              </a:rPr>
              <a:t>42.5</a:t>
            </a:r>
            <a:r>
              <a:rPr lang="zh-TW" altLang="en-US" dirty="0" smtClean="0">
                <a:latin typeface="微軟正黑體" panose="020B0604030504040204" pitchFamily="34" charset="-120"/>
                <a:ea typeface="微軟正黑體" panose="020B0604030504040204" pitchFamily="34" charset="-120"/>
                <a:cs typeface="Times New Roman" pitchFamily="18" charset="0"/>
              </a:rPr>
              <a:t>億美元採購商機。</a:t>
            </a:r>
            <a:endParaRPr lang="en-US" altLang="zh-TW" dirty="0" smtClean="0">
              <a:latin typeface="微軟正黑體" panose="020B0604030504040204" pitchFamily="34" charset="-120"/>
              <a:ea typeface="微軟正黑體" panose="020B0604030504040204" pitchFamily="34" charset="-120"/>
              <a:cs typeface="Times New Roman" pitchFamily="18" charset="0"/>
            </a:endParaRPr>
          </a:p>
          <a:p>
            <a:pPr marL="152400" indent="-152400">
              <a:buFont typeface="Wingdings" pitchFamily="2" charset="2"/>
              <a:buChar char="u"/>
              <a:defRPr/>
            </a:pPr>
            <a:r>
              <a:rPr lang="zh-TW" altLang="en-US" dirty="0" smtClean="0">
                <a:latin typeface="微軟正黑體" panose="020B0604030504040204" pitchFamily="34" charset="-120"/>
                <a:ea typeface="微軟正黑體" panose="020B0604030504040204" pitchFamily="34" charset="-120"/>
                <a:cs typeface="Times New Roman" pitchFamily="18" charset="0"/>
              </a:rPr>
              <a:t> </a:t>
            </a:r>
            <a:r>
              <a:rPr lang="zh-TW" altLang="en-US" dirty="0">
                <a:latin typeface="微軟正黑體" panose="020B0604030504040204" pitchFamily="34" charset="-120"/>
                <a:ea typeface="微軟正黑體" panose="020B0604030504040204" pitchFamily="34" charset="-120"/>
                <a:cs typeface="Times New Roman" pitchFamily="18" charset="0"/>
              </a:rPr>
              <a:t>主題性商機媒合會：</a:t>
            </a:r>
            <a:r>
              <a:rPr lang="zh-TW" altLang="zh-TW" dirty="0">
                <a:latin typeface="微軟正黑體" panose="020B0604030504040204" pitchFamily="34" charset="-120"/>
                <a:ea typeface="微軟正黑體" panose="020B0604030504040204" pitchFamily="34" charset="-120"/>
                <a:cs typeface="Times New Roman" pitchFamily="18" charset="0"/>
              </a:rPr>
              <a:t>針對特定市場、產業或配合政府政策，邀請外商於特定時間</a:t>
            </a:r>
            <a:r>
              <a:rPr lang="zh-TW" altLang="en-US" dirty="0">
                <a:latin typeface="微軟正黑體" panose="020B0604030504040204" pitchFamily="34" charset="-120"/>
                <a:ea typeface="微軟正黑體" panose="020B0604030504040204" pitchFamily="34" charset="-120"/>
                <a:cs typeface="Times New Roman" pitchFamily="18" charset="0"/>
              </a:rPr>
              <a:t>來臺</a:t>
            </a:r>
            <a:r>
              <a:rPr lang="zh-TW" altLang="zh-TW" dirty="0">
                <a:latin typeface="微軟正黑體" panose="020B0604030504040204" pitchFamily="34" charset="-120"/>
                <a:ea typeface="微軟正黑體" panose="020B0604030504040204" pitchFamily="34" charset="-120"/>
                <a:cs typeface="Times New Roman" pitchFamily="18" charset="0"/>
              </a:rPr>
              <a:t>採購，如</a:t>
            </a:r>
            <a:r>
              <a:rPr lang="zh-TW" altLang="en-US" dirty="0">
                <a:latin typeface="微軟正黑體" panose="020B0604030504040204" pitchFamily="34" charset="-120"/>
                <a:ea typeface="微軟正黑體" panose="020B0604030504040204" pitchFamily="34" charset="-120"/>
                <a:cs typeface="Times New Roman" pitchFamily="18" charset="0"/>
              </a:rPr>
              <a:t>：東協商機媒合會</a:t>
            </a:r>
            <a:r>
              <a:rPr lang="zh-TW" altLang="zh-TW" dirty="0">
                <a:latin typeface="微軟正黑體" panose="020B0604030504040204" pitchFamily="34" charset="-120"/>
                <a:ea typeface="微軟正黑體" panose="020B0604030504040204" pitchFamily="34" charset="-120"/>
                <a:cs typeface="Times New Roman" pitchFamily="18" charset="0"/>
              </a:rPr>
              <a:t>、</a:t>
            </a:r>
            <a:r>
              <a:rPr lang="zh-TW" altLang="en-US" dirty="0">
                <a:latin typeface="微軟正黑體" panose="020B0604030504040204" pitchFamily="34" charset="-120"/>
                <a:ea typeface="微軟正黑體" panose="020B0604030504040204" pitchFamily="34" charset="-120"/>
                <a:cs typeface="Times New Roman" pitchFamily="18" charset="0"/>
              </a:rPr>
              <a:t>臺</a:t>
            </a:r>
            <a:r>
              <a:rPr lang="zh-TW" altLang="zh-TW" dirty="0">
                <a:latin typeface="微軟正黑體" panose="020B0604030504040204" pitchFamily="34" charset="-120"/>
                <a:ea typeface="微軟正黑體" panose="020B0604030504040204" pitchFamily="34" charset="-120"/>
                <a:cs typeface="Times New Roman" pitchFamily="18" charset="0"/>
              </a:rPr>
              <a:t>日企業商機媒合大會、</a:t>
            </a:r>
            <a:r>
              <a:rPr lang="en-US" altLang="zh-TW" dirty="0">
                <a:latin typeface="微軟正黑體" panose="020B0604030504040204" pitchFamily="34" charset="-120"/>
                <a:ea typeface="微軟正黑體" panose="020B0604030504040204" pitchFamily="34" charset="-120"/>
                <a:cs typeface="Times New Roman" pitchFamily="18" charset="0"/>
              </a:rPr>
              <a:t> </a:t>
            </a:r>
            <a:r>
              <a:rPr lang="zh-TW" altLang="en-US" dirty="0">
                <a:latin typeface="微軟正黑體" panose="020B0604030504040204" pitchFamily="34" charset="-120"/>
                <a:ea typeface="微軟正黑體" panose="020B0604030504040204" pitchFamily="34" charset="-120"/>
                <a:cs typeface="Times New Roman" pitchFamily="18" charset="0"/>
              </a:rPr>
              <a:t>金磚巴西金鑽墨西哥商機日</a:t>
            </a:r>
            <a:r>
              <a:rPr lang="zh-TW" altLang="zh-TW" dirty="0">
                <a:latin typeface="微軟正黑體" panose="020B0604030504040204" pitchFamily="34" charset="-120"/>
                <a:ea typeface="微軟正黑體" panose="020B0604030504040204" pitchFamily="34" charset="-120"/>
                <a:cs typeface="Times New Roman" pitchFamily="18" charset="0"/>
              </a:rPr>
              <a:t>、</a:t>
            </a:r>
            <a:r>
              <a:rPr lang="zh-TW" altLang="en-US" dirty="0">
                <a:latin typeface="微軟正黑體" panose="020B0604030504040204" pitchFamily="34" charset="-120"/>
                <a:ea typeface="微軟正黑體" panose="020B0604030504040204" pitchFamily="34" charset="-120"/>
                <a:cs typeface="Times New Roman" pitchFamily="18" charset="0"/>
              </a:rPr>
              <a:t>亞太</a:t>
            </a:r>
            <a:r>
              <a:rPr lang="zh-TW" altLang="en-US" dirty="0">
                <a:solidFill>
                  <a:prstClr val="black"/>
                </a:solidFill>
                <a:latin typeface="微軟正黑體" panose="020B0604030504040204" pitchFamily="34" charset="-120"/>
                <a:ea typeface="微軟正黑體" panose="020B0604030504040204" pitchFamily="34" charset="-120"/>
                <a:cs typeface="Times New Roman" pitchFamily="18" charset="0"/>
              </a:rPr>
              <a:t>電商市場商機媒合會、台北遊戲商務媒合大會等。</a:t>
            </a:r>
            <a:endParaRPr lang="en-US" altLang="zh-TW" dirty="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152400" indent="-152400">
              <a:buFont typeface="Wingdings" pitchFamily="2" charset="2"/>
              <a:buChar char="u"/>
              <a:defRPr/>
            </a:pPr>
            <a:r>
              <a:rPr lang="zh-TW" altLang="zh-TW" dirty="0">
                <a:solidFill>
                  <a:prstClr val="black"/>
                </a:solidFill>
                <a:latin typeface="微軟正黑體" panose="020B0604030504040204" pitchFamily="34" charset="-120"/>
                <a:ea typeface="微軟正黑體" panose="020B0604030504040204" pitchFamily="34" charset="-120"/>
                <a:cs typeface="Times New Roman" pitchFamily="18" charset="0"/>
              </a:rPr>
              <a:t>不定</a:t>
            </a:r>
            <a:r>
              <a:rPr lang="zh-TW" altLang="en-US" dirty="0">
                <a:solidFill>
                  <a:prstClr val="black"/>
                </a:solidFill>
                <a:latin typeface="微軟正黑體" panose="020B0604030504040204" pitchFamily="34" charset="-120"/>
                <a:ea typeface="微軟正黑體" panose="020B0604030504040204" pitchFamily="34" charset="-120"/>
                <a:cs typeface="Times New Roman" pitchFamily="18" charset="0"/>
              </a:rPr>
              <a:t>期洽邀</a:t>
            </a:r>
            <a:r>
              <a:rPr lang="zh-TW" altLang="zh-TW" dirty="0">
                <a:solidFill>
                  <a:prstClr val="black"/>
                </a:solidFill>
                <a:latin typeface="微軟正黑體" panose="020B0604030504040204" pitchFamily="34" charset="-120"/>
                <a:ea typeface="微軟正黑體" panose="020B0604030504040204" pitchFamily="34" charset="-120"/>
                <a:cs typeface="Times New Roman" pitchFamily="18" charset="0"/>
              </a:rPr>
              <a:t>個別或團體外商</a:t>
            </a:r>
            <a:r>
              <a:rPr lang="zh-TW" altLang="en-US" dirty="0">
                <a:solidFill>
                  <a:prstClr val="black"/>
                </a:solidFill>
                <a:latin typeface="微軟正黑體" panose="020B0604030504040204" pitchFamily="34" charset="-120"/>
                <a:ea typeface="微軟正黑體" panose="020B0604030504040204" pitchFamily="34" charset="-120"/>
                <a:cs typeface="Times New Roman" pitchFamily="18" charset="0"/>
              </a:rPr>
              <a:t>來臺</a:t>
            </a:r>
            <a:r>
              <a:rPr lang="zh-TW" altLang="zh-TW" dirty="0">
                <a:solidFill>
                  <a:prstClr val="black"/>
                </a:solidFill>
                <a:latin typeface="微軟正黑體" panose="020B0604030504040204" pitchFamily="34" charset="-120"/>
                <a:ea typeface="微軟正黑體" panose="020B0604030504040204" pitchFamily="34" charset="-120"/>
                <a:cs typeface="Times New Roman" pitchFamily="18" charset="0"/>
              </a:rPr>
              <a:t>採購</a:t>
            </a:r>
            <a:r>
              <a:rPr lang="zh-TW" altLang="en-US" dirty="0">
                <a:solidFill>
                  <a:prstClr val="black"/>
                </a:solidFill>
                <a:latin typeface="微軟正黑體" panose="020B0604030504040204" pitchFamily="34" charset="-120"/>
                <a:ea typeface="微軟正黑體" panose="020B0604030504040204" pitchFamily="34" charset="-120"/>
                <a:cs typeface="Times New Roman" pitchFamily="18" charset="0"/>
              </a:rPr>
              <a:t>：</a:t>
            </a:r>
            <a:r>
              <a:rPr lang="zh-TW" altLang="zh-TW" dirty="0">
                <a:solidFill>
                  <a:prstClr val="black"/>
                </a:solidFill>
                <a:latin typeface="微軟正黑體" panose="020B0604030504040204" pitchFamily="34" charset="-120"/>
                <a:ea typeface="微軟正黑體" panose="020B0604030504040204" pitchFamily="34" charset="-120"/>
                <a:cs typeface="Times New Roman" pitchFamily="18" charset="0"/>
              </a:rPr>
              <a:t>動員本部及外貿協會駐外單位，藉由提供外商</a:t>
            </a:r>
            <a:r>
              <a:rPr lang="zh-TW" altLang="en-US" dirty="0">
                <a:solidFill>
                  <a:prstClr val="black"/>
                </a:solidFill>
                <a:latin typeface="微軟正黑體" panose="020B0604030504040204" pitchFamily="34" charset="-120"/>
                <a:ea typeface="微軟正黑體" panose="020B0604030504040204" pitchFamily="34" charset="-120"/>
                <a:cs typeface="Times New Roman" pitchFamily="18" charset="0"/>
              </a:rPr>
              <a:t>來臺</a:t>
            </a:r>
            <a:r>
              <a:rPr lang="zh-TW" altLang="zh-TW" dirty="0">
                <a:solidFill>
                  <a:prstClr val="black"/>
                </a:solidFill>
                <a:latin typeface="微軟正黑體" panose="020B0604030504040204" pitchFamily="34" charset="-120"/>
                <a:ea typeface="微軟正黑體" panose="020B0604030504040204" pitchFamily="34" charset="-120"/>
                <a:cs typeface="Times New Roman" pitchFamily="18" charset="0"/>
              </a:rPr>
              <a:t>旅費優惠誘因，積極洽邀海外買主</a:t>
            </a:r>
            <a:r>
              <a:rPr lang="zh-TW" altLang="en-US" dirty="0">
                <a:solidFill>
                  <a:prstClr val="black"/>
                </a:solidFill>
                <a:latin typeface="微軟正黑體" panose="020B0604030504040204" pitchFamily="34" charset="-120"/>
                <a:ea typeface="微軟正黑體" panose="020B0604030504040204" pitchFamily="34" charset="-120"/>
                <a:cs typeface="Times New Roman" pitchFamily="18" charset="0"/>
              </a:rPr>
              <a:t>來臺</a:t>
            </a:r>
            <a:r>
              <a:rPr lang="zh-TW" altLang="zh-TW" dirty="0">
                <a:solidFill>
                  <a:prstClr val="black"/>
                </a:solidFill>
                <a:latin typeface="微軟正黑體" panose="020B0604030504040204" pitchFamily="34" charset="-120"/>
                <a:ea typeface="微軟正黑體" panose="020B0604030504040204" pitchFamily="34" charset="-120"/>
                <a:cs typeface="Times New Roman" pitchFamily="18" charset="0"/>
              </a:rPr>
              <a:t>採購，依買主採購需求安排客製化之</a:t>
            </a:r>
            <a:r>
              <a:rPr lang="en-US" altLang="zh-TW" dirty="0">
                <a:solidFill>
                  <a:prstClr val="black"/>
                </a:solidFill>
                <a:latin typeface="微軟正黑體" panose="020B0604030504040204" pitchFamily="34" charset="-120"/>
                <a:ea typeface="微軟正黑體" panose="020B0604030504040204" pitchFamily="34" charset="-120"/>
                <a:cs typeface="Times New Roman" pitchFamily="18" charset="0"/>
              </a:rPr>
              <a:t>  </a:t>
            </a:r>
            <a:r>
              <a:rPr lang="zh-TW" altLang="zh-TW" dirty="0">
                <a:solidFill>
                  <a:prstClr val="black"/>
                </a:solidFill>
                <a:latin typeface="微軟正黑體" panose="020B0604030504040204" pitchFamily="34" charset="-120"/>
                <a:ea typeface="微軟正黑體" panose="020B0604030504040204" pitchFamily="34" charset="-120"/>
                <a:cs typeface="Times New Roman" pitchFamily="18" charset="0"/>
              </a:rPr>
              <a:t>貿易洽談會、採購政策說明會及後續工廠參訪行程等商務活動，以協助我中小、傳統等產業廠商爭取合作商機，達到協助廠商降低拓銷成本及提高出口之目的。</a:t>
            </a:r>
            <a:endParaRPr lang="en-US" altLang="zh-TW" dirty="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152400" indent="-152400">
              <a:buFont typeface="Wingdings" pitchFamily="2" charset="2"/>
              <a:buChar char="u"/>
              <a:defRPr/>
            </a:pPr>
            <a:r>
              <a:rPr lang="zh-TW" altLang="en-US" dirty="0">
                <a:solidFill>
                  <a:prstClr val="black"/>
                </a:solidFill>
                <a:latin typeface="微軟正黑體" panose="020B0604030504040204" pitchFamily="34" charset="-120"/>
                <a:ea typeface="微軟正黑體" panose="020B0604030504040204" pitchFamily="34" charset="-120"/>
                <a:cs typeface="Times New Roman" pitchFamily="18" charset="0"/>
              </a:rPr>
              <a:t>臺</a:t>
            </a:r>
            <a:r>
              <a:rPr lang="zh-TW" altLang="en-US" dirty="0" smtClean="0">
                <a:solidFill>
                  <a:prstClr val="black"/>
                </a:solidFill>
                <a:latin typeface="微軟正黑體" panose="020B0604030504040204" pitchFamily="34" charset="-120"/>
                <a:ea typeface="微軟正黑體" panose="020B0604030504040204" pitchFamily="34" charset="-120"/>
                <a:cs typeface="Times New Roman" pitchFamily="18" charset="0"/>
              </a:rPr>
              <a:t>灣</a:t>
            </a:r>
            <a:r>
              <a:rPr lang="zh-TW" altLang="en-US" dirty="0">
                <a:solidFill>
                  <a:prstClr val="black"/>
                </a:solidFill>
                <a:latin typeface="微軟正黑體" panose="020B0604030504040204" pitchFamily="34" charset="-120"/>
                <a:ea typeface="微軟正黑體" panose="020B0604030504040204" pitchFamily="34" charset="-120"/>
                <a:cs typeface="Times New Roman" pitchFamily="18" charset="0"/>
              </a:rPr>
              <a:t>國際專業展：加強洽邀買主來臺觀展及採購，提升展覽效益。</a:t>
            </a:r>
          </a:p>
          <a:p>
            <a:pPr marL="295275" marR="0" indent="-142875"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200" b="0" i="0" u="none" strike="noStrike" kern="1200" baseline="0" dirty="0" smtClean="0">
                <a:solidFill>
                  <a:schemeClr val="tx1"/>
                </a:solidFill>
                <a:latin typeface="微軟正黑體" panose="020B0604030504040204" pitchFamily="34" charset="-120"/>
                <a:ea typeface="微軟正黑體" panose="020B0604030504040204" pitchFamily="34" charset="-120"/>
              </a:rPr>
              <a:t>	</a:t>
            </a:r>
          </a:p>
          <a:p>
            <a:pPr marL="295275" marR="0" indent="-142875" algn="l" defTabSz="914400" rtl="0" eaLnBrk="1" fontAlgn="auto" latinLnBrk="0" hangingPunct="1">
              <a:lnSpc>
                <a:spcPct val="100000"/>
              </a:lnSpc>
              <a:spcBef>
                <a:spcPts val="0"/>
              </a:spcBef>
              <a:spcAft>
                <a:spcPts val="0"/>
              </a:spcAft>
              <a:buClrTx/>
              <a:buSzTx/>
              <a:buFont typeface="Wingdings" pitchFamily="2" charset="2"/>
              <a:buNone/>
              <a:tabLst/>
              <a:defRPr/>
            </a:pPr>
            <a:endParaRPr lang="zh-TW" altLang="en-US" sz="1200" b="0" i="0" u="none" strike="noStrike" kern="1200" baseline="0" dirty="0" smtClean="0">
              <a:solidFill>
                <a:schemeClr val="tx1"/>
              </a:solidFill>
              <a:latin typeface="微軟正黑體" panose="020B0604030504040204" pitchFamily="34" charset="-120"/>
              <a:ea typeface="微軟正黑體" panose="020B0604030504040204" pitchFamily="34" charset="-120"/>
            </a:endParaRPr>
          </a:p>
          <a:p>
            <a:pPr marL="295275" indent="-142875">
              <a:buFont typeface="Wingdings" pitchFamily="2" charset="2"/>
              <a:buNone/>
            </a:pPr>
            <a:endParaRPr lang="en-US" altLang="zh-TW" dirty="0" smtClean="0">
              <a:latin typeface="微軟正黑體" panose="020B0604030504040204" pitchFamily="34" charset="-120"/>
              <a:ea typeface="微軟正黑體" panose="020B0604030504040204" pitchFamily="34" charset="-120"/>
            </a:endParaRPr>
          </a:p>
          <a:p>
            <a:pPr marL="295275" indent="-142875">
              <a:buFont typeface="Wingdings" pitchFamily="2" charset="2"/>
              <a:buNone/>
            </a:pPr>
            <a:endParaRPr lang="en-US" altLang="zh-TW" dirty="0" smtClean="0">
              <a:latin typeface="微軟正黑體" panose="020B0604030504040204" pitchFamily="34" charset="-120"/>
              <a:ea typeface="微軟正黑體" panose="020B0604030504040204" pitchFamily="34" charset="-120"/>
            </a:endParaRPr>
          </a:p>
          <a:p>
            <a:pPr algn="just" eaLnBrk="1" hangingPunct="1"/>
            <a:endParaRPr lang="en-US"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9128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solidFill>
                  <a:srgbClr val="FF0000"/>
                </a:solidFill>
                <a:latin typeface="微軟正黑體" panose="020B0604030504040204" pitchFamily="34" charset="-120"/>
                <a:ea typeface="微軟正黑體" panose="020B0604030504040204" pitchFamily="34" charset="-120"/>
              </a:rPr>
              <a:t>非洲商機日</a:t>
            </a:r>
            <a:r>
              <a:rPr lang="en-US" altLang="zh-TW" dirty="0" smtClean="0">
                <a:solidFill>
                  <a:srgbClr val="FF0000"/>
                </a:solidFill>
                <a:latin typeface="微軟正黑體" panose="020B0604030504040204" pitchFamily="34" charset="-120"/>
                <a:ea typeface="微軟正黑體" panose="020B0604030504040204" pitchFamily="34" charset="-120"/>
              </a:rPr>
              <a:t>:2016/11/14</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EECEB351-0832-46A5-91B3-E5B2744CA441}" type="slidenum">
              <a:rPr lang="zh-TW" altLang="en-US" smtClean="0"/>
              <a:pPr/>
              <a:t>10</a:t>
            </a:fld>
            <a:endParaRPr lang="zh-TW" altLang="en-US"/>
          </a:p>
        </p:txBody>
      </p:sp>
    </p:spTree>
    <p:extLst>
      <p:ext uri="{BB962C8B-B14F-4D97-AF65-F5344CB8AC3E}">
        <p14:creationId xmlns:p14="http://schemas.microsoft.com/office/powerpoint/2010/main" val="3092405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6" name="Picture 2" descr="D:\My Documents\桌面\119\01.jpg"/>
          <p:cNvPicPr>
            <a:picLocks noChangeAspect="1" noChangeArrowheads="1"/>
          </p:cNvPicPr>
          <p:nvPr userDrawn="1"/>
        </p:nvPicPr>
        <p:blipFill>
          <a:blip r:embed="rId2" cstate="print">
            <a:lum bright="20000" contrast="-30000"/>
          </a:blip>
          <a:srcRect b="4094"/>
          <a:stretch>
            <a:fillRect/>
          </a:stretch>
        </p:blipFill>
        <p:spPr bwMode="auto">
          <a:xfrm>
            <a:off x="0" y="-1"/>
            <a:ext cx="9144000" cy="6851144"/>
          </a:xfrm>
          <a:prstGeom prst="rect">
            <a:avLst/>
          </a:prstGeom>
          <a:noFill/>
        </p:spPr>
      </p:pic>
      <p:sp>
        <p:nvSpPr>
          <p:cNvPr id="2" name="標題 1"/>
          <p:cNvSpPr>
            <a:spLocks noGrp="1"/>
          </p:cNvSpPr>
          <p:nvPr>
            <p:ph type="ctrTitle"/>
          </p:nvPr>
        </p:nvSpPr>
        <p:spPr>
          <a:xfrm>
            <a:off x="685800" y="2130425"/>
            <a:ext cx="7772400" cy="1470025"/>
          </a:xfr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E864D6E-F9C2-4C14-93FA-B75B11173F42}" type="datetimeFigureOut">
              <a:rPr lang="zh-TW" altLang="en-US" smtClean="0"/>
              <a:pPr/>
              <a:t>2017/03/30</a:t>
            </a:fld>
            <a:endParaRPr lang="zh-TW" altLang="en-US"/>
          </a:p>
        </p:txBody>
      </p:sp>
      <p:sp>
        <p:nvSpPr>
          <p:cNvPr id="5" name="頁尾版面配置區 4"/>
          <p:cNvSpPr>
            <a:spLocks noGrp="1"/>
          </p:cNvSpPr>
          <p:nvPr>
            <p:ph type="ftr" sz="quarter" idx="11"/>
          </p:nvPr>
        </p:nvSpPr>
        <p:spPr/>
        <p:txBody>
          <a:bodyPr/>
          <a:lstStyle/>
          <a:p>
            <a:endParaRPr lang="zh-TW" altLang="en-US"/>
          </a:p>
        </p:txBody>
      </p:sp>
      <p:pic>
        <p:nvPicPr>
          <p:cNvPr id="8"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330" y="44624"/>
            <a:ext cx="704246"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E864D6E-F9C2-4C14-93FA-B75B11173F42}" type="datetimeFigureOut">
              <a:rPr lang="zh-TW" altLang="en-US" smtClean="0"/>
              <a:pPr/>
              <a:t>2017/03/30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C67D4812-CA34-4AAE-811E-671B11C69998}"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E864D6E-F9C2-4C14-93FA-B75B11173F42}" type="datetimeFigureOut">
              <a:rPr lang="zh-TW" altLang="en-US" smtClean="0"/>
              <a:pPr/>
              <a:t>2017/03/30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C67D4812-CA34-4AAE-811E-671B11C69998}"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內頁">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199" y="274638"/>
            <a:ext cx="6931467" cy="607678"/>
          </a:xfrm>
        </p:spPr>
        <p:txBody>
          <a:bodyPr>
            <a:noAutofit/>
          </a:bodyPr>
          <a:lstStyle>
            <a:lvl1pPr algn="l">
              <a:defRPr sz="3000" b="1" i="0" baseline="0">
                <a:solidFill>
                  <a:srgbClr val="06397C"/>
                </a:solidFill>
                <a:latin typeface="Microsoft JhengHei"/>
                <a:ea typeface="Microsoft JhengHei"/>
                <a:cs typeface="Microsoft JhengHei"/>
              </a:defRPr>
            </a:lvl1pPr>
          </a:lstStyle>
          <a:p>
            <a:r>
              <a:rPr lang="zh-TW" altLang="en-US" smtClean="0"/>
              <a:t>按一下以編輯母片標題樣式</a:t>
            </a:r>
            <a:endParaRPr lang="zh-TW" altLang="en-US" dirty="0"/>
          </a:p>
        </p:txBody>
      </p:sp>
      <p:sp>
        <p:nvSpPr>
          <p:cNvPr id="7" name="子標題 2"/>
          <p:cNvSpPr>
            <a:spLocks noGrp="1"/>
          </p:cNvSpPr>
          <p:nvPr>
            <p:ph type="subTitle" idx="1"/>
          </p:nvPr>
        </p:nvSpPr>
        <p:spPr>
          <a:xfrm>
            <a:off x="457199" y="1197476"/>
            <a:ext cx="7679268" cy="491031"/>
          </a:xfrm>
        </p:spPr>
        <p:txBody>
          <a:bodyPr/>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2000" b="1" i="0">
                <a:solidFill>
                  <a:srgbClr val="06397C"/>
                </a:solidFill>
                <a:latin typeface="Arial"/>
                <a:ea typeface="Microsoft JhengHei"/>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 </a:t>
            </a:r>
            <a:r>
              <a:rPr lang="zh-TW" altLang="en-US" smtClean="0"/>
              <a:t>按一下以編輯母片子標題樣式</a:t>
            </a:r>
            <a:endParaRPr lang="zh-TW" altLang="en-US" dirty="0"/>
          </a:p>
        </p:txBody>
      </p:sp>
      <p:sp>
        <p:nvSpPr>
          <p:cNvPr id="6" name="文字版面配置區 5"/>
          <p:cNvSpPr>
            <a:spLocks noGrp="1"/>
          </p:cNvSpPr>
          <p:nvPr>
            <p:ph type="body" sz="quarter" idx="11"/>
          </p:nvPr>
        </p:nvSpPr>
        <p:spPr>
          <a:xfrm>
            <a:off x="457199" y="1795463"/>
            <a:ext cx="6931467" cy="914400"/>
          </a:xfrm>
        </p:spPr>
        <p:txBody>
          <a:bodyPr/>
          <a:lstStyle>
            <a:lvl1pPr marL="0" indent="0">
              <a:buNone/>
              <a:defRPr sz="2000" b="0" i="0">
                <a:solidFill>
                  <a:srgbClr val="404040"/>
                </a:solidFill>
                <a:latin typeface="Microsoft JhengHei"/>
                <a:ea typeface="Microsoft JhengHei"/>
                <a:cs typeface="Microsoft JhengHei"/>
              </a:defRPr>
            </a:lvl1pPr>
          </a:lstStyle>
          <a:p>
            <a:pPr lvl="0"/>
            <a:r>
              <a:rPr lang="zh-TW" altLang="en-US" smtClean="0"/>
              <a:t>按一下以編輯母片文字樣式</a:t>
            </a:r>
          </a:p>
        </p:txBody>
      </p:sp>
      <p:sp>
        <p:nvSpPr>
          <p:cNvPr id="5" name="投影片編號版面配置區 5"/>
          <p:cNvSpPr>
            <a:spLocks noGrp="1"/>
          </p:cNvSpPr>
          <p:nvPr>
            <p:ph type="sldNum" sz="quarter" idx="12"/>
          </p:nvPr>
        </p:nvSpPr>
        <p:spPr>
          <a:xfrm>
            <a:off x="720725" y="6356352"/>
            <a:ext cx="2133600" cy="365125"/>
          </a:xfrm>
          <a:prstGeom prst="rect">
            <a:avLst/>
          </a:prstGeom>
        </p:spPr>
        <p:txBody>
          <a:bodyPr/>
          <a:lstStyle>
            <a:lvl1pPr algn="l">
              <a:defRPr sz="1600"/>
            </a:lvl1pPr>
          </a:lstStyle>
          <a:p>
            <a:fld id="{D7F1955F-6916-41E6-91D0-57687CAFCC83}"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4404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E864D6E-F9C2-4C14-93FA-B75B11173F42}" type="datetimeFigureOut">
              <a:rPr lang="zh-TW" altLang="en-US" smtClean="0"/>
              <a:pPr/>
              <a:t>2017/03/30</a:t>
            </a:fld>
            <a:endParaRPr lang="zh-TW" altLang="en-US"/>
          </a:p>
        </p:txBody>
      </p:sp>
      <p:sp>
        <p:nvSpPr>
          <p:cNvPr id="5" name="頁尾版面配置區 4"/>
          <p:cNvSpPr>
            <a:spLocks noGrp="1"/>
          </p:cNvSpPr>
          <p:nvPr>
            <p:ph type="ftr" sz="quarter" idx="11"/>
          </p:nvPr>
        </p:nvSpPr>
        <p:spPr/>
        <p:txBody>
          <a:bodyPr/>
          <a:lstStyle/>
          <a:p>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E864D6E-F9C2-4C14-93FA-B75B11173F42}" type="datetimeFigureOut">
              <a:rPr lang="zh-TW" altLang="en-US" smtClean="0"/>
              <a:pPr/>
              <a:t>2017/03/30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C67D4812-CA34-4AAE-811E-671B11C69998}"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E864D6E-F9C2-4C14-93FA-B75B11173F42}" type="datetimeFigureOut">
              <a:rPr lang="zh-TW" altLang="en-US" smtClean="0"/>
              <a:pPr/>
              <a:t>2017/03/30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C67D4812-CA34-4AAE-811E-671B11C69998}"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atin typeface="微軟正黑體" panose="020B0604030504040204" pitchFamily="34" charset="-120"/>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atin typeface="微軟正黑體" panose="020B0604030504040204" pitchFamily="34" charset="-120"/>
                <a:ea typeface="微軟正黑體" panose="020B0604030504040204" pitchFamily="34" charset="-120"/>
              </a:defRPr>
            </a:lvl1pPr>
            <a:lvl2pPr>
              <a:defRPr sz="2000">
                <a:latin typeface="微軟正黑體" panose="020B0604030504040204" pitchFamily="34" charset="-120"/>
                <a:ea typeface="微軟正黑體" panose="020B0604030504040204" pitchFamily="34" charset="-120"/>
              </a:defRPr>
            </a:lvl2pPr>
            <a:lvl3pPr>
              <a:defRPr sz="1800">
                <a:latin typeface="微軟正黑體" panose="020B0604030504040204" pitchFamily="34" charset="-120"/>
                <a:ea typeface="微軟正黑體" panose="020B0604030504040204" pitchFamily="34" charset="-120"/>
              </a:defRPr>
            </a:lvl3pPr>
            <a:lvl4pPr>
              <a:defRPr sz="1600">
                <a:latin typeface="微軟正黑體" panose="020B0604030504040204" pitchFamily="34" charset="-120"/>
                <a:ea typeface="微軟正黑體" panose="020B0604030504040204" pitchFamily="34" charset="-120"/>
              </a:defRPr>
            </a:lvl4pPr>
            <a:lvl5pPr>
              <a:defRPr sz="1600">
                <a:latin typeface="微軟正黑體" panose="020B0604030504040204" pitchFamily="34" charset="-120"/>
                <a:ea typeface="微軟正黑體" panose="020B0604030504040204" pitchFamily="34" charset="-120"/>
              </a:defRPr>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atin typeface="微軟正黑體" panose="020B0604030504040204" pitchFamily="34" charset="-120"/>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atin typeface="微軟正黑體" panose="020B0604030504040204" pitchFamily="34" charset="-120"/>
                <a:ea typeface="微軟正黑體" panose="020B0604030504040204" pitchFamily="34" charset="-120"/>
              </a:defRPr>
            </a:lvl1pPr>
            <a:lvl2pPr>
              <a:defRPr sz="2000">
                <a:latin typeface="微軟正黑體" panose="020B0604030504040204" pitchFamily="34" charset="-120"/>
                <a:ea typeface="微軟正黑體" panose="020B0604030504040204" pitchFamily="34" charset="-120"/>
              </a:defRPr>
            </a:lvl2pPr>
            <a:lvl3pPr>
              <a:defRPr sz="1800">
                <a:latin typeface="微軟正黑體" panose="020B0604030504040204" pitchFamily="34" charset="-120"/>
                <a:ea typeface="微軟正黑體" panose="020B0604030504040204" pitchFamily="34" charset="-120"/>
              </a:defRPr>
            </a:lvl3pPr>
            <a:lvl4pPr>
              <a:defRPr sz="1600">
                <a:latin typeface="微軟正黑體" panose="020B0604030504040204" pitchFamily="34" charset="-120"/>
                <a:ea typeface="微軟正黑體" panose="020B0604030504040204" pitchFamily="34" charset="-120"/>
              </a:defRPr>
            </a:lvl4pPr>
            <a:lvl5pPr>
              <a:defRPr sz="1600">
                <a:latin typeface="微軟正黑體" panose="020B0604030504040204" pitchFamily="34" charset="-120"/>
                <a:ea typeface="微軟正黑體" panose="020B0604030504040204" pitchFamily="34" charset="-120"/>
              </a:defRPr>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atin typeface="微軟正黑體" panose="020B0604030504040204" pitchFamily="34" charset="-120"/>
                <a:ea typeface="微軟正黑體" panose="020B0604030504040204" pitchFamily="34" charset="-120"/>
              </a:defRPr>
            </a:lvl1pPr>
          </a:lstStyle>
          <a:p>
            <a:fld id="{8E864D6E-F9C2-4C14-93FA-B75B11173F42}" type="datetimeFigureOut">
              <a:rPr lang="zh-TW" altLang="en-US" smtClean="0"/>
              <a:pPr/>
              <a:t>2017/03/30</a:t>
            </a:fld>
            <a:endParaRPr lang="zh-TW" altLang="en-US"/>
          </a:p>
        </p:txBody>
      </p:sp>
      <p:sp>
        <p:nvSpPr>
          <p:cNvPr id="8" name="頁尾版面配置區 7"/>
          <p:cNvSpPr>
            <a:spLocks noGrp="1"/>
          </p:cNvSpPr>
          <p:nvPr>
            <p:ph type="ftr" sz="quarter" idx="11"/>
          </p:nvPr>
        </p:nvSpPr>
        <p:spPr/>
        <p:txBody>
          <a:bodyPr/>
          <a:lstStyle>
            <a:lvl1pPr>
              <a:defRPr>
                <a:latin typeface="微軟正黑體" panose="020B0604030504040204" pitchFamily="34" charset="-120"/>
                <a:ea typeface="微軟正黑體" panose="020B0604030504040204" pitchFamily="34" charset="-120"/>
              </a:defRPr>
            </a:lvl1pPr>
          </a:lstStyle>
          <a:p>
            <a:endParaRPr lang="zh-TW" altLang="en-US"/>
          </a:p>
        </p:txBody>
      </p:sp>
      <p:sp>
        <p:nvSpPr>
          <p:cNvPr id="9" name="投影片編號版面配置區 8"/>
          <p:cNvSpPr>
            <a:spLocks noGrp="1"/>
          </p:cNvSpPr>
          <p:nvPr>
            <p:ph type="sldNum" sz="quarter" idx="12"/>
          </p:nvPr>
        </p:nvSpPr>
        <p:spPr>
          <a:xfrm>
            <a:off x="6553200" y="6356350"/>
            <a:ext cx="2133600" cy="365125"/>
          </a:xfrm>
          <a:prstGeom prst="rect">
            <a:avLst/>
          </a:prstGeom>
        </p:spPr>
        <p:txBody>
          <a:bodyPr/>
          <a:lstStyle>
            <a:lvl1pPr>
              <a:defRPr>
                <a:latin typeface="微軟正黑體" panose="020B0604030504040204" pitchFamily="34" charset="-120"/>
                <a:ea typeface="微軟正黑體" panose="020B0604030504040204" pitchFamily="34" charset="-120"/>
              </a:defRPr>
            </a:lvl1pPr>
          </a:lstStyle>
          <a:p>
            <a:fld id="{C67D4812-CA34-4AAE-811E-671B11C69998}"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atin typeface="微軟正黑體" panose="020B0604030504040204" pitchFamily="34" charset="-120"/>
                <a:ea typeface="微軟正黑體" panose="020B0604030504040204" pitchFamily="34" charset="-120"/>
              </a:defRPr>
            </a:lvl1pPr>
          </a:lstStyle>
          <a:p>
            <a:fld id="{8E864D6E-F9C2-4C14-93FA-B75B11173F42}" type="datetimeFigureOut">
              <a:rPr lang="zh-TW" altLang="en-US" smtClean="0"/>
              <a:pPr/>
              <a:t>2017/03/30</a:t>
            </a:fld>
            <a:endParaRPr lang="zh-TW" altLang="en-US"/>
          </a:p>
        </p:txBody>
      </p:sp>
      <p:sp>
        <p:nvSpPr>
          <p:cNvPr id="4" name="頁尾版面配置區 3"/>
          <p:cNvSpPr>
            <a:spLocks noGrp="1"/>
          </p:cNvSpPr>
          <p:nvPr>
            <p:ph type="ftr" sz="quarter" idx="11"/>
          </p:nvPr>
        </p:nvSpPr>
        <p:spPr/>
        <p:txBody>
          <a:bodyPr/>
          <a:lstStyle>
            <a:lvl1pPr>
              <a:defRPr>
                <a:latin typeface="微軟正黑體" panose="020B0604030504040204" pitchFamily="34" charset="-120"/>
                <a:ea typeface="微軟正黑體" panose="020B0604030504040204" pitchFamily="34" charset="-120"/>
              </a:defRPr>
            </a:lvl1pPr>
          </a:lstStyle>
          <a:p>
            <a:endParaRPr lang="zh-TW" altLang="en-US"/>
          </a:p>
        </p:txBody>
      </p:sp>
      <p:sp>
        <p:nvSpPr>
          <p:cNvPr id="5" name="投影片編號版面配置區 4"/>
          <p:cNvSpPr>
            <a:spLocks noGrp="1"/>
          </p:cNvSpPr>
          <p:nvPr>
            <p:ph type="sldNum" sz="quarter" idx="12"/>
          </p:nvPr>
        </p:nvSpPr>
        <p:spPr>
          <a:xfrm>
            <a:off x="6553200" y="6356350"/>
            <a:ext cx="2133600" cy="365125"/>
          </a:xfrm>
          <a:prstGeom prst="rect">
            <a:avLst/>
          </a:prstGeom>
        </p:spPr>
        <p:txBody>
          <a:bodyPr/>
          <a:lstStyle>
            <a:lvl1pPr>
              <a:defRPr>
                <a:latin typeface="微軟正黑體" panose="020B0604030504040204" pitchFamily="34" charset="-120"/>
                <a:ea typeface="微軟正黑體" panose="020B0604030504040204" pitchFamily="34" charset="-120"/>
              </a:defRPr>
            </a:lvl1pPr>
          </a:lstStyle>
          <a:p>
            <a:fld id="{C67D4812-CA34-4AAE-811E-671B11C69998}"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atin typeface="微軟正黑體" panose="020B0604030504040204" pitchFamily="34" charset="-120"/>
                <a:ea typeface="微軟正黑體" panose="020B0604030504040204" pitchFamily="34" charset="-120"/>
              </a:defRPr>
            </a:lvl1pPr>
          </a:lstStyle>
          <a:p>
            <a:fld id="{8E864D6E-F9C2-4C14-93FA-B75B11173F42}" type="datetimeFigureOut">
              <a:rPr lang="zh-TW" altLang="en-US" smtClean="0"/>
              <a:pPr/>
              <a:t>2017/03/30</a:t>
            </a:fld>
            <a:endParaRPr lang="zh-TW" altLang="en-US"/>
          </a:p>
        </p:txBody>
      </p:sp>
      <p:sp>
        <p:nvSpPr>
          <p:cNvPr id="3" name="頁尾版面配置區 2"/>
          <p:cNvSpPr>
            <a:spLocks noGrp="1"/>
          </p:cNvSpPr>
          <p:nvPr>
            <p:ph type="ftr" sz="quarter" idx="11"/>
          </p:nvPr>
        </p:nvSpPr>
        <p:spPr/>
        <p:txBody>
          <a:bodyPr/>
          <a:lstStyle>
            <a:lvl1pPr>
              <a:defRPr>
                <a:latin typeface="微軟正黑體" panose="020B0604030504040204" pitchFamily="34" charset="-120"/>
                <a:ea typeface="微軟正黑體" panose="020B0604030504040204" pitchFamily="34" charset="-120"/>
              </a:defRPr>
            </a:lvl1pPr>
          </a:lstStyle>
          <a:p>
            <a:endParaRPr lang="zh-TW" altLang="en-US"/>
          </a:p>
        </p:txBody>
      </p:sp>
      <p:sp>
        <p:nvSpPr>
          <p:cNvPr id="4" name="投影片編號版面配置區 3"/>
          <p:cNvSpPr>
            <a:spLocks noGrp="1"/>
          </p:cNvSpPr>
          <p:nvPr>
            <p:ph type="sldNum" sz="quarter" idx="12"/>
          </p:nvPr>
        </p:nvSpPr>
        <p:spPr>
          <a:xfrm>
            <a:off x="6553200" y="6356350"/>
            <a:ext cx="2133600" cy="365125"/>
          </a:xfrm>
          <a:prstGeom prst="rect">
            <a:avLst/>
          </a:prstGeom>
        </p:spPr>
        <p:txBody>
          <a:bodyPr/>
          <a:lstStyle>
            <a:lvl1pPr>
              <a:defRPr>
                <a:latin typeface="微軟正黑體" panose="020B0604030504040204" pitchFamily="34" charset="-120"/>
                <a:ea typeface="微軟正黑體" panose="020B0604030504040204" pitchFamily="34" charset="-120"/>
              </a:defRPr>
            </a:lvl1pPr>
          </a:lstStyle>
          <a:p>
            <a:fld id="{C67D4812-CA34-4AAE-811E-671B11C69998}" type="slidenum">
              <a:rPr lang="zh-TW" altLang="en-US" smtClean="0"/>
              <a:pPr/>
              <a:t>‹#›</a:t>
            </a:fld>
            <a:endParaRPr lang="zh-TW" altLang="en-US"/>
          </a:p>
        </p:txBody>
      </p:sp>
      <p:pic>
        <p:nvPicPr>
          <p:cNvPr id="5" name="Picture 2" descr="D:\My Documents\桌面\119\02.jpg"/>
          <p:cNvPicPr>
            <a:picLocks noChangeAspect="1" noChangeArrowheads="1"/>
          </p:cNvPicPr>
          <p:nvPr userDrawn="1"/>
        </p:nvPicPr>
        <p:blipFill>
          <a:blip r:embed="rId2" cstate="print">
            <a:lum bright="10000" contrast="-20000"/>
          </a:blip>
          <a:srcRect/>
          <a:stretch>
            <a:fillRect/>
          </a:stretch>
        </p:blipFill>
        <p:spPr bwMode="auto">
          <a:xfrm>
            <a:off x="0" y="-1"/>
            <a:ext cx="9144000" cy="6858001"/>
          </a:xfrm>
          <a:prstGeom prst="rect">
            <a:avLst/>
          </a:prstGeom>
          <a:noFill/>
        </p:spPr>
      </p:pic>
      <p:sp>
        <p:nvSpPr>
          <p:cNvPr id="7" name="投影片編號版面配置區 5"/>
          <p:cNvSpPr txBox="1">
            <a:spLocks/>
          </p:cNvSpPr>
          <p:nvPr userDrawn="1"/>
        </p:nvSpPr>
        <p:spPr>
          <a:xfrm>
            <a:off x="6902450" y="6481142"/>
            <a:ext cx="2133600" cy="4762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E6142A-913C-453E-8920-79B0116C706B}" type="slidenum">
              <a:rPr kumimoji="0" lang="en-US" altLang="zh-TW" sz="1400" b="0" i="0" u="none" strike="noStrike" kern="1200" cap="none" spc="0" normalizeH="0" baseline="0" noProof="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zh-TW" sz="18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Times New Roman" pitchFamily="18" charset="0"/>
            </a:endParaRPr>
          </a:p>
        </p:txBody>
      </p:sp>
      <p:pic>
        <p:nvPicPr>
          <p:cNvPr id="8"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330" y="44624"/>
            <a:ext cx="704246"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E864D6E-F9C2-4C14-93FA-B75B11173F42}" type="datetimeFigureOut">
              <a:rPr lang="zh-TW" altLang="en-US" smtClean="0"/>
              <a:pPr/>
              <a:t>2017/03/30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C67D4812-CA34-4AAE-811E-671B11C69998}"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E864D6E-F9C2-4C14-93FA-B75B11173F42}" type="datetimeFigureOut">
              <a:rPr lang="zh-TW" altLang="en-US" smtClean="0"/>
              <a:pPr/>
              <a:t>2017/03/30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C67D4812-CA34-4AAE-811E-671B11C69998}"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微軟正黑體" panose="020B0604030504040204" pitchFamily="34" charset="-120"/>
                <a:ea typeface="微軟正黑體" panose="020B0604030504040204" pitchFamily="34" charset="-120"/>
              </a:defRPr>
            </a:lvl1pPr>
          </a:lstStyle>
          <a:p>
            <a:fld id="{8E864D6E-F9C2-4C14-93FA-B75B11173F42}" type="datetimeFigureOut">
              <a:rPr lang="zh-TW" altLang="en-US" smtClean="0"/>
              <a:pPr/>
              <a:t>2017/03/30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a:p>
        </p:txBody>
      </p:sp>
      <p:sp>
        <p:nvSpPr>
          <p:cNvPr id="11" name="投影片編號版面配置區 5"/>
          <p:cNvSpPr txBox="1">
            <a:spLocks/>
          </p:cNvSpPr>
          <p:nvPr/>
        </p:nvSpPr>
        <p:spPr>
          <a:xfrm>
            <a:off x="6902450" y="6481142"/>
            <a:ext cx="2133600" cy="4762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E6142A-913C-453E-8920-79B0116C706B}" type="slidenum">
              <a:rPr kumimoji="0" lang="en-US" altLang="zh-TW" sz="1400" b="0" i="0" u="none" strike="noStrike" kern="1200" cap="none" spc="0" normalizeH="0" baseline="0" noProof="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zh-TW" sz="18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Times New Roman" pitchFamily="18" charset="0"/>
            </a:endParaRPr>
          </a:p>
        </p:txBody>
      </p:sp>
      <p:pic>
        <p:nvPicPr>
          <p:cNvPr id="9"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775385"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africa.taiwantrade.com.tw/"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pn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hyperlink" Target="http://job.iti.org.tw/"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33.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1.png"/><Relationship Id="rId7" Type="http://schemas.openxmlformats.org/officeDocument/2006/relationships/diagramColors" Target="../diagrams/colors3.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hyperlink" Target="http://www.imdp.org.tw/"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7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83.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google.com.tw/url?q=http://www.afu.tw/index.php?option=com_content&amp;view=category&amp;id=14:2010-11-28-05-07-48&amp;layout=blog&amp;Itemid=18&amp;limitstart=20&amp;sa=U&amp;ei=J5xLU7GUNYimkwWTroGwDw&amp;ved=0CDUQ9QEwBA&amp;usg=AFQjCNEgdI9t_QsCaJaPO_eDhVFnhjwgDw" TargetMode="External"/><Relationship Id="rId5" Type="http://schemas.openxmlformats.org/officeDocument/2006/relationships/image" Target="../media/image82.jpeg"/><Relationship Id="rId4" Type="http://schemas.openxmlformats.org/officeDocument/2006/relationships/image" Target="../media/image81.png"/><Relationship Id="rId9" Type="http://schemas.openxmlformats.org/officeDocument/2006/relationships/image" Target="../media/image85.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emf"/><Relationship Id="rId4" Type="http://schemas.openxmlformats.org/officeDocument/2006/relationships/hyperlink" Target="http://isourcing.taiwantrade.com.tw/" TargetMode="Externa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wangjeff\Desktop\1050317_服務列車簡報_發展組\圖片\World-In-Hands-2400px.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93720" y="853440"/>
            <a:ext cx="4789888" cy="3636767"/>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7813" y="356500"/>
            <a:ext cx="3241701" cy="3240000"/>
          </a:xfrm>
          <a:prstGeom prst="rect">
            <a:avLst/>
          </a:prstGeom>
        </p:spPr>
      </p:pic>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079"/>
            <a:ext cx="2950355" cy="689831"/>
          </a:xfrm>
          <a:prstGeom prst="rect">
            <a:avLst/>
          </a:prstGeom>
        </p:spPr>
      </p:pic>
      <p:sp>
        <p:nvSpPr>
          <p:cNvPr id="13" name="Text Box 2"/>
          <p:cNvSpPr txBox="1">
            <a:spLocks noChangeArrowheads="1"/>
          </p:cNvSpPr>
          <p:nvPr/>
        </p:nvSpPr>
        <p:spPr bwMode="auto">
          <a:xfrm>
            <a:off x="1295400" y="5589240"/>
            <a:ext cx="6551613" cy="830997"/>
          </a:xfrm>
          <a:prstGeom prst="rect">
            <a:avLst/>
          </a:prstGeom>
          <a:noFill/>
          <a:ln w="9525">
            <a:noFill/>
            <a:miter lim="800000"/>
            <a:headEnd/>
            <a:tailEnd/>
          </a:ln>
        </p:spPr>
        <p:txBody>
          <a:bodyPr>
            <a:spAutoFit/>
          </a:bodyPr>
          <a:lstStyle/>
          <a:p>
            <a:pPr algn="ctr"/>
            <a:r>
              <a:rPr lang="zh-TW" altLang="en-US" sz="2400" b="1" dirty="0">
                <a:solidFill>
                  <a:srgbClr val="000099"/>
                </a:solidFill>
                <a:latin typeface="微軟正黑體" panose="020B0604030504040204" pitchFamily="34" charset="-120"/>
                <a:ea typeface="微軟正黑體" panose="020B0604030504040204" pitchFamily="34" charset="-120"/>
                <a:cs typeface="Times New Roman" pitchFamily="18" charset="0"/>
              </a:rPr>
              <a:t>國際貿易</a:t>
            </a:r>
            <a:r>
              <a:rPr lang="zh-TW" altLang="en-US" sz="2400" b="1" dirty="0" smtClean="0">
                <a:solidFill>
                  <a:srgbClr val="000099"/>
                </a:solidFill>
                <a:latin typeface="微軟正黑體" panose="020B0604030504040204" pitchFamily="34" charset="-120"/>
                <a:ea typeface="微軟正黑體" panose="020B0604030504040204" pitchFamily="34" charset="-120"/>
                <a:cs typeface="Times New Roman" pitchFamily="18" charset="0"/>
              </a:rPr>
              <a:t>局</a:t>
            </a:r>
            <a:endParaRPr lang="zh-TW" altLang="en-US" sz="2400" b="1" dirty="0">
              <a:solidFill>
                <a:srgbClr val="000099"/>
              </a:solidFill>
              <a:latin typeface="微軟正黑體" panose="020B0604030504040204" pitchFamily="34" charset="-120"/>
              <a:ea typeface="微軟正黑體" panose="020B0604030504040204" pitchFamily="34" charset="-120"/>
              <a:cs typeface="Times New Roman" pitchFamily="18" charset="0"/>
            </a:endParaRPr>
          </a:p>
          <a:p>
            <a:pPr algn="ctr"/>
            <a:r>
              <a:rPr lang="en-US" altLang="zh-TW" sz="2400" b="1" dirty="0" smtClean="0">
                <a:solidFill>
                  <a:srgbClr val="000099"/>
                </a:solidFill>
                <a:latin typeface="微軟正黑體" panose="020B0604030504040204" pitchFamily="34" charset="-120"/>
                <a:ea typeface="微軟正黑體" panose="020B0604030504040204" pitchFamily="34" charset="-120"/>
                <a:cs typeface="Times New Roman" pitchFamily="18" charset="0"/>
              </a:rPr>
              <a:t>106</a:t>
            </a:r>
            <a:r>
              <a:rPr lang="zh-TW" altLang="en-US" sz="2400" b="1" dirty="0" smtClean="0">
                <a:solidFill>
                  <a:srgbClr val="000099"/>
                </a:solidFill>
                <a:latin typeface="微軟正黑體" panose="020B0604030504040204" pitchFamily="34" charset="-120"/>
                <a:ea typeface="微軟正黑體" panose="020B0604030504040204" pitchFamily="34" charset="-120"/>
                <a:cs typeface="Times New Roman" pitchFamily="18" charset="0"/>
              </a:rPr>
              <a:t>年</a:t>
            </a:r>
            <a:r>
              <a:rPr lang="en-US" altLang="zh-TW" sz="2400" b="1" dirty="0" smtClean="0">
                <a:solidFill>
                  <a:srgbClr val="000099"/>
                </a:solidFill>
                <a:latin typeface="微軟正黑體" panose="020B0604030504040204" pitchFamily="34" charset="-120"/>
                <a:ea typeface="微軟正黑體" panose="020B0604030504040204" pitchFamily="34" charset="-120"/>
                <a:cs typeface="Times New Roman" pitchFamily="18" charset="0"/>
              </a:rPr>
              <a:t>3</a:t>
            </a:r>
            <a:r>
              <a:rPr lang="zh-TW" altLang="en-US" sz="2400" b="1" dirty="0" smtClean="0">
                <a:solidFill>
                  <a:srgbClr val="000099"/>
                </a:solidFill>
                <a:latin typeface="微軟正黑體" panose="020B0604030504040204" pitchFamily="34" charset="-120"/>
                <a:ea typeface="微軟正黑體" panose="020B0604030504040204" pitchFamily="34" charset="-120"/>
                <a:cs typeface="Times New Roman" pitchFamily="18" charset="0"/>
              </a:rPr>
              <a:t>月</a:t>
            </a:r>
            <a:r>
              <a:rPr lang="en-US" altLang="zh-TW" sz="2400" b="1" dirty="0" smtClean="0">
                <a:solidFill>
                  <a:srgbClr val="000099"/>
                </a:solidFill>
                <a:latin typeface="微軟正黑體" panose="020B0604030504040204" pitchFamily="34" charset="-120"/>
                <a:ea typeface="微軟正黑體" panose="020B0604030504040204" pitchFamily="34" charset="-120"/>
                <a:cs typeface="Times New Roman" pitchFamily="18" charset="0"/>
              </a:rPr>
              <a:t>31</a:t>
            </a:r>
            <a:r>
              <a:rPr lang="zh-TW" altLang="en-US" sz="2400" b="1" dirty="0" smtClean="0">
                <a:solidFill>
                  <a:srgbClr val="000099"/>
                </a:solidFill>
                <a:latin typeface="微軟正黑體" panose="020B0604030504040204" pitchFamily="34" charset="-120"/>
                <a:ea typeface="微軟正黑體" panose="020B0604030504040204" pitchFamily="34" charset="-120"/>
                <a:cs typeface="Times New Roman" pitchFamily="18" charset="0"/>
              </a:rPr>
              <a:t>日</a:t>
            </a:r>
            <a:endParaRPr lang="zh-TW" altLang="en-US" sz="2400" b="1" dirty="0">
              <a:solidFill>
                <a:srgbClr val="000099"/>
              </a:solidFill>
              <a:latin typeface="微軟正黑體" panose="020B0604030504040204" pitchFamily="34" charset="-120"/>
              <a:ea typeface="微軟正黑體" panose="020B0604030504040204" pitchFamily="34" charset="-120"/>
              <a:cs typeface="Times New Roman" pitchFamily="18" charset="0"/>
            </a:endParaRPr>
          </a:p>
        </p:txBody>
      </p:sp>
      <p:pic>
        <p:nvPicPr>
          <p:cNvPr id="14" name="Picture 2" descr="D:\Users\c1128\Desktop\服務列車 簡報\f_3794553_1.gif"/>
          <p:cNvPicPr>
            <a:picLocks noChangeAspect="1" noChangeArrowheads="1" noCrop="1"/>
          </p:cNvPicPr>
          <p:nvPr/>
        </p:nvPicPr>
        <p:blipFill>
          <a:blip r:embed="rId6" cstate="print"/>
          <a:srcRect/>
          <a:stretch>
            <a:fillRect/>
          </a:stretch>
        </p:blipFill>
        <p:spPr bwMode="auto">
          <a:xfrm>
            <a:off x="4564088" y="1207066"/>
            <a:ext cx="360000" cy="263352"/>
          </a:xfrm>
          <a:prstGeom prst="rect">
            <a:avLst/>
          </a:prstGeom>
          <a:noFill/>
        </p:spPr>
      </p:pic>
      <p:sp>
        <p:nvSpPr>
          <p:cNvPr id="8" name="Text Box 6"/>
          <p:cNvSpPr txBox="1">
            <a:spLocks noChangeArrowheads="1"/>
          </p:cNvSpPr>
          <p:nvPr/>
        </p:nvSpPr>
        <p:spPr bwMode="auto">
          <a:xfrm>
            <a:off x="439366" y="5013176"/>
            <a:ext cx="8496944" cy="389440"/>
          </a:xfrm>
          <a:prstGeom prst="rect">
            <a:avLst/>
          </a:prstGeom>
          <a:noFill/>
          <a:ln w="9525" algn="ctr">
            <a:noFill/>
            <a:miter lim="800000"/>
            <a:headEnd/>
            <a:tailEnd/>
          </a:ln>
        </p:spPr>
        <p:txBody>
          <a:bodyPr wrap="square" lIns="131674" tIns="65837" rIns="131674" bIns="65837">
            <a:spAutoFit/>
            <a:scene3d>
              <a:camera prst="orthographicFront"/>
              <a:lightRig rig="threePt" dir="t"/>
            </a:scene3d>
            <a:sp3d extrusionH="57150">
              <a:bevelT w="38100" h="38100"/>
            </a:sp3d>
          </a:bodyPr>
          <a:lstStyle/>
          <a:p>
            <a:pPr algn="ctr" defTabSz="1095375">
              <a:lnSpc>
                <a:spcPts val="2000"/>
              </a:lnSpc>
              <a:spcAft>
                <a:spcPts val="1800"/>
              </a:spcAft>
            </a:pPr>
            <a:r>
              <a:rPr lang="zh-TW" altLang="en-US"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廠商可運用</a:t>
            </a: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之出口拓</a:t>
            </a:r>
            <a:r>
              <a:rPr lang="zh-TW" altLang="en-US"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銷資源</a:t>
            </a:r>
            <a:endPar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val="2141187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上彎箭號 17"/>
          <p:cNvSpPr/>
          <p:nvPr/>
        </p:nvSpPr>
        <p:spPr>
          <a:xfrm rot="5400000">
            <a:off x="1825204" y="4210596"/>
            <a:ext cx="2037208" cy="1728192"/>
          </a:xfrm>
          <a:prstGeom prst="bentUpArrow">
            <a:avLst>
              <a:gd name="adj1" fmla="val 25000"/>
              <a:gd name="adj2" fmla="val 25000"/>
              <a:gd name="adj3" fmla="val 18791"/>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b="1" dirty="0" smtClean="0">
              <a:solidFill>
                <a:prstClr val="white"/>
              </a:solidFill>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35496" y="2039865"/>
            <a:ext cx="4680520" cy="3168351"/>
            <a:chOff x="2190070" y="1924982"/>
            <a:chExt cx="4986879" cy="2744602"/>
          </a:xfrm>
        </p:grpSpPr>
        <p:sp>
          <p:nvSpPr>
            <p:cNvPr id="11" name="橢圓 10"/>
            <p:cNvSpPr/>
            <p:nvPr/>
          </p:nvSpPr>
          <p:spPr bwMode="auto">
            <a:xfrm>
              <a:off x="2735288" y="2349446"/>
              <a:ext cx="3527349" cy="1963146"/>
            </a:xfrm>
            <a:prstGeom prst="ellipse">
              <a:avLst/>
            </a:prstGeom>
            <a:noFill/>
            <a:ln w="190500" cap="flat" cmpd="sng" algn="ctr">
              <a:solidFill>
                <a:srgbClr val="00B0F0"/>
              </a:solidFill>
              <a:prstDash val="solid"/>
            </a:ln>
            <a:effectLst>
              <a:outerShdw blurRad="63500" sx="102000" sy="102000" algn="ctr" rotWithShape="0">
                <a:prstClr val="black">
                  <a:alpha val="40000"/>
                </a:prstClr>
              </a:outerShdw>
            </a:effectLst>
          </p:spPr>
          <p:txBody>
            <a:bodyPr anchor="ctr"/>
            <a:lstStyle/>
            <a:p>
              <a:pPr algn="ctr">
                <a:defRPr/>
              </a:pPr>
              <a:endParaRPr lang="zh-TW" altLang="en-US" sz="1000" kern="0">
                <a:solidFill>
                  <a:prstClr val="white"/>
                </a:solidFill>
                <a:latin typeface="微軟正黑體" panose="020B0604030504040204" pitchFamily="34" charset="-120"/>
                <a:ea typeface="微軟正黑體" panose="020B0604030504040204" pitchFamily="34" charset="-120"/>
                <a:cs typeface="Verdana" pitchFamily="34" charset="0"/>
              </a:endParaRPr>
            </a:p>
          </p:txBody>
        </p:sp>
        <p:sp>
          <p:nvSpPr>
            <p:cNvPr id="4" name="橢圓 3"/>
            <p:cNvSpPr/>
            <p:nvPr/>
          </p:nvSpPr>
          <p:spPr bwMode="auto">
            <a:xfrm>
              <a:off x="3443513" y="1924982"/>
              <a:ext cx="2148775" cy="848929"/>
            </a:xfrm>
            <a:prstGeom prst="ellipse">
              <a:avLst/>
            </a:prstGeom>
            <a:ln/>
          </p:spPr>
          <p:style>
            <a:lnRef idx="3">
              <a:schemeClr val="lt1"/>
            </a:lnRef>
            <a:fillRef idx="1">
              <a:schemeClr val="accent6"/>
            </a:fillRef>
            <a:effectRef idx="1">
              <a:schemeClr val="accent6"/>
            </a:effectRef>
            <a:fontRef idx="minor">
              <a:schemeClr val="lt1"/>
            </a:fontRef>
          </p:style>
          <p:txBody>
            <a:bodyPr wrap="none" anchor="ctr"/>
            <a:lstStyle/>
            <a:p>
              <a:pPr indent="-446088" algn="ctr" defTabSz="977900">
                <a:defRPr/>
              </a:pPr>
              <a:r>
                <a:rPr lang="zh-TW" altLang="zh-TW" sz="2200" b="1" dirty="0" smtClean="0">
                  <a:solidFill>
                    <a:schemeClr val="bg1"/>
                  </a:solidFill>
                  <a:latin typeface="微軟正黑體" panose="020B0604030504040204" pitchFamily="34" charset="-120"/>
                  <a:ea typeface="微軟正黑體" panose="020B0604030504040204" pitchFamily="34" charset="-120"/>
                </a:rPr>
                <a:t>規劃</a:t>
              </a:r>
              <a:endParaRPr lang="en-US" altLang="zh-TW" sz="2200" b="1" dirty="0" smtClean="0">
                <a:solidFill>
                  <a:schemeClr val="bg1"/>
                </a:solidFill>
                <a:latin typeface="微軟正黑體" panose="020B0604030504040204" pitchFamily="34" charset="-120"/>
                <a:ea typeface="微軟正黑體" panose="020B0604030504040204" pitchFamily="34" charset="-120"/>
              </a:endParaRPr>
            </a:p>
            <a:p>
              <a:pPr indent="-446088" algn="ctr" defTabSz="977900">
                <a:defRPr/>
              </a:pPr>
              <a:r>
                <a:rPr lang="zh-TW" altLang="zh-TW" sz="2200" b="1" dirty="0" smtClean="0">
                  <a:solidFill>
                    <a:schemeClr val="bg1"/>
                  </a:solidFill>
                  <a:latin typeface="微軟正黑體" panose="020B0604030504040204" pitchFamily="34" charset="-120"/>
                  <a:ea typeface="微軟正黑體" panose="020B0604030504040204" pitchFamily="34" charset="-120"/>
                </a:rPr>
                <a:t>市場拓展策略</a:t>
              </a:r>
              <a:endParaRPr lang="zh-TW" altLang="en-US" sz="2200" b="1" kern="0" dirty="0">
                <a:ln w="3175" cmpd="sng">
                  <a:solidFill>
                    <a:srgbClr val="FFFFFF"/>
                  </a:solidFill>
                  <a:prstDash val="solid"/>
                </a:ln>
                <a:solidFill>
                  <a:schemeClr val="bg1"/>
                </a:solidFill>
                <a:latin typeface="微軟正黑體" panose="020B0604030504040204" pitchFamily="34" charset="-120"/>
                <a:ea typeface="微軟正黑體" panose="020B0604030504040204" pitchFamily="34" charset="-120"/>
                <a:cs typeface="Verdana" pitchFamily="34" charset="0"/>
              </a:endParaRPr>
            </a:p>
          </p:txBody>
        </p:sp>
        <p:sp>
          <p:nvSpPr>
            <p:cNvPr id="5" name="橢圓 4"/>
            <p:cNvSpPr/>
            <p:nvPr/>
          </p:nvSpPr>
          <p:spPr bwMode="auto">
            <a:xfrm>
              <a:off x="5563100" y="2871172"/>
              <a:ext cx="1613849" cy="857782"/>
            </a:xfrm>
            <a:prstGeom prst="ellipse">
              <a:avLst/>
            </a:prstGeom>
            <a:ln/>
          </p:spPr>
          <p:style>
            <a:lnRef idx="3">
              <a:schemeClr val="lt1"/>
            </a:lnRef>
            <a:fillRef idx="1">
              <a:schemeClr val="accent5"/>
            </a:fillRef>
            <a:effectRef idx="1">
              <a:schemeClr val="accent5"/>
            </a:effectRef>
            <a:fontRef idx="minor">
              <a:schemeClr val="lt1"/>
            </a:fontRef>
          </p:style>
          <p:txBody>
            <a:bodyPr wrap="none" anchor="ctr"/>
            <a:lstStyle/>
            <a:p>
              <a:pPr indent="-446088" algn="ctr" defTabSz="977900">
                <a:defRPr/>
              </a:pPr>
              <a:r>
                <a:rPr lang="zh-TW" altLang="zh-TW" sz="2200" b="1" dirty="0" smtClean="0">
                  <a:latin typeface="微軟正黑體" panose="020B0604030504040204" pitchFamily="34" charset="-120"/>
                  <a:ea typeface="微軟正黑體" panose="020B0604030504040204" pitchFamily="34" charset="-120"/>
                </a:rPr>
                <a:t>市場</a:t>
              </a:r>
              <a:endParaRPr lang="en-US" altLang="zh-TW" sz="2200" b="1" dirty="0" smtClean="0">
                <a:latin typeface="微軟正黑體" panose="020B0604030504040204" pitchFamily="34" charset="-120"/>
                <a:ea typeface="微軟正黑體" panose="020B0604030504040204" pitchFamily="34" charset="-120"/>
              </a:endParaRPr>
            </a:p>
            <a:p>
              <a:pPr indent="-446088" algn="ctr" defTabSz="977900">
                <a:defRPr/>
              </a:pPr>
              <a:r>
                <a:rPr lang="zh-TW" altLang="zh-TW" sz="2200" b="1" dirty="0" smtClean="0">
                  <a:latin typeface="微軟正黑體" panose="020B0604030504040204" pitchFamily="34" charset="-120"/>
                  <a:ea typeface="微軟正黑體" panose="020B0604030504040204" pitchFamily="34" charset="-120"/>
                </a:rPr>
                <a:t>研究分析</a:t>
              </a:r>
              <a:endParaRPr lang="zh-TW" altLang="en-US" sz="2200" b="1" kern="0" dirty="0">
                <a:ln w="3175" cmpd="sng">
                  <a:solidFill>
                    <a:srgbClr val="FFFFFF"/>
                  </a:solidFill>
                  <a:prstDash val="solid"/>
                </a:ln>
                <a:solidFill>
                  <a:srgbClr val="FFFFFF"/>
                </a:solidFill>
                <a:latin typeface="微軟正黑體" panose="020B0604030504040204" pitchFamily="34" charset="-120"/>
                <a:ea typeface="微軟正黑體" panose="020B0604030504040204" pitchFamily="34" charset="-120"/>
                <a:cs typeface="Verdana" pitchFamily="34" charset="0"/>
              </a:endParaRPr>
            </a:p>
          </p:txBody>
        </p:sp>
        <p:sp>
          <p:nvSpPr>
            <p:cNvPr id="6" name="橢圓 5"/>
            <p:cNvSpPr/>
            <p:nvPr/>
          </p:nvSpPr>
          <p:spPr bwMode="auto">
            <a:xfrm>
              <a:off x="2190070" y="2938464"/>
              <a:ext cx="1405828" cy="857782"/>
            </a:xfrm>
            <a:prstGeom prst="ellipse">
              <a:avLst/>
            </a:prstGeom>
            <a:solidFill>
              <a:schemeClr val="accent4">
                <a:lumMod val="60000"/>
                <a:lumOff val="40000"/>
              </a:schemeClr>
            </a:solidFill>
            <a:ln/>
          </p:spPr>
          <p:style>
            <a:lnRef idx="3">
              <a:schemeClr val="lt1"/>
            </a:lnRef>
            <a:fillRef idx="1">
              <a:schemeClr val="accent3"/>
            </a:fillRef>
            <a:effectRef idx="1">
              <a:schemeClr val="accent3"/>
            </a:effectRef>
            <a:fontRef idx="minor">
              <a:schemeClr val="lt1"/>
            </a:fontRef>
          </p:style>
          <p:txBody>
            <a:bodyPr wrap="none" anchor="ctr"/>
            <a:lstStyle/>
            <a:p>
              <a:pPr indent="-446088" algn="ctr" defTabSz="977900">
                <a:defRPr/>
              </a:pPr>
              <a:r>
                <a:rPr lang="zh-TW" altLang="zh-TW" sz="2200" b="1" dirty="0" smtClean="0">
                  <a:latin typeface="微軟正黑體" panose="020B0604030504040204" pitchFamily="34" charset="-120"/>
                  <a:ea typeface="微軟正黑體" panose="020B0604030504040204" pitchFamily="34" charset="-120"/>
                </a:rPr>
                <a:t>協調</a:t>
              </a:r>
              <a:endParaRPr lang="en-US" altLang="zh-TW" sz="2200" b="1" dirty="0" smtClean="0">
                <a:latin typeface="微軟正黑體" panose="020B0604030504040204" pitchFamily="34" charset="-120"/>
                <a:ea typeface="微軟正黑體" panose="020B0604030504040204" pitchFamily="34" charset="-120"/>
              </a:endParaRPr>
            </a:p>
            <a:p>
              <a:pPr indent="-446088" algn="ctr" defTabSz="977900">
                <a:defRPr/>
              </a:pPr>
              <a:r>
                <a:rPr lang="zh-TW" altLang="zh-TW" sz="2200" b="1" dirty="0" smtClean="0">
                  <a:latin typeface="微軟正黑體" panose="020B0604030504040204" pitchFamily="34" charset="-120"/>
                  <a:ea typeface="微軟正黑體" panose="020B0604030504040204" pitchFamily="34" charset="-120"/>
                </a:rPr>
                <a:t>拓展行動</a:t>
              </a:r>
              <a:endParaRPr lang="zh-TW" altLang="en-US" sz="2200" b="1" kern="0" dirty="0">
                <a:ln w="3175" cmpd="sng">
                  <a:solidFill>
                    <a:srgbClr val="FFFFFF"/>
                  </a:solidFill>
                  <a:prstDash val="solid"/>
                </a:ln>
                <a:solidFill>
                  <a:srgbClr val="FFFFFF"/>
                </a:solidFill>
                <a:latin typeface="微軟正黑體" panose="020B0604030504040204" pitchFamily="34" charset="-120"/>
                <a:ea typeface="微軟正黑體" panose="020B0604030504040204" pitchFamily="34" charset="-120"/>
                <a:cs typeface="Verdana" pitchFamily="34" charset="0"/>
              </a:endParaRPr>
            </a:p>
          </p:txBody>
        </p:sp>
        <p:sp>
          <p:nvSpPr>
            <p:cNvPr id="12" name="文字方塊 11"/>
            <p:cNvSpPr txBox="1"/>
            <p:nvPr/>
          </p:nvSpPr>
          <p:spPr>
            <a:xfrm>
              <a:off x="3570471" y="2860641"/>
              <a:ext cx="2148775" cy="82650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sz="2800" b="1" dirty="0" smtClean="0">
                  <a:latin typeface="微軟正黑體" panose="020B0604030504040204" pitchFamily="34" charset="-120"/>
                  <a:ea typeface="微軟正黑體" panose="020B0604030504040204" pitchFamily="34" charset="-120"/>
                </a:rPr>
                <a:t>非洲市場</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推動辦公室</a:t>
              </a:r>
              <a:endParaRPr lang="zh-TW" altLang="en-US" sz="2800" b="1" dirty="0">
                <a:latin typeface="微軟正黑體" panose="020B0604030504040204" pitchFamily="34" charset="-120"/>
                <a:ea typeface="微軟正黑體" panose="020B0604030504040204" pitchFamily="34" charset="-120"/>
              </a:endParaRPr>
            </a:p>
          </p:txBody>
        </p:sp>
        <p:sp>
          <p:nvSpPr>
            <p:cNvPr id="7" name="橢圓 6"/>
            <p:cNvSpPr/>
            <p:nvPr/>
          </p:nvSpPr>
          <p:spPr bwMode="auto">
            <a:xfrm>
              <a:off x="3700511" y="3835070"/>
              <a:ext cx="1800201" cy="834514"/>
            </a:xfrm>
            <a:prstGeom prst="ellipse">
              <a:avLst/>
            </a:prstGeom>
            <a:ln/>
          </p:spPr>
          <p:style>
            <a:lnRef idx="3">
              <a:schemeClr val="lt1"/>
            </a:lnRef>
            <a:fillRef idx="1">
              <a:schemeClr val="accent2"/>
            </a:fillRef>
            <a:effectRef idx="1">
              <a:schemeClr val="accent2"/>
            </a:effectRef>
            <a:fontRef idx="minor">
              <a:schemeClr val="lt1"/>
            </a:fontRef>
          </p:style>
          <p:txBody>
            <a:bodyPr wrap="none" anchor="ctr"/>
            <a:lstStyle/>
            <a:p>
              <a:pPr indent="-446088" algn="ctr" defTabSz="977900">
                <a:defRPr/>
              </a:pPr>
              <a:r>
                <a:rPr lang="zh-TW" altLang="en-US" sz="2200" b="1" dirty="0" smtClean="0">
                  <a:latin typeface="微軟正黑體" panose="020B0604030504040204" pitchFamily="34" charset="-120"/>
                  <a:ea typeface="微軟正黑體" panose="020B0604030504040204" pitchFamily="34" charset="-120"/>
                </a:rPr>
                <a:t>提供</a:t>
              </a:r>
              <a:endParaRPr lang="en-US" altLang="zh-TW" sz="2200" b="1" dirty="0" smtClean="0">
                <a:latin typeface="微軟正黑體" panose="020B0604030504040204" pitchFamily="34" charset="-120"/>
                <a:ea typeface="微軟正黑體" panose="020B0604030504040204" pitchFamily="34" charset="-120"/>
              </a:endParaRPr>
            </a:p>
            <a:p>
              <a:pPr indent="-446088" algn="ctr" defTabSz="977900">
                <a:defRPr/>
              </a:pPr>
              <a:r>
                <a:rPr lang="zh-TW" altLang="zh-TW" sz="2300" b="1" dirty="0" smtClean="0">
                  <a:latin typeface="微軟正黑體" panose="020B0604030504040204" pitchFamily="34" charset="-120"/>
                  <a:ea typeface="微軟正黑體" panose="020B0604030504040204" pitchFamily="34" charset="-120"/>
                </a:rPr>
                <a:t>資訊服務</a:t>
              </a:r>
              <a:endParaRPr lang="zh-TW" altLang="en-US" sz="2300" b="1" kern="0" dirty="0">
                <a:ln w="3175" cmpd="sng">
                  <a:solidFill>
                    <a:srgbClr val="FFFFFF"/>
                  </a:solidFill>
                  <a:prstDash val="solid"/>
                </a:ln>
                <a:solidFill>
                  <a:srgbClr val="FFFFFF"/>
                </a:solidFill>
                <a:latin typeface="微軟正黑體" panose="020B0604030504040204" pitchFamily="34" charset="-120"/>
                <a:ea typeface="微軟正黑體" panose="020B0604030504040204" pitchFamily="34" charset="-120"/>
                <a:cs typeface="Verdana" pitchFamily="34" charset="0"/>
              </a:endParaRPr>
            </a:p>
          </p:txBody>
        </p:sp>
      </p:grpSp>
      <p:sp>
        <p:nvSpPr>
          <p:cNvPr id="20" name="矩形 19"/>
          <p:cNvSpPr/>
          <p:nvPr/>
        </p:nvSpPr>
        <p:spPr>
          <a:xfrm>
            <a:off x="179512" y="979866"/>
            <a:ext cx="8820472" cy="1015663"/>
          </a:xfrm>
          <a:prstGeom prst="rect">
            <a:avLst/>
          </a:prstGeom>
        </p:spPr>
        <p:style>
          <a:lnRef idx="1">
            <a:schemeClr val="dk1"/>
          </a:lnRef>
          <a:fillRef idx="2">
            <a:schemeClr val="dk1"/>
          </a:fillRef>
          <a:effectRef idx="1">
            <a:schemeClr val="dk1"/>
          </a:effectRef>
          <a:fontRef idx="minor">
            <a:schemeClr val="dk1"/>
          </a:fontRef>
        </p:style>
        <p:txBody>
          <a:bodyPr wrap="square" lIns="36000" rIns="36000">
            <a:spAutoFit/>
          </a:bodyPr>
          <a:lstStyle/>
          <a:p>
            <a:pPr marL="285750" indent="-285750">
              <a:lnSpc>
                <a:spcPts val="2000"/>
              </a:lnSpc>
              <a:spcAft>
                <a:spcPts val="600"/>
              </a:spcAft>
              <a:buFont typeface="Wingdings" panose="05000000000000000000" pitchFamily="2" charset="2"/>
              <a:buChar char="ü"/>
            </a:pPr>
            <a:r>
              <a:rPr lang="en-US" altLang="zh-TW" sz="2000" b="1" dirty="0">
                <a:solidFill>
                  <a:srgbClr val="C00000"/>
                </a:solidFill>
                <a:latin typeface="微軟正黑體" panose="020B0604030504040204" pitchFamily="34" charset="-120"/>
                <a:ea typeface="微軟正黑體" panose="020B0604030504040204" pitchFamily="34" charset="-120"/>
                <a:cs typeface="Calibri" pitchFamily="34" charset="0"/>
              </a:rPr>
              <a:t>105</a:t>
            </a:r>
            <a:r>
              <a:rPr lang="zh-TW" altLang="en-US" sz="2000" b="1" dirty="0">
                <a:solidFill>
                  <a:srgbClr val="C00000"/>
                </a:solidFill>
                <a:latin typeface="微軟正黑體" panose="020B0604030504040204" pitchFamily="34" charset="-120"/>
                <a:ea typeface="微軟正黑體" panose="020B0604030504040204" pitchFamily="34" charset="-120"/>
                <a:cs typeface="Calibri" pitchFamily="34" charset="0"/>
              </a:rPr>
              <a:t>年</a:t>
            </a:r>
            <a:r>
              <a:rPr lang="en-US" altLang="zh-TW" sz="2000" b="1" dirty="0">
                <a:solidFill>
                  <a:srgbClr val="C00000"/>
                </a:solidFill>
                <a:latin typeface="微軟正黑體" panose="020B0604030504040204" pitchFamily="34" charset="-120"/>
                <a:ea typeface="微軟正黑體" panose="020B0604030504040204" pitchFamily="34" charset="-120"/>
                <a:cs typeface="Calibri" pitchFamily="34" charset="0"/>
              </a:rPr>
              <a:t>3</a:t>
            </a:r>
            <a:r>
              <a:rPr lang="zh-TW" altLang="en-US" sz="2000" b="1" dirty="0">
                <a:solidFill>
                  <a:srgbClr val="C00000"/>
                </a:solidFill>
                <a:latin typeface="微軟正黑體" panose="020B0604030504040204" pitchFamily="34" charset="-120"/>
                <a:ea typeface="微軟正黑體" panose="020B0604030504040204" pitchFamily="34" charset="-120"/>
                <a:cs typeface="Calibri" pitchFamily="34" charset="0"/>
              </a:rPr>
              <a:t>月</a:t>
            </a:r>
            <a:r>
              <a:rPr lang="en-US" altLang="zh-TW" sz="2000" b="1" dirty="0">
                <a:solidFill>
                  <a:srgbClr val="C00000"/>
                </a:solidFill>
                <a:latin typeface="微軟正黑體" panose="020B0604030504040204" pitchFamily="34" charset="-120"/>
                <a:ea typeface="微軟正黑體" panose="020B0604030504040204" pitchFamily="34" charset="-120"/>
                <a:cs typeface="Calibri" pitchFamily="34" charset="0"/>
              </a:rPr>
              <a:t>14</a:t>
            </a:r>
            <a:r>
              <a:rPr lang="zh-TW" altLang="en-US" sz="2000" b="1" dirty="0">
                <a:solidFill>
                  <a:srgbClr val="C00000"/>
                </a:solidFill>
                <a:latin typeface="微軟正黑體" panose="020B0604030504040204" pitchFamily="34" charset="-120"/>
                <a:ea typeface="微軟正黑體" panose="020B0604030504040204" pitchFamily="34" charset="-120"/>
                <a:cs typeface="Calibri" pitchFamily="34" charset="0"/>
              </a:rPr>
              <a:t>日「經濟部非洲市場推動辦公室」正式揭牌運作</a:t>
            </a:r>
            <a:endParaRPr lang="en-US" altLang="zh-TW" sz="2000" b="1" dirty="0">
              <a:solidFill>
                <a:srgbClr val="C00000"/>
              </a:solidFill>
              <a:latin typeface="微軟正黑體" panose="020B0604030504040204" pitchFamily="34" charset="-120"/>
              <a:ea typeface="微軟正黑體" panose="020B0604030504040204" pitchFamily="34" charset="-120"/>
              <a:cs typeface="Calibri" pitchFamily="34" charset="0"/>
            </a:endParaRPr>
          </a:p>
          <a:p>
            <a:pPr marL="285750" indent="-285750">
              <a:lnSpc>
                <a:spcPts val="2000"/>
              </a:lnSpc>
              <a:spcAft>
                <a:spcPts val="600"/>
              </a:spcAft>
              <a:buFont typeface="Wingdings" panose="05000000000000000000" pitchFamily="2" charset="2"/>
              <a:buChar char="ü"/>
            </a:pPr>
            <a:r>
              <a:rPr lang="en-US" altLang="zh-TW"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106</a:t>
            </a:r>
            <a:r>
              <a:rPr lang="zh-TW" altLang="en-US" sz="2000" b="1" dirty="0">
                <a:solidFill>
                  <a:srgbClr val="C00000"/>
                </a:solidFill>
                <a:latin typeface="微軟正黑體" panose="020B0604030504040204" pitchFamily="34" charset="-120"/>
                <a:ea typeface="微軟正黑體" panose="020B0604030504040204" pitchFamily="34" charset="-120"/>
                <a:cs typeface="Calibri" pitchFamily="34" charset="0"/>
              </a:rPr>
              <a:t>年亮點市場 </a:t>
            </a:r>
            <a:r>
              <a:rPr lang="zh-TW" altLang="en-US"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：剛果</a:t>
            </a:r>
            <a:r>
              <a:rPr lang="en-US" altLang="zh-TW"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a:t>
            </a:r>
            <a:r>
              <a:rPr lang="zh-TW" altLang="en-US"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金夏沙</a:t>
            </a:r>
            <a:r>
              <a:rPr lang="en-US" altLang="zh-TW"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a:t>
            </a:r>
            <a:r>
              <a:rPr lang="zh-TW" altLang="en-US"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、蘇丹</a:t>
            </a:r>
            <a:r>
              <a:rPr lang="en-US" altLang="zh-TW"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a:t>
            </a:r>
            <a:r>
              <a:rPr lang="zh-TW" altLang="en-US"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喀土穆</a:t>
            </a:r>
            <a:r>
              <a:rPr lang="en-US" altLang="zh-TW"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a:t>
            </a:r>
            <a:r>
              <a:rPr lang="zh-TW" altLang="en-US"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、安哥拉</a:t>
            </a:r>
            <a:r>
              <a:rPr lang="en-US" altLang="zh-TW"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a:t>
            </a:r>
            <a:r>
              <a:rPr lang="zh-TW" altLang="en-US"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盧安達</a:t>
            </a:r>
            <a:r>
              <a:rPr lang="en-US" altLang="zh-TW"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a:t>
            </a:r>
            <a:r>
              <a:rPr lang="zh-TW" altLang="en-US"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 </a:t>
            </a:r>
            <a:endParaRPr lang="en-US" altLang="zh-TW" sz="2000" b="1" dirty="0" smtClean="0">
              <a:solidFill>
                <a:srgbClr val="C00000"/>
              </a:solidFill>
              <a:latin typeface="微軟正黑體" panose="020B0604030504040204" pitchFamily="34" charset="-120"/>
              <a:ea typeface="微軟正黑體" panose="020B0604030504040204" pitchFamily="34" charset="-120"/>
              <a:cs typeface="Calibri" pitchFamily="34" charset="0"/>
            </a:endParaRPr>
          </a:p>
          <a:p>
            <a:pPr marL="285750" indent="-285750">
              <a:lnSpc>
                <a:spcPts val="2000"/>
              </a:lnSpc>
              <a:spcAft>
                <a:spcPts val="600"/>
              </a:spcAft>
              <a:buFont typeface="Wingdings" panose="05000000000000000000" pitchFamily="2" charset="2"/>
              <a:buChar char="ü"/>
            </a:pPr>
            <a:r>
              <a:rPr lang="zh-TW" altLang="en-US"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任務：</a:t>
            </a:r>
            <a:r>
              <a:rPr lang="zh-TW" altLang="zh-TW"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統合</a:t>
            </a:r>
            <a:r>
              <a:rPr lang="zh-TW" altLang="zh-TW" sz="2000" b="1" dirty="0">
                <a:solidFill>
                  <a:srgbClr val="C00000"/>
                </a:solidFill>
                <a:latin typeface="微軟正黑體" panose="020B0604030504040204" pitchFamily="34" charset="-120"/>
                <a:ea typeface="微軟正黑體" panose="020B0604030504040204" pitchFamily="34" charset="-120"/>
                <a:cs typeface="Calibri" pitchFamily="34" charset="0"/>
              </a:rPr>
              <a:t>政府及民間</a:t>
            </a:r>
            <a:r>
              <a:rPr lang="zh-TW" altLang="zh-TW"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資源擬訂</a:t>
            </a:r>
            <a:r>
              <a:rPr lang="zh-TW" altLang="zh-TW" sz="2000" b="1" dirty="0">
                <a:solidFill>
                  <a:srgbClr val="C00000"/>
                </a:solidFill>
                <a:latin typeface="微軟正黑體" panose="020B0604030504040204" pitchFamily="34" charset="-120"/>
                <a:ea typeface="微軟正黑體" panose="020B0604030504040204" pitchFamily="34" charset="-120"/>
                <a:cs typeface="Calibri" pitchFamily="34" charset="0"/>
              </a:rPr>
              <a:t>拓展</a:t>
            </a:r>
            <a:r>
              <a:rPr lang="zh-TW" altLang="zh-TW" sz="2000" b="1" dirty="0" smtClean="0">
                <a:solidFill>
                  <a:srgbClr val="C00000"/>
                </a:solidFill>
                <a:latin typeface="微軟正黑體" panose="020B0604030504040204" pitchFamily="34" charset="-120"/>
                <a:ea typeface="微軟正黑體" panose="020B0604030504040204" pitchFamily="34" charset="-120"/>
                <a:cs typeface="Calibri" pitchFamily="34" charset="0"/>
              </a:rPr>
              <a:t>策略，協調</a:t>
            </a:r>
            <a:r>
              <a:rPr lang="zh-TW" altLang="zh-TW" sz="2000" b="1" dirty="0">
                <a:solidFill>
                  <a:srgbClr val="C00000"/>
                </a:solidFill>
                <a:latin typeface="微軟正黑體" panose="020B0604030504040204" pitchFamily="34" charset="-120"/>
                <a:ea typeface="微軟正黑體" panose="020B0604030504040204" pitchFamily="34" charset="-120"/>
                <a:cs typeface="Calibri" pitchFamily="34" charset="0"/>
              </a:rPr>
              <a:t>各單位全方位拓展非洲市場</a:t>
            </a:r>
            <a:endParaRPr lang="en-US" altLang="zh-TW" sz="2000" b="1" dirty="0">
              <a:solidFill>
                <a:srgbClr val="C00000"/>
              </a:solidFill>
              <a:latin typeface="微軟正黑體" panose="020B0604030504040204" pitchFamily="34" charset="-120"/>
              <a:ea typeface="微軟正黑體" panose="020B0604030504040204" pitchFamily="34" charset="-120"/>
              <a:cs typeface="Calibri" pitchFamily="34" charset="0"/>
            </a:endParaRPr>
          </a:p>
        </p:txBody>
      </p:sp>
      <p:sp>
        <p:nvSpPr>
          <p:cNvPr id="21" name="圓角矩形 30"/>
          <p:cNvSpPr/>
          <p:nvPr/>
        </p:nvSpPr>
        <p:spPr>
          <a:xfrm>
            <a:off x="4716016" y="2204864"/>
            <a:ext cx="4248471" cy="3426851"/>
          </a:xfrm>
          <a:prstGeom prst="roundRect">
            <a:avLst/>
          </a:prstGeom>
          <a:solidFill>
            <a:srgbClr val="FFEFEF"/>
          </a:solidFill>
          <a:ln w="28575">
            <a:solidFill>
              <a:schemeClr val="bg2"/>
            </a:solidFill>
          </a:ln>
        </p:spPr>
        <p:style>
          <a:lnRef idx="1">
            <a:schemeClr val="accent1"/>
          </a:lnRef>
          <a:fillRef idx="2">
            <a:schemeClr val="accent1"/>
          </a:fillRef>
          <a:effectRef idx="1">
            <a:schemeClr val="accent1"/>
          </a:effectRef>
          <a:fontRef idx="minor">
            <a:schemeClr val="dk1"/>
          </a:fontRef>
        </p:style>
        <p:txBody>
          <a:bodyPr anchor="ctr"/>
          <a:lstStyle/>
          <a:p>
            <a:endParaRPr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22" name="Rectangle 2"/>
          <p:cNvSpPr txBox="1">
            <a:spLocks noChangeArrowheads="1"/>
          </p:cNvSpPr>
          <p:nvPr/>
        </p:nvSpPr>
        <p:spPr bwMode="auto">
          <a:xfrm>
            <a:off x="4644008" y="2377911"/>
            <a:ext cx="442798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sz="2800" b="1">
                <a:solidFill>
                  <a:srgbClr val="CC3300"/>
                </a:solidFill>
                <a:latin typeface="Times New Roman" pitchFamily="18" charset="0"/>
                <a:ea typeface="標楷體" pitchFamily="65" charset="-120"/>
              </a:defRPr>
            </a:lvl1pPr>
            <a:lvl2pPr marL="742950" indent="-285750">
              <a:defRPr kumimoji="1" sz="2800" b="1">
                <a:solidFill>
                  <a:srgbClr val="CC3300"/>
                </a:solidFill>
                <a:latin typeface="Times New Roman" pitchFamily="18" charset="0"/>
                <a:ea typeface="標楷體" pitchFamily="65" charset="-120"/>
              </a:defRPr>
            </a:lvl2pPr>
            <a:lvl3pPr marL="1143000" indent="-228600">
              <a:defRPr kumimoji="1" sz="2800" b="1">
                <a:solidFill>
                  <a:srgbClr val="CC3300"/>
                </a:solidFill>
                <a:latin typeface="Times New Roman" pitchFamily="18" charset="0"/>
                <a:ea typeface="標楷體" pitchFamily="65" charset="-120"/>
              </a:defRPr>
            </a:lvl3pPr>
            <a:lvl4pPr marL="1600200" indent="-228600">
              <a:defRPr kumimoji="1" sz="2800" b="1">
                <a:solidFill>
                  <a:srgbClr val="CC3300"/>
                </a:solidFill>
                <a:latin typeface="Times New Roman" pitchFamily="18" charset="0"/>
                <a:ea typeface="標楷體" pitchFamily="65" charset="-120"/>
              </a:defRPr>
            </a:lvl4pPr>
            <a:lvl5pPr marL="2057400" indent="-228600">
              <a:defRPr kumimoji="1" sz="2800" b="1">
                <a:solidFill>
                  <a:srgbClr val="CC3300"/>
                </a:solidFill>
                <a:latin typeface="Times New Roman" pitchFamily="18" charset="0"/>
                <a:ea typeface="標楷體" pitchFamily="65" charset="-120"/>
              </a:defRPr>
            </a:lvl5pPr>
            <a:lvl6pPr marL="2514600" indent="-228600" algn="ctr" eaLnBrk="0" fontAlgn="base" hangingPunct="0">
              <a:lnSpc>
                <a:spcPct val="120000"/>
              </a:lnSpc>
              <a:spcBef>
                <a:spcPct val="0"/>
              </a:spcBef>
              <a:spcAft>
                <a:spcPct val="0"/>
              </a:spcAft>
              <a:defRPr kumimoji="1" sz="2800" b="1">
                <a:solidFill>
                  <a:srgbClr val="CC3300"/>
                </a:solidFill>
                <a:latin typeface="Times New Roman" pitchFamily="18" charset="0"/>
                <a:ea typeface="標楷體" pitchFamily="65" charset="-120"/>
              </a:defRPr>
            </a:lvl6pPr>
            <a:lvl7pPr marL="2971800" indent="-228600" algn="ctr" eaLnBrk="0" fontAlgn="base" hangingPunct="0">
              <a:lnSpc>
                <a:spcPct val="120000"/>
              </a:lnSpc>
              <a:spcBef>
                <a:spcPct val="0"/>
              </a:spcBef>
              <a:spcAft>
                <a:spcPct val="0"/>
              </a:spcAft>
              <a:defRPr kumimoji="1" sz="2800" b="1">
                <a:solidFill>
                  <a:srgbClr val="CC3300"/>
                </a:solidFill>
                <a:latin typeface="Times New Roman" pitchFamily="18" charset="0"/>
                <a:ea typeface="標楷體" pitchFamily="65" charset="-120"/>
              </a:defRPr>
            </a:lvl7pPr>
            <a:lvl8pPr marL="3429000" indent="-228600" algn="ctr" eaLnBrk="0" fontAlgn="base" hangingPunct="0">
              <a:lnSpc>
                <a:spcPct val="120000"/>
              </a:lnSpc>
              <a:spcBef>
                <a:spcPct val="0"/>
              </a:spcBef>
              <a:spcAft>
                <a:spcPct val="0"/>
              </a:spcAft>
              <a:defRPr kumimoji="1" sz="2800" b="1">
                <a:solidFill>
                  <a:srgbClr val="CC3300"/>
                </a:solidFill>
                <a:latin typeface="Times New Roman" pitchFamily="18" charset="0"/>
                <a:ea typeface="標楷體" pitchFamily="65" charset="-120"/>
              </a:defRPr>
            </a:lvl8pPr>
            <a:lvl9pPr marL="3886200" indent="-228600" algn="ctr" eaLnBrk="0" fontAlgn="base" hangingPunct="0">
              <a:lnSpc>
                <a:spcPct val="120000"/>
              </a:lnSpc>
              <a:spcBef>
                <a:spcPct val="0"/>
              </a:spcBef>
              <a:spcAft>
                <a:spcPct val="0"/>
              </a:spcAft>
              <a:defRPr kumimoji="1" sz="2800" b="1">
                <a:solidFill>
                  <a:srgbClr val="CC3300"/>
                </a:solidFill>
                <a:latin typeface="Times New Roman" pitchFamily="18" charset="0"/>
                <a:ea typeface="標楷體" pitchFamily="65" charset="-120"/>
              </a:defRPr>
            </a:lvl9pPr>
          </a:lstStyle>
          <a:p>
            <a:pPr marL="266700" indent="-266700" latinLnBrk="1">
              <a:buFont typeface="Wingdings" panose="05000000000000000000" pitchFamily="2" charset="2"/>
              <a:buChar char="Ø"/>
            </a:pPr>
            <a:r>
              <a:rPr lang="zh-TW" altLang="en-US" sz="2200" u="sng" dirty="0" smtClean="0">
                <a:solidFill>
                  <a:srgbClr val="800000"/>
                </a:solidFill>
                <a:latin typeface="微軟正黑體" panose="020B0604030504040204" pitchFamily="34" charset="-120"/>
                <a:ea typeface="微軟正黑體" panose="020B0604030504040204" pitchFamily="34" charset="-120"/>
              </a:rPr>
              <a:t>貿易尖兵</a:t>
            </a:r>
            <a:endParaRPr lang="en-US" altLang="zh-TW" sz="2200" u="sng" dirty="0" smtClean="0">
              <a:solidFill>
                <a:srgbClr val="800000"/>
              </a:solidFill>
              <a:latin typeface="微軟正黑體" panose="020B0604030504040204" pitchFamily="34" charset="-120"/>
              <a:ea typeface="微軟正黑體" panose="020B0604030504040204" pitchFamily="34" charset="-120"/>
            </a:endParaRPr>
          </a:p>
          <a:p>
            <a:pPr marL="266700" latinLnBrk="1"/>
            <a:r>
              <a:rPr lang="zh-TW" altLang="en-US" sz="2200" b="0" dirty="0" smtClean="0">
                <a:solidFill>
                  <a:schemeClr val="tx1"/>
                </a:solidFill>
                <a:latin typeface="微軟正黑體" panose="020B0604030504040204" pitchFamily="34" charset="-120"/>
                <a:ea typeface="微軟正黑體" panose="020B0604030504040204" pitchFamily="34" charset="-120"/>
              </a:rPr>
              <a:t>赴亮</a:t>
            </a:r>
            <a:r>
              <a:rPr lang="zh-TW" altLang="en-US" sz="2200" b="0" dirty="0">
                <a:solidFill>
                  <a:schemeClr val="tx1"/>
                </a:solidFill>
                <a:latin typeface="微軟正黑體" panose="020B0604030504040204" pitchFamily="34" charset="-120"/>
                <a:ea typeface="微軟正黑體" panose="020B0604030504040204" pitchFamily="34" charset="-120"/>
              </a:rPr>
              <a:t>點</a:t>
            </a:r>
            <a:r>
              <a:rPr lang="zh-TW" altLang="en-US" sz="2200" b="0" dirty="0" smtClean="0">
                <a:solidFill>
                  <a:schemeClr val="tx1"/>
                </a:solidFill>
                <a:latin typeface="微軟正黑體" panose="020B0604030504040204" pitchFamily="34" charset="-120"/>
                <a:ea typeface="微軟正黑體" panose="020B0604030504040204" pitchFamily="34" charset="-120"/>
              </a:rPr>
              <a:t>市場</a:t>
            </a:r>
            <a:r>
              <a:rPr lang="zh-TW" altLang="en-US" sz="2200" b="0" dirty="0">
                <a:solidFill>
                  <a:schemeClr val="tx1"/>
                </a:solidFill>
                <a:latin typeface="微軟正黑體" panose="020B0604030504040204" pitchFamily="34" charset="-120"/>
                <a:ea typeface="微軟正黑體" panose="020B0604030504040204" pitchFamily="34" charset="-120"/>
              </a:rPr>
              <a:t>探勘商機</a:t>
            </a:r>
            <a:r>
              <a:rPr lang="zh-TW" altLang="en-US" sz="2200" b="0" dirty="0" smtClean="0">
                <a:solidFill>
                  <a:schemeClr val="tx1"/>
                </a:solidFill>
                <a:latin typeface="微軟正黑體" panose="020B0604030504040204" pitchFamily="34" charset="-120"/>
                <a:ea typeface="微軟正黑體" panose="020B0604030504040204" pitchFamily="34" charset="-120"/>
              </a:rPr>
              <a:t>，並辦理分享說明會</a:t>
            </a:r>
            <a:endParaRPr lang="en-US" altLang="zh-TW" sz="2200" u="sng" dirty="0">
              <a:solidFill>
                <a:srgbClr val="800000"/>
              </a:solidFill>
              <a:latin typeface="微軟正黑體" panose="020B0604030504040204" pitchFamily="34" charset="-120"/>
              <a:ea typeface="微軟正黑體" panose="020B0604030504040204" pitchFamily="34" charset="-120"/>
            </a:endParaRPr>
          </a:p>
          <a:p>
            <a:pPr marL="266700" indent="-266700" latinLnBrk="1">
              <a:buFont typeface="Wingdings" panose="05000000000000000000" pitchFamily="2" charset="2"/>
              <a:buChar char="Ø"/>
            </a:pPr>
            <a:r>
              <a:rPr lang="zh-TW" altLang="en-US" sz="2200" u="sng" dirty="0" smtClean="0">
                <a:solidFill>
                  <a:srgbClr val="800000"/>
                </a:solidFill>
                <a:latin typeface="微軟正黑體" panose="020B0604030504040204" pitchFamily="34" charset="-120"/>
                <a:ea typeface="微軟正黑體" panose="020B0604030504040204" pitchFamily="34" charset="-120"/>
              </a:rPr>
              <a:t>展團拓銷</a:t>
            </a:r>
            <a:endParaRPr lang="en-US" altLang="zh-TW" sz="2200" u="sng" dirty="0">
              <a:solidFill>
                <a:srgbClr val="800000"/>
              </a:solidFill>
              <a:latin typeface="微軟正黑體" panose="020B0604030504040204" pitchFamily="34" charset="-120"/>
              <a:ea typeface="微軟正黑體" panose="020B0604030504040204" pitchFamily="34" charset="-120"/>
            </a:endParaRPr>
          </a:p>
          <a:p>
            <a:pPr marL="266700" latinLnBrk="1"/>
            <a:r>
              <a:rPr lang="zh-TW" altLang="en-US" sz="2200" b="0" dirty="0" smtClean="0">
                <a:solidFill>
                  <a:schemeClr val="tx1"/>
                </a:solidFill>
                <a:latin typeface="微軟正黑體" panose="020B0604030504040204" pitchFamily="34" charset="-120"/>
                <a:ea typeface="微軟正黑體" panose="020B0604030504040204" pitchFamily="34" charset="-120"/>
              </a:rPr>
              <a:t>籌組亮點</a:t>
            </a:r>
            <a:r>
              <a:rPr lang="en-US" altLang="zh-TW" sz="2200" b="0" dirty="0" smtClean="0">
                <a:solidFill>
                  <a:schemeClr val="tx1"/>
                </a:solidFill>
                <a:latin typeface="微軟正黑體" panose="020B0604030504040204" pitchFamily="34" charset="-120"/>
                <a:ea typeface="微軟正黑體" panose="020B0604030504040204" pitchFamily="34" charset="-120"/>
              </a:rPr>
              <a:t>3</a:t>
            </a:r>
            <a:r>
              <a:rPr lang="zh-TW" altLang="en-US" sz="2200" b="0" dirty="0" smtClean="0">
                <a:solidFill>
                  <a:schemeClr val="tx1"/>
                </a:solidFill>
                <a:latin typeface="微軟正黑體" panose="020B0604030504040204" pitchFamily="34" charset="-120"/>
                <a:ea typeface="微軟正黑體" panose="020B0604030504040204" pitchFamily="34" charset="-120"/>
              </a:rPr>
              <a:t>國與莫三比克</a:t>
            </a:r>
            <a:r>
              <a:rPr lang="zh-TW" altLang="en-US" sz="2200" b="0" dirty="0">
                <a:solidFill>
                  <a:schemeClr val="tx1"/>
                </a:solidFill>
                <a:latin typeface="微軟正黑體" panose="020B0604030504040204" pitchFamily="34" charset="-120"/>
                <a:ea typeface="微軟正黑體" panose="020B0604030504040204" pitchFamily="34" charset="-120"/>
              </a:rPr>
              <a:t>、西北非</a:t>
            </a:r>
            <a:r>
              <a:rPr lang="zh-TW" altLang="en-US" sz="2200" b="0" dirty="0" smtClean="0">
                <a:solidFill>
                  <a:schemeClr val="tx1"/>
                </a:solidFill>
                <a:latin typeface="微軟正黑體" panose="020B0604030504040204" pitchFamily="34" charset="-120"/>
                <a:ea typeface="微軟正黑體" panose="020B0604030504040204" pitchFamily="34" charset="-120"/>
              </a:rPr>
              <a:t>、東南</a:t>
            </a:r>
            <a:r>
              <a:rPr lang="zh-TW" altLang="en-US" sz="2200" b="0" dirty="0">
                <a:solidFill>
                  <a:schemeClr val="tx1"/>
                </a:solidFill>
                <a:latin typeface="微軟正黑體" panose="020B0604030504040204" pitchFamily="34" charset="-120"/>
                <a:ea typeface="微軟正黑體" panose="020B0604030504040204" pitchFamily="34" charset="-120"/>
              </a:rPr>
              <a:t>非貿訪團</a:t>
            </a:r>
            <a:r>
              <a:rPr lang="zh-TW" altLang="en-US" sz="2200" b="0" dirty="0" smtClean="0">
                <a:solidFill>
                  <a:schemeClr val="tx1"/>
                </a:solidFill>
                <a:latin typeface="微軟正黑體" panose="020B0604030504040204" pitchFamily="34" charset="-120"/>
                <a:ea typeface="微軟正黑體" panose="020B0604030504040204" pitchFamily="34" charset="-120"/>
              </a:rPr>
              <a:t>及南非國際貿易展</a:t>
            </a:r>
            <a:endParaRPr lang="en-US" altLang="zh-TW" sz="2200" b="0" dirty="0" smtClean="0">
              <a:solidFill>
                <a:schemeClr val="tx1"/>
              </a:solidFill>
              <a:latin typeface="微軟正黑體" panose="020B0604030504040204" pitchFamily="34" charset="-120"/>
              <a:ea typeface="微軟正黑體" panose="020B0604030504040204" pitchFamily="34" charset="-120"/>
            </a:endParaRPr>
          </a:p>
          <a:p>
            <a:pPr marL="266700" indent="-266700" latinLnBrk="1">
              <a:buFont typeface="Wingdings" panose="05000000000000000000" pitchFamily="2" charset="2"/>
              <a:buChar char="Ø"/>
            </a:pPr>
            <a:r>
              <a:rPr lang="zh-TW" altLang="en-US" sz="2200" u="sng" dirty="0">
                <a:solidFill>
                  <a:srgbClr val="800000"/>
                </a:solidFill>
                <a:latin typeface="微軟正黑體" panose="020B0604030504040204" pitchFamily="34" charset="-120"/>
                <a:ea typeface="微軟正黑體" panose="020B0604030504040204" pitchFamily="34" charset="-120"/>
              </a:rPr>
              <a:t>邀請非洲買主來臺</a:t>
            </a:r>
            <a:endParaRPr lang="en-US" altLang="zh-TW" sz="2200" u="sng" dirty="0">
              <a:solidFill>
                <a:srgbClr val="800000"/>
              </a:solidFill>
              <a:latin typeface="微軟正黑體" panose="020B0604030504040204" pitchFamily="34" charset="-120"/>
              <a:ea typeface="微軟正黑體" panose="020B0604030504040204" pitchFamily="34" charset="-120"/>
            </a:endParaRPr>
          </a:p>
          <a:p>
            <a:pPr marL="92075" indent="174625" latinLnBrk="1"/>
            <a:r>
              <a:rPr lang="zh-TW" altLang="en-US" sz="2200" b="0" dirty="0" smtClean="0">
                <a:solidFill>
                  <a:schemeClr val="tx1"/>
                </a:solidFill>
                <a:latin typeface="微軟正黑體" panose="020B0604030504040204" pitchFamily="34" charset="-120"/>
                <a:ea typeface="微軟正黑體" panose="020B0604030504040204" pitchFamily="34" charset="-120"/>
              </a:rPr>
              <a:t>非洲市場高峰論壇暨採購洽談會</a:t>
            </a:r>
            <a:endParaRPr lang="en-US" altLang="zh-TW" sz="2200" b="0" dirty="0">
              <a:solidFill>
                <a:schemeClr val="tx1"/>
              </a:solidFill>
              <a:latin typeface="微軟正黑體" panose="020B0604030504040204" pitchFamily="34" charset="-120"/>
              <a:ea typeface="微軟正黑體" panose="020B0604030504040204" pitchFamily="34" charset="-120"/>
            </a:endParaRPr>
          </a:p>
        </p:txBody>
      </p:sp>
      <p:sp>
        <p:nvSpPr>
          <p:cNvPr id="17" name="Text Box 23"/>
          <p:cNvSpPr txBox="1">
            <a:spLocks noChangeArrowheads="1"/>
          </p:cNvSpPr>
          <p:nvPr/>
        </p:nvSpPr>
        <p:spPr bwMode="auto">
          <a:xfrm>
            <a:off x="251520" y="6095037"/>
            <a:ext cx="4032447" cy="646331"/>
          </a:xfrm>
          <a:prstGeom prst="rect">
            <a:avLst/>
          </a:prstGeom>
          <a:solidFill>
            <a:srgbClr val="FFCCFF"/>
          </a:solidFill>
          <a:ln w="28575">
            <a:noFill/>
            <a:miter lim="800000"/>
            <a:headEnd/>
            <a:tailEnd/>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wrap="square" anchor="ctr">
            <a:spAutoFit/>
          </a:bodyPr>
          <a:lstStyle/>
          <a:p>
            <a:pPr>
              <a:lnSpc>
                <a:spcPct val="150000"/>
              </a:lnSpc>
              <a:defRPr/>
            </a:pPr>
            <a:r>
              <a:rPr lang="zh-TW" altLang="en-US" sz="2400" b="1" dirty="0" smtClean="0">
                <a:latin typeface="微軟正黑體" panose="020B0604030504040204" pitchFamily="34" charset="-120"/>
                <a:ea typeface="微軟正黑體" panose="020B0604030504040204" pitchFamily="34" charset="-120"/>
                <a:cs typeface="Times New Roman" pitchFamily="18" charset="0"/>
              </a:rPr>
              <a:t>串聯</a:t>
            </a:r>
            <a:r>
              <a:rPr lang="zh-TW" altLang="en-US" sz="2400" b="1" dirty="0">
                <a:latin typeface="微軟正黑體" panose="020B0604030504040204" pitchFamily="34" charset="-120"/>
                <a:ea typeface="微軟正黑體" panose="020B0604030504040204" pitchFamily="34" charset="-120"/>
                <a:cs typeface="Times New Roman" pitchFamily="18" charset="0"/>
              </a:rPr>
              <a:t>政府及公協會</a:t>
            </a:r>
            <a:r>
              <a:rPr lang="zh-TW" altLang="en-US" sz="2400" b="1" dirty="0" smtClean="0">
                <a:latin typeface="微軟正黑體" panose="020B0604030504040204" pitchFamily="34" charset="-120"/>
                <a:ea typeface="微軟正黑體" panose="020B0604030504040204" pitchFamily="34" charset="-120"/>
                <a:cs typeface="Times New Roman" pitchFamily="18" charset="0"/>
              </a:rPr>
              <a:t>資源拓展</a:t>
            </a:r>
            <a:endParaRPr lang="zh-TW" altLang="en-US" sz="2400" b="1" dirty="0">
              <a:latin typeface="微軟正黑體" panose="020B0604030504040204" pitchFamily="34" charset="-120"/>
              <a:ea typeface="微軟正黑體" panose="020B0604030504040204" pitchFamily="34" charset="-120"/>
              <a:cs typeface="Times New Roman" pitchFamily="18" charset="0"/>
            </a:endParaRPr>
          </a:p>
        </p:txBody>
      </p:sp>
      <p:sp>
        <p:nvSpPr>
          <p:cNvPr id="19" name="矩形 18"/>
          <p:cNvSpPr/>
          <p:nvPr/>
        </p:nvSpPr>
        <p:spPr>
          <a:xfrm>
            <a:off x="4608512" y="6021288"/>
            <a:ext cx="4572000" cy="707886"/>
          </a:xfrm>
          <a:prstGeom prst="rect">
            <a:avLst/>
          </a:prstGeom>
        </p:spPr>
        <p:txBody>
          <a:bodyPr>
            <a:spAutoFit/>
          </a:bodyPr>
          <a:lstStyle/>
          <a:p>
            <a:r>
              <a:rPr lang="zh-TW" altLang="zh-TW" sz="2000" dirty="0">
                <a:latin typeface="微軟正黑體" panose="020B0604030504040204" pitchFamily="34" charset="-120"/>
                <a:ea typeface="微軟正黑體" panose="020B0604030504040204" pitchFamily="34" charset="-120"/>
              </a:rPr>
              <a:t>經濟部非洲市場推動辦公室網站 </a:t>
            </a:r>
            <a:r>
              <a:rPr lang="en-US" altLang="zh-TW" sz="2000" u="sng" dirty="0">
                <a:latin typeface="微軟正黑體" panose="020B0604030504040204" pitchFamily="34" charset="-120"/>
                <a:ea typeface="微軟正黑體" panose="020B0604030504040204" pitchFamily="34" charset="-120"/>
                <a:hlinkClick r:id="rId3"/>
              </a:rPr>
              <a:t>http://africa.taiwantrade.com.tw</a:t>
            </a:r>
            <a:endParaRPr lang="zh-TW" altLang="en-US" sz="2000" dirty="0">
              <a:latin typeface="微軟正黑體" panose="020B0604030504040204" pitchFamily="34" charset="-120"/>
              <a:ea typeface="微軟正黑體" panose="020B0604030504040204" pitchFamily="34" charset="-120"/>
            </a:endParaRPr>
          </a:p>
        </p:txBody>
      </p:sp>
      <p:sp>
        <p:nvSpPr>
          <p:cNvPr id="24" name="AutoShape 2"/>
          <p:cNvSpPr>
            <a:spLocks noChangeArrowheads="1"/>
          </p:cNvSpPr>
          <p:nvPr/>
        </p:nvSpPr>
        <p:spPr bwMode="auto">
          <a:xfrm>
            <a:off x="1712391" y="-151979"/>
            <a:ext cx="7488239" cy="628651"/>
          </a:xfrm>
          <a:prstGeom prst="flowChartAlternateProcess">
            <a:avLst/>
          </a:prstGeom>
          <a:noFill/>
          <a:ln>
            <a:noFill/>
            <a:headEnd/>
            <a:tailEnd/>
          </a:ln>
          <a:effectLst/>
        </p:spPr>
        <p:style>
          <a:lnRef idx="1">
            <a:schemeClr val="accent5"/>
          </a:lnRef>
          <a:fillRef idx="2">
            <a:schemeClr val="accent5"/>
          </a:fillRef>
          <a:effectRef idx="1">
            <a:schemeClr val="accent5"/>
          </a:effectRef>
          <a:fontRef idx="minor">
            <a:schemeClr val="dk1"/>
          </a:fontRef>
        </p:style>
        <p:txBody>
          <a:bodyPr wrap="none"/>
          <a:lstStyle/>
          <a:p>
            <a:pPr algn="r">
              <a:spcAft>
                <a:spcPts val="1200"/>
              </a:spcAft>
              <a:defRPr/>
            </a:pPr>
            <a:endParaRPr kumimoji="0" lang="zh-TW" altLang="en-US" sz="140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sp>
        <p:nvSpPr>
          <p:cNvPr id="26" name="文字方塊 14"/>
          <p:cNvSpPr txBox="1">
            <a:spLocks noChangeArrowheads="1"/>
          </p:cNvSpPr>
          <p:nvPr/>
        </p:nvSpPr>
        <p:spPr bwMode="auto">
          <a:xfrm>
            <a:off x="899592" y="548680"/>
            <a:ext cx="7344816" cy="461665"/>
          </a:xfrm>
          <a:prstGeom prst="rect">
            <a:avLst/>
          </a:prstGeom>
          <a:noFill/>
          <a:ln w="9525">
            <a:noFill/>
            <a:miter lim="800000"/>
            <a:headEnd/>
            <a:tailEnd/>
          </a:ln>
        </p:spPr>
        <p:txBody>
          <a:bodyPr wrap="square">
            <a:spAutoFit/>
          </a:bodyPr>
          <a:lstStyle/>
          <a:p>
            <a:pPr algn="ct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itchFamily="18" charset="0"/>
              </a:rPr>
              <a:t>加強拓展非洲市場</a:t>
            </a:r>
          </a:p>
        </p:txBody>
      </p:sp>
      <p:sp>
        <p:nvSpPr>
          <p:cNvPr id="27" name="AutoShape 2"/>
          <p:cNvSpPr>
            <a:spLocks noChangeArrowheads="1"/>
          </p:cNvSpPr>
          <p:nvPr/>
        </p:nvSpPr>
        <p:spPr bwMode="auto">
          <a:xfrm>
            <a:off x="8332152" y="0"/>
            <a:ext cx="811848" cy="331904"/>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t"/>
          <a:lstStyle/>
          <a:p>
            <a:pPr algn="ctr">
              <a:spcAft>
                <a:spcPts val="1200"/>
              </a:spcAft>
            </a:pPr>
            <a:r>
              <a:rPr kumimoji="0" lang="zh-TW" altLang="en-US" sz="1400" dirty="0" smtClean="0">
                <a:solidFill>
                  <a:schemeClr val="tx1"/>
                </a:solidFill>
                <a:effectLst/>
                <a:latin typeface="微軟正黑體" panose="020B0604030504040204" pitchFamily="34" charset="-120"/>
                <a:ea typeface="微軟正黑體" panose="020B0604030504040204" pitchFamily="34" charset="-120"/>
                <a:cs typeface="Times New Roman" pitchFamily="18" charset="0"/>
              </a:rPr>
              <a:t>委託貿協</a:t>
            </a:r>
            <a:endParaRPr kumimoji="0" lang="zh-TW" altLang="en-US" sz="140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p:txBody>
      </p:sp>
      <p:sp>
        <p:nvSpPr>
          <p:cNvPr id="28" name="Text Box 9"/>
          <p:cNvSpPr txBox="1">
            <a:spLocks noChangeArrowheads="1"/>
          </p:cNvSpPr>
          <p:nvPr/>
        </p:nvSpPr>
        <p:spPr bwMode="auto">
          <a:xfrm>
            <a:off x="1094964" y="44568"/>
            <a:ext cx="7077436" cy="523220"/>
          </a:xfrm>
          <a:prstGeom prst="rect">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一、推廣貿易工作</a:t>
            </a:r>
            <a:r>
              <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國際市場開發</a:t>
            </a:r>
            <a:r>
              <a:rPr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(4/5)</a:t>
            </a:r>
            <a:endParaRPr kumimoji="0"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29" name="直線コネクタ 81"/>
          <p:cNvCxnSpPr>
            <a:cxnSpLocks noChangeShapeType="1"/>
          </p:cNvCxnSpPr>
          <p:nvPr/>
        </p:nvCxnSpPr>
        <p:spPr bwMode="auto">
          <a:xfrm rot="10800000">
            <a:off x="898525" y="549275"/>
            <a:ext cx="7358062"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777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267744" y="1059994"/>
            <a:ext cx="4608512" cy="712822"/>
          </a:xfrm>
          <a:prstGeom prst="rect">
            <a:avLst/>
          </a:prstGeom>
          <a:ln/>
        </p:spPr>
        <p:style>
          <a:lnRef idx="3">
            <a:schemeClr val="lt1"/>
          </a:lnRef>
          <a:fillRef idx="1">
            <a:schemeClr val="accent5"/>
          </a:fillRef>
          <a:effectRef idx="1">
            <a:schemeClr val="accent5"/>
          </a:effectRef>
          <a:fontRef idx="minor">
            <a:schemeClr val="lt1"/>
          </a:fontRef>
        </p:style>
        <p:txBody>
          <a:bodyPr wrap="none" anchor="ctr"/>
          <a:lstStyle/>
          <a:p>
            <a:pPr marL="357188" indent="-357188" defTabSz="977900">
              <a:lnSpc>
                <a:spcPts val="2400"/>
              </a:lnSpc>
              <a:buFont typeface="Wingdings" panose="05000000000000000000" pitchFamily="2" charset="2"/>
              <a:buChar char="ü"/>
            </a:pPr>
            <a:r>
              <a:rPr lang="en-US" altLang="zh-TW" sz="2200" b="1" dirty="0">
                <a:solidFill>
                  <a:schemeClr val="bg1"/>
                </a:solidFill>
                <a:latin typeface="微軟正黑體" panose="020B0604030504040204" pitchFamily="34" charset="-120"/>
                <a:ea typeface="微軟正黑體" panose="020B0604030504040204" pitchFamily="34" charset="-120"/>
              </a:rPr>
              <a:t>105</a:t>
            </a:r>
            <a:r>
              <a:rPr lang="zh-TW" altLang="en-US" sz="2200" b="1" dirty="0">
                <a:solidFill>
                  <a:schemeClr val="bg1"/>
                </a:solidFill>
                <a:latin typeface="微軟正黑體" panose="020B0604030504040204" pitchFamily="34" charset="-120"/>
                <a:ea typeface="微軟正黑體" panose="020B0604030504040204" pitchFamily="34" charset="-120"/>
              </a:rPr>
              <a:t>年</a:t>
            </a:r>
            <a:r>
              <a:rPr lang="en-US" altLang="zh-TW" sz="2200" b="1" dirty="0">
                <a:solidFill>
                  <a:schemeClr val="bg1"/>
                </a:solidFill>
                <a:latin typeface="微軟正黑體" panose="020B0604030504040204" pitchFamily="34" charset="-120"/>
                <a:ea typeface="微軟正黑體" panose="020B0604030504040204" pitchFamily="34" charset="-120"/>
              </a:rPr>
              <a:t>10</a:t>
            </a:r>
            <a:r>
              <a:rPr lang="zh-TW" altLang="en-US" sz="2200" b="1" dirty="0">
                <a:solidFill>
                  <a:schemeClr val="bg1"/>
                </a:solidFill>
                <a:latin typeface="微軟正黑體" panose="020B0604030504040204" pitchFamily="34" charset="-120"/>
                <a:ea typeface="微軟正黑體" panose="020B0604030504040204" pitchFamily="34" charset="-120"/>
              </a:rPr>
              <a:t>月正式啟動</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marL="357188" indent="-357188" defTabSz="977900">
              <a:lnSpc>
                <a:spcPts val="2400"/>
              </a:lnSpc>
              <a:buFont typeface="Wingdings" panose="05000000000000000000" pitchFamily="2" charset="2"/>
              <a:buChar char="ü"/>
            </a:pPr>
            <a:r>
              <a:rPr lang="zh-TW" altLang="en-US" sz="2200" b="1" dirty="0">
                <a:solidFill>
                  <a:schemeClr val="bg1"/>
                </a:solidFill>
                <a:latin typeface="微軟正黑體" panose="020B0604030504040204" pitchFamily="34" charset="-120"/>
                <a:ea typeface="微軟正黑體" panose="020B0604030504040204" pitchFamily="34" charset="-120"/>
              </a:rPr>
              <a:t>專職服務窗口</a:t>
            </a:r>
            <a:r>
              <a:rPr lang="en-US" altLang="zh-TW" sz="2200" b="1" dirty="0">
                <a:solidFill>
                  <a:schemeClr val="bg1"/>
                </a:solidFill>
                <a:latin typeface="微軟正黑體" panose="020B0604030504040204" pitchFamily="34" charset="-120"/>
                <a:ea typeface="微軟正黑體" panose="020B0604030504040204" pitchFamily="34" charset="-120"/>
              </a:rPr>
              <a:t>-</a:t>
            </a:r>
            <a:r>
              <a:rPr lang="zh-TW" altLang="en-US" sz="2200" b="1" dirty="0">
                <a:solidFill>
                  <a:schemeClr val="bg1"/>
                </a:solidFill>
                <a:latin typeface="微軟正黑體" panose="020B0604030504040204" pitchFamily="34" charset="-120"/>
                <a:ea typeface="微軟正黑體" panose="020B0604030504040204" pitchFamily="34" charset="-120"/>
              </a:rPr>
              <a:t>國際行銷諮詢中心</a:t>
            </a:r>
            <a:endParaRPr lang="en-US" altLang="zh-TW" sz="2200" b="1" dirty="0">
              <a:solidFill>
                <a:schemeClr val="bg1"/>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07504" y="2564904"/>
            <a:ext cx="8849710" cy="3744416"/>
            <a:chOff x="115615" y="1608285"/>
            <a:chExt cx="8849710" cy="4607326"/>
          </a:xfrm>
        </p:grpSpPr>
        <p:sp>
          <p:nvSpPr>
            <p:cNvPr id="16" name="流程圖: 決策 15"/>
            <p:cNvSpPr/>
            <p:nvPr/>
          </p:nvSpPr>
          <p:spPr bwMode="auto">
            <a:xfrm>
              <a:off x="3988427" y="3251030"/>
              <a:ext cx="1296144" cy="1221622"/>
            </a:xfrm>
            <a:prstGeom prst="flowChartDecision">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lIns="0" tIns="0" rIns="0" bIns="0" rtlCol="0">
              <a:noAutofit/>
            </a:bodyPr>
            <a:lstStyle/>
            <a:p>
              <a:pPr defTabSz="457200" fontAlgn="base">
                <a:lnSpc>
                  <a:spcPct val="150000"/>
                </a:lnSpc>
                <a:spcBef>
                  <a:spcPct val="0"/>
                </a:spcBef>
                <a:spcAft>
                  <a:spcPct val="0"/>
                </a:spcAft>
              </a:pPr>
              <a:endParaRPr kumimoji="1"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966951" y="3801501"/>
              <a:ext cx="1387365" cy="492316"/>
            </a:xfrm>
            <a:prstGeom prst="rect">
              <a:avLst/>
            </a:prstGeom>
            <a:noFill/>
          </p:spPr>
          <p:txBody>
            <a:bodyPr wrap="square" rtlCol="0">
              <a:spAutoFit/>
            </a:bodyPr>
            <a:lstStyle/>
            <a:p>
              <a:pPr defTabSz="457200" fontAlgn="base">
                <a:spcBef>
                  <a:spcPct val="0"/>
                </a:spcBef>
                <a:spcAft>
                  <a:spcPct val="0"/>
                </a:spcAft>
              </a:pPr>
              <a:r>
                <a:rPr kumimoji="1" lang="zh-TW" altLang="en-US" sz="2000" dirty="0">
                  <a:solidFill>
                    <a:prstClr val="white"/>
                  </a:solidFill>
                  <a:latin typeface="微軟正黑體" panose="020B0604030504040204" pitchFamily="34" charset="-120"/>
                  <a:ea typeface="微軟正黑體" panose="020B0604030504040204" pitchFamily="34" charset="-120"/>
                </a:rPr>
                <a:t>廠商需求</a:t>
              </a:r>
            </a:p>
          </p:txBody>
        </p:sp>
        <p:sp>
          <p:nvSpPr>
            <p:cNvPr id="20" name="文字方塊 19"/>
            <p:cNvSpPr txBox="1"/>
            <p:nvPr/>
          </p:nvSpPr>
          <p:spPr>
            <a:xfrm>
              <a:off x="331639" y="2317104"/>
              <a:ext cx="2958121" cy="32694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defTabSz="457200" fontAlgn="base">
                <a:lnSpc>
                  <a:spcPts val="2000"/>
                </a:lnSpc>
                <a:spcBef>
                  <a:spcPct val="0"/>
                </a:spcBef>
                <a:spcAft>
                  <a:spcPct val="0"/>
                </a:spcAft>
                <a:buFont typeface="Wingdings" panose="05000000000000000000" pitchFamily="2" charset="2"/>
                <a:buChar char="Ø"/>
              </a:pPr>
              <a:r>
                <a:rPr kumimoji="1" lang="zh-TW" altLang="en-US" b="1" dirty="0">
                  <a:solidFill>
                    <a:prstClr val="black">
                      <a:lumMod val="75000"/>
                      <a:lumOff val="25000"/>
                    </a:prstClr>
                  </a:solidFill>
                  <a:latin typeface="微軟正黑體" pitchFamily="34" charset="-120"/>
                  <a:ea typeface="微軟正黑體" panose="020B0604030504040204" pitchFamily="34" charset="-120"/>
                </a:rPr>
                <a:t>服務窗口</a:t>
              </a:r>
              <a:r>
                <a:rPr kumimoji="1" lang="en-US" altLang="zh-TW" b="1" dirty="0">
                  <a:solidFill>
                    <a:prstClr val="black">
                      <a:lumMod val="75000"/>
                      <a:lumOff val="25000"/>
                    </a:prstClr>
                  </a:solidFill>
                  <a:latin typeface="微軟正黑體" pitchFamily="34" charset="-120"/>
                  <a:ea typeface="微軟正黑體" panose="020B0604030504040204" pitchFamily="34" charset="-120"/>
                </a:rPr>
                <a:t>:</a:t>
              </a:r>
            </a:p>
            <a:p>
              <a:pPr defTabSz="457200" fontAlgn="base">
                <a:lnSpc>
                  <a:spcPts val="2000"/>
                </a:lnSpc>
                <a:spcBef>
                  <a:spcPct val="0"/>
                </a:spcBef>
                <a:spcAft>
                  <a:spcPct val="0"/>
                </a:spcAft>
              </a:pPr>
              <a:r>
                <a:rPr kumimoji="1" lang="zh-TW" altLang="en-US" dirty="0">
                  <a:solidFill>
                    <a:prstClr val="black">
                      <a:lumMod val="75000"/>
                      <a:lumOff val="25000"/>
                    </a:prstClr>
                  </a:solidFill>
                  <a:latin typeface="微軟正黑體" pitchFamily="34" charset="-120"/>
                  <a:ea typeface="微軟正黑體" panose="020B0604030504040204" pitchFamily="34" charset="-120"/>
                </a:rPr>
                <a:t>工業局</a:t>
              </a:r>
              <a:r>
                <a:rPr kumimoji="1" lang="en-US" altLang="zh-TW" dirty="0">
                  <a:solidFill>
                    <a:prstClr val="black">
                      <a:lumMod val="75000"/>
                      <a:lumOff val="25000"/>
                    </a:prstClr>
                  </a:solidFill>
                  <a:latin typeface="微軟正黑體" pitchFamily="34" charset="-120"/>
                  <a:ea typeface="微軟正黑體" panose="020B0604030504040204" pitchFamily="34" charset="-120"/>
                </a:rPr>
                <a:t>:</a:t>
              </a:r>
              <a:r>
                <a:rPr kumimoji="1" lang="zh-TW" altLang="en-US" dirty="0">
                  <a:solidFill>
                    <a:prstClr val="black">
                      <a:lumMod val="75000"/>
                      <a:lumOff val="25000"/>
                    </a:prstClr>
                  </a:solidFill>
                  <a:latin typeface="微軟正黑體" pitchFamily="34" charset="-120"/>
                  <a:ea typeface="微軟正黑體" panose="020B0604030504040204" pitchFamily="34" charset="-120"/>
                </a:rPr>
                <a:t>經濟部產業競爭力發展中心</a:t>
              </a:r>
              <a:endParaRPr kumimoji="1" lang="en-US" altLang="zh-TW" dirty="0">
                <a:solidFill>
                  <a:prstClr val="black">
                    <a:lumMod val="75000"/>
                    <a:lumOff val="25000"/>
                  </a:prstClr>
                </a:solidFill>
                <a:latin typeface="微軟正黑體" pitchFamily="34" charset="-120"/>
                <a:ea typeface="微軟正黑體" panose="020B0604030504040204" pitchFamily="34" charset="-120"/>
              </a:endParaRPr>
            </a:p>
            <a:p>
              <a:pPr defTabSz="457200" fontAlgn="base">
                <a:lnSpc>
                  <a:spcPts val="2000"/>
                </a:lnSpc>
                <a:spcBef>
                  <a:spcPct val="0"/>
                </a:spcBef>
                <a:spcAft>
                  <a:spcPct val="0"/>
                </a:spcAft>
              </a:pPr>
              <a:r>
                <a:rPr kumimoji="1" lang="zh-TW" altLang="en-US" dirty="0">
                  <a:solidFill>
                    <a:prstClr val="black">
                      <a:lumMod val="75000"/>
                      <a:lumOff val="25000"/>
                    </a:prstClr>
                  </a:solidFill>
                  <a:latin typeface="微軟正黑體" pitchFamily="34" charset="-120"/>
                  <a:ea typeface="微軟正黑體" panose="020B0604030504040204" pitchFamily="34" charset="-120"/>
                </a:rPr>
                <a:t>中小企業處</a:t>
              </a:r>
              <a:r>
                <a:rPr kumimoji="1" lang="en-US" altLang="zh-TW" dirty="0">
                  <a:solidFill>
                    <a:prstClr val="black">
                      <a:lumMod val="75000"/>
                      <a:lumOff val="25000"/>
                    </a:prstClr>
                  </a:solidFill>
                  <a:latin typeface="微軟正黑體" pitchFamily="34" charset="-120"/>
                  <a:ea typeface="微軟正黑體" panose="020B0604030504040204" pitchFamily="34" charset="-120"/>
                </a:rPr>
                <a:t>:</a:t>
              </a:r>
              <a:r>
                <a:rPr kumimoji="1" lang="zh-TW" altLang="en-US" dirty="0">
                  <a:solidFill>
                    <a:prstClr val="black">
                      <a:lumMod val="75000"/>
                      <a:lumOff val="25000"/>
                    </a:prstClr>
                  </a:solidFill>
                  <a:latin typeface="微軟正黑體" pitchFamily="34" charset="-120"/>
                  <a:ea typeface="微軟正黑體" panose="020B0604030504040204" pitchFamily="34" charset="-120"/>
                </a:rPr>
                <a:t> 馬上辦服務</a:t>
              </a:r>
              <a:r>
                <a:rPr kumimoji="1" lang="zh-TW" altLang="en-US" dirty="0" smtClean="0">
                  <a:solidFill>
                    <a:prstClr val="black">
                      <a:lumMod val="75000"/>
                      <a:lumOff val="25000"/>
                    </a:prstClr>
                  </a:solidFill>
                  <a:latin typeface="微軟正黑體" pitchFamily="34" charset="-120"/>
                  <a:ea typeface="微軟正黑體" panose="020B0604030504040204" pitchFamily="34" charset="-120"/>
                </a:rPr>
                <a:t>中心</a:t>
              </a:r>
              <a:endParaRPr kumimoji="1" lang="en-US" altLang="zh-TW" dirty="0" smtClean="0">
                <a:solidFill>
                  <a:prstClr val="black">
                    <a:lumMod val="75000"/>
                    <a:lumOff val="25000"/>
                  </a:prstClr>
                </a:solidFill>
                <a:latin typeface="微軟正黑體" pitchFamily="34" charset="-120"/>
                <a:ea typeface="微軟正黑體" panose="020B0604030504040204" pitchFamily="34" charset="-120"/>
              </a:endParaRPr>
            </a:p>
            <a:p>
              <a:pPr marL="285750" indent="-285750" defTabSz="457200" fontAlgn="base">
                <a:lnSpc>
                  <a:spcPts val="2000"/>
                </a:lnSpc>
                <a:spcBef>
                  <a:spcPct val="0"/>
                </a:spcBef>
                <a:spcAft>
                  <a:spcPct val="0"/>
                </a:spcAft>
                <a:buFont typeface="Wingdings" panose="05000000000000000000" pitchFamily="2" charset="2"/>
                <a:buChar char="Ø"/>
              </a:pPr>
              <a:r>
                <a:rPr kumimoji="1" lang="zh-TW" altLang="en-US" b="1" dirty="0" smtClean="0">
                  <a:solidFill>
                    <a:prstClr val="black">
                      <a:lumMod val="75000"/>
                      <a:lumOff val="25000"/>
                    </a:prstClr>
                  </a:solidFill>
                  <a:latin typeface="微軟正黑體" pitchFamily="34" charset="-120"/>
                  <a:ea typeface="微軟正黑體" panose="020B0604030504040204" pitchFamily="34" charset="-120"/>
                </a:rPr>
                <a:t>主要</a:t>
              </a:r>
              <a:r>
                <a:rPr kumimoji="1" lang="zh-TW" altLang="en-US" b="1" dirty="0">
                  <a:solidFill>
                    <a:prstClr val="black">
                      <a:lumMod val="75000"/>
                      <a:lumOff val="25000"/>
                    </a:prstClr>
                  </a:solidFill>
                  <a:latin typeface="微軟正黑體" pitchFamily="34" charset="-120"/>
                  <a:ea typeface="微軟正黑體" panose="020B0604030504040204" pitchFamily="34" charset="-120"/>
                </a:rPr>
                <a:t>功能</a:t>
              </a:r>
              <a:r>
                <a:rPr kumimoji="1" lang="en-US" altLang="zh-TW" b="1" dirty="0">
                  <a:solidFill>
                    <a:prstClr val="black">
                      <a:lumMod val="75000"/>
                      <a:lumOff val="25000"/>
                    </a:prstClr>
                  </a:solidFill>
                  <a:latin typeface="微軟正黑體" pitchFamily="34" charset="-120"/>
                  <a:ea typeface="微軟正黑體" panose="020B0604030504040204" pitchFamily="34" charset="-120"/>
                </a:rPr>
                <a:t>:</a:t>
              </a:r>
              <a:r>
                <a:rPr kumimoji="1" lang="zh-TW" altLang="en-US" sz="2000" b="1" dirty="0">
                  <a:solidFill>
                    <a:prstClr val="black">
                      <a:lumMod val="75000"/>
                      <a:lumOff val="25000"/>
                    </a:prstClr>
                  </a:solidFill>
                  <a:latin typeface="微軟正黑體" pitchFamily="34" charset="-120"/>
                  <a:ea typeface="微軟正黑體" panose="020B0604030504040204" pitchFamily="34" charset="-120"/>
                </a:rPr>
                <a:t> </a:t>
              </a:r>
              <a:endParaRPr kumimoji="1" lang="en-US" altLang="zh-TW" sz="2000" dirty="0">
                <a:solidFill>
                  <a:schemeClr val="tx1"/>
                </a:solidFill>
                <a:latin typeface="微軟正黑體" pitchFamily="34" charset="-120"/>
                <a:ea typeface="微軟正黑體" panose="020B0604030504040204" pitchFamily="34" charset="-120"/>
              </a:endParaRPr>
            </a:p>
            <a:p>
              <a:pPr marL="225425" indent="-225425" defTabSz="457200" fontAlgn="base">
                <a:lnSpc>
                  <a:spcPts val="2000"/>
                </a:lnSpc>
                <a:spcBef>
                  <a:spcPct val="0"/>
                </a:spcBef>
                <a:spcAft>
                  <a:spcPct val="0"/>
                </a:spcAft>
                <a:buFont typeface="+mj-lt"/>
                <a:buAutoNum type="arabicPeriod"/>
              </a:pPr>
              <a:r>
                <a:rPr kumimoji="1" lang="zh-TW" altLang="en-US" dirty="0">
                  <a:solidFill>
                    <a:schemeClr val="tx1"/>
                  </a:solidFill>
                  <a:latin typeface="微軟正黑體" pitchFamily="34" charset="-120"/>
                  <a:ea typeface="微軟正黑體" panose="020B0604030504040204" pitchFamily="34" charset="-120"/>
                </a:rPr>
                <a:t>提供業者升級轉型服務，並媒合運用政府輔導資源</a:t>
              </a:r>
            </a:p>
            <a:p>
              <a:pPr marL="225425" indent="-225425" defTabSz="457200" fontAlgn="base">
                <a:lnSpc>
                  <a:spcPts val="2000"/>
                </a:lnSpc>
                <a:spcBef>
                  <a:spcPct val="0"/>
                </a:spcBef>
                <a:spcAft>
                  <a:spcPct val="0"/>
                </a:spcAft>
                <a:buFont typeface="+mj-lt"/>
                <a:buAutoNum type="arabicPeriod"/>
              </a:pPr>
              <a:r>
                <a:rPr kumimoji="1" lang="zh-TW" altLang="en-US" dirty="0">
                  <a:solidFill>
                    <a:schemeClr val="tx1"/>
                  </a:solidFill>
                  <a:latin typeface="微軟正黑體" pitchFamily="34" charset="-120"/>
                  <a:ea typeface="微軟正黑體" panose="020B0604030504040204" pitchFamily="34" charset="-120"/>
                </a:rPr>
                <a:t>廣宣升級轉型政策、</a:t>
              </a:r>
              <a:r>
                <a:rPr kumimoji="1" lang="zh-TW" altLang="en-US" dirty="0" smtClean="0">
                  <a:solidFill>
                    <a:schemeClr val="tx1"/>
                  </a:solidFill>
                  <a:latin typeface="微軟正黑體" pitchFamily="34" charset="-120"/>
                  <a:ea typeface="微軟正黑體" panose="020B0604030504040204" pitchFamily="34" charset="-120"/>
                </a:rPr>
                <a:t>輔導</a:t>
              </a:r>
              <a:endParaRPr kumimoji="1" lang="en-US" altLang="zh-TW" dirty="0" smtClean="0">
                <a:solidFill>
                  <a:schemeClr val="tx1"/>
                </a:solidFill>
                <a:latin typeface="微軟正黑體" pitchFamily="34" charset="-120"/>
                <a:ea typeface="微軟正黑體" panose="020B0604030504040204" pitchFamily="34" charset="-120"/>
              </a:endParaRPr>
            </a:p>
            <a:p>
              <a:pPr defTabSz="457200" fontAlgn="base">
                <a:lnSpc>
                  <a:spcPts val="2000"/>
                </a:lnSpc>
                <a:spcBef>
                  <a:spcPct val="0"/>
                </a:spcBef>
                <a:spcAft>
                  <a:spcPct val="0"/>
                </a:spcAft>
              </a:pPr>
              <a:r>
                <a:rPr kumimoji="1" lang="en-US" altLang="zh-TW" dirty="0">
                  <a:solidFill>
                    <a:schemeClr val="tx1"/>
                  </a:solidFill>
                  <a:latin typeface="微軟正黑體" pitchFamily="34" charset="-120"/>
                  <a:ea typeface="微軟正黑體" panose="020B0604030504040204" pitchFamily="34" charset="-120"/>
                </a:rPr>
                <a:t> </a:t>
              </a:r>
              <a:r>
                <a:rPr kumimoji="1" lang="en-US" altLang="zh-TW" dirty="0" smtClean="0">
                  <a:solidFill>
                    <a:schemeClr val="tx1"/>
                  </a:solidFill>
                  <a:latin typeface="微軟正黑體" pitchFamily="34" charset="-120"/>
                  <a:ea typeface="微軟正黑體" panose="020B0604030504040204" pitchFamily="34" charset="-120"/>
                </a:rPr>
                <a:t>   </a:t>
              </a:r>
              <a:r>
                <a:rPr kumimoji="1" lang="zh-TW" altLang="en-US" dirty="0" smtClean="0">
                  <a:solidFill>
                    <a:schemeClr val="tx1"/>
                  </a:solidFill>
                  <a:latin typeface="微軟正黑體" pitchFamily="34" charset="-120"/>
                  <a:ea typeface="微軟正黑體" panose="020B0604030504040204" pitchFamily="34" charset="-120"/>
                </a:rPr>
                <a:t>資源</a:t>
              </a:r>
              <a:r>
                <a:rPr kumimoji="1" lang="zh-TW" altLang="en-US" dirty="0">
                  <a:solidFill>
                    <a:schemeClr val="tx1"/>
                  </a:solidFill>
                  <a:latin typeface="微軟正黑體" pitchFamily="34" charset="-120"/>
                  <a:ea typeface="微軟正黑體" panose="020B0604030504040204" pitchFamily="34" charset="-120"/>
                </a:rPr>
                <a:t>及優良案例</a:t>
              </a:r>
            </a:p>
          </p:txBody>
        </p:sp>
        <p:sp>
          <p:nvSpPr>
            <p:cNvPr id="22" name="矩形 25"/>
            <p:cNvSpPr>
              <a:spLocks noChangeArrowheads="1"/>
            </p:cNvSpPr>
            <p:nvPr/>
          </p:nvSpPr>
          <p:spPr bwMode="auto">
            <a:xfrm>
              <a:off x="331639" y="1694992"/>
              <a:ext cx="2958121" cy="5886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0" tIns="72000" rIns="0" bIns="36000" anchor="ctr">
              <a:spAutoFit/>
            </a:bodyPr>
            <a:lstStyle/>
            <a:p>
              <a:pPr algn="ctr" defTabSz="457200" eaLnBrk="0" fontAlgn="base" hangingPunct="0">
                <a:spcBef>
                  <a:spcPct val="0"/>
                </a:spcBef>
                <a:spcAft>
                  <a:spcPct val="0"/>
                </a:spcAft>
                <a:defRPr/>
              </a:pPr>
              <a:r>
                <a:rPr kumimoji="1" lang="zh-TW" altLang="en-US" sz="2400" b="1" dirty="0">
                  <a:solidFill>
                    <a:prstClr val="black">
                      <a:lumMod val="75000"/>
                      <a:lumOff val="25000"/>
                    </a:prstClr>
                  </a:solidFill>
                  <a:latin typeface="微軟正黑體" pitchFamily="34" charset="-120"/>
                  <a:ea typeface="微軟正黑體" panose="020B0604030504040204" pitchFamily="34" charset="-120"/>
                  <a:cs typeface="Times New Roman" pitchFamily="18" charset="0"/>
                  <a:sym typeface="Webdings" pitchFamily="18" charset="2"/>
                </a:rPr>
                <a:t>產業升級</a:t>
              </a:r>
              <a:r>
                <a:rPr kumimoji="1" lang="en-US" altLang="zh-TW" sz="2400" b="1" dirty="0">
                  <a:solidFill>
                    <a:prstClr val="black">
                      <a:lumMod val="75000"/>
                      <a:lumOff val="25000"/>
                    </a:prstClr>
                  </a:solidFill>
                  <a:latin typeface="微軟正黑體" pitchFamily="34" charset="-120"/>
                  <a:ea typeface="微軟正黑體" panose="020B0604030504040204" pitchFamily="34" charset="-120"/>
                  <a:cs typeface="Times New Roman" pitchFamily="18" charset="0"/>
                  <a:sym typeface="Webdings" pitchFamily="18" charset="2"/>
                </a:rPr>
                <a:t>/</a:t>
              </a:r>
              <a:r>
                <a:rPr kumimoji="1" lang="zh-TW" altLang="en-US" sz="2400" b="1" dirty="0">
                  <a:solidFill>
                    <a:prstClr val="black">
                      <a:lumMod val="75000"/>
                      <a:lumOff val="25000"/>
                    </a:prstClr>
                  </a:solidFill>
                  <a:latin typeface="微軟正黑體" pitchFamily="34" charset="-120"/>
                  <a:ea typeface="微軟正黑體" panose="020B0604030504040204" pitchFamily="34" charset="-120"/>
                  <a:cs typeface="Times New Roman" pitchFamily="18" charset="0"/>
                  <a:sym typeface="Webdings" pitchFamily="18" charset="2"/>
                </a:rPr>
                <a:t>轉型</a:t>
              </a:r>
              <a:r>
                <a:rPr kumimoji="1" lang="en-US" altLang="zh-TW" sz="2400" b="1" dirty="0">
                  <a:solidFill>
                    <a:prstClr val="black">
                      <a:lumMod val="75000"/>
                      <a:lumOff val="25000"/>
                    </a:prstClr>
                  </a:solidFill>
                  <a:latin typeface="微軟正黑體" pitchFamily="34" charset="-120"/>
                  <a:ea typeface="微軟正黑體" panose="020B0604030504040204" pitchFamily="34" charset="-120"/>
                  <a:cs typeface="Times New Roman" pitchFamily="18" charset="0"/>
                  <a:sym typeface="Webdings" pitchFamily="18" charset="2"/>
                </a:rPr>
                <a:t>/</a:t>
              </a:r>
              <a:r>
                <a:rPr kumimoji="1" lang="zh-TW" altLang="en-US" sz="2400" b="1" dirty="0">
                  <a:solidFill>
                    <a:prstClr val="black">
                      <a:lumMod val="75000"/>
                      <a:lumOff val="25000"/>
                    </a:prstClr>
                  </a:solidFill>
                  <a:latin typeface="微軟正黑體" pitchFamily="34" charset="-120"/>
                  <a:ea typeface="微軟正黑體" panose="020B0604030504040204" pitchFamily="34" charset="-120"/>
                  <a:cs typeface="Times New Roman" pitchFamily="18" charset="0"/>
                  <a:sym typeface="Webdings" pitchFamily="18" charset="2"/>
                </a:rPr>
                <a:t>育成</a:t>
              </a:r>
            </a:p>
          </p:txBody>
        </p:sp>
        <p:sp>
          <p:nvSpPr>
            <p:cNvPr id="23" name="矩形 26"/>
            <p:cNvSpPr>
              <a:spLocks noChangeArrowheads="1"/>
            </p:cNvSpPr>
            <p:nvPr/>
          </p:nvSpPr>
          <p:spPr bwMode="auto">
            <a:xfrm>
              <a:off x="6020271" y="1730367"/>
              <a:ext cx="2729740" cy="5886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0" tIns="72000" rIns="0" bIns="36000" anchor="ctr">
              <a:spAutoFit/>
            </a:bodyPr>
            <a:lstStyle/>
            <a:p>
              <a:pPr algn="ctr" defTabSz="457200" eaLnBrk="0" fontAlgn="base" hangingPunct="0">
                <a:spcBef>
                  <a:spcPct val="0"/>
                </a:spcBef>
                <a:spcAft>
                  <a:spcPct val="0"/>
                </a:spcAft>
                <a:defRPr/>
              </a:pPr>
              <a:r>
                <a:rPr kumimoji="1" lang="zh-TW" altLang="en-US" sz="2400" b="1" dirty="0">
                  <a:solidFill>
                    <a:prstClr val="black">
                      <a:lumMod val="75000"/>
                      <a:lumOff val="25000"/>
                    </a:prstClr>
                  </a:solidFill>
                  <a:latin typeface="微軟正黑體" panose="020B0604030504040204" pitchFamily="34" charset="-120"/>
                  <a:ea typeface="微軟正黑體" panose="020B0604030504040204" pitchFamily="34" charset="-120"/>
                  <a:cs typeface="Times New Roman" pitchFamily="18" charset="0"/>
                  <a:sym typeface="Webdings" pitchFamily="18" charset="2"/>
                </a:rPr>
                <a:t>國際行銷加速</a:t>
              </a:r>
            </a:p>
          </p:txBody>
        </p:sp>
        <p:sp>
          <p:nvSpPr>
            <p:cNvPr id="24" name="文字方塊 23"/>
            <p:cNvSpPr txBox="1"/>
            <p:nvPr/>
          </p:nvSpPr>
          <p:spPr>
            <a:xfrm>
              <a:off x="6020271" y="2340787"/>
              <a:ext cx="2729740" cy="3284975"/>
            </a:xfrm>
            <a:prstGeom prst="rect">
              <a:avLst/>
            </a:prstGeom>
          </p:spPr>
          <p:style>
            <a:lnRef idx="1">
              <a:schemeClr val="accent2"/>
            </a:lnRef>
            <a:fillRef idx="2">
              <a:schemeClr val="accent2"/>
            </a:fillRef>
            <a:effectRef idx="1">
              <a:schemeClr val="accent2"/>
            </a:effectRef>
            <a:fontRef idx="minor">
              <a:schemeClr val="dk1"/>
            </a:fontRef>
          </p:style>
          <p:txBody>
            <a:bodyPr wrap="square" rIns="36000" rtlCol="0">
              <a:noAutofit/>
            </a:bodyPr>
            <a:lstStyle/>
            <a:p>
              <a:pPr marL="285750" indent="-285750" defTabSz="457200" fontAlgn="base">
                <a:lnSpc>
                  <a:spcPts val="2000"/>
                </a:lnSpc>
                <a:spcBef>
                  <a:spcPct val="0"/>
                </a:spcBef>
                <a:spcAft>
                  <a:spcPct val="0"/>
                </a:spcAft>
                <a:buFont typeface="Wingdings" panose="05000000000000000000" pitchFamily="2" charset="2"/>
                <a:buChar char="Ø"/>
              </a:pPr>
              <a:r>
                <a:rPr kumimoji="1" lang="zh-TW" altLang="en-US" b="1" dirty="0">
                  <a:solidFill>
                    <a:prstClr val="black">
                      <a:lumMod val="75000"/>
                      <a:lumOff val="25000"/>
                    </a:prstClr>
                  </a:solidFill>
                  <a:latin typeface="微軟正黑體" pitchFamily="34" charset="-120"/>
                  <a:ea typeface="微軟正黑體" panose="020B0604030504040204" pitchFamily="34" charset="-120"/>
                </a:rPr>
                <a:t>服務窗口</a:t>
              </a:r>
              <a:r>
                <a:rPr kumimoji="1" lang="en-US" altLang="zh-TW" b="1" dirty="0">
                  <a:solidFill>
                    <a:prstClr val="black">
                      <a:lumMod val="75000"/>
                      <a:lumOff val="25000"/>
                    </a:prstClr>
                  </a:solidFill>
                  <a:latin typeface="微軟正黑體" pitchFamily="34" charset="-120"/>
                  <a:ea typeface="微軟正黑體" panose="020B0604030504040204" pitchFamily="34" charset="-120"/>
                </a:rPr>
                <a:t>:</a:t>
              </a:r>
            </a:p>
            <a:p>
              <a:pPr defTabSz="457200" fontAlgn="base">
                <a:lnSpc>
                  <a:spcPts val="2000"/>
                </a:lnSpc>
                <a:spcBef>
                  <a:spcPct val="0"/>
                </a:spcBef>
                <a:spcAft>
                  <a:spcPct val="0"/>
                </a:spcAft>
              </a:pPr>
              <a:r>
                <a:rPr kumimoji="1" lang="zh-TW" altLang="en-US" dirty="0">
                  <a:solidFill>
                    <a:prstClr val="black">
                      <a:lumMod val="75000"/>
                      <a:lumOff val="25000"/>
                    </a:prstClr>
                  </a:solidFill>
                  <a:latin typeface="微軟正黑體" pitchFamily="34" charset="-120"/>
                  <a:ea typeface="微軟正黑體" panose="020B0604030504040204" pitchFamily="34" charset="-120"/>
                </a:rPr>
                <a:t>貿易局：</a:t>
              </a:r>
              <a:r>
                <a:rPr kumimoji="1" lang="zh-TW" altLang="en-US" b="1" u="sng" dirty="0">
                  <a:solidFill>
                    <a:srgbClr val="000090">
                      <a:lumMod val="60000"/>
                      <a:lumOff val="40000"/>
                    </a:srgbClr>
                  </a:solidFill>
                  <a:latin typeface="微軟正黑體" pitchFamily="34" charset="-120"/>
                  <a:ea typeface="微軟正黑體" panose="020B0604030504040204" pitchFamily="34" charset="-120"/>
                </a:rPr>
                <a:t>國際行銷諮詢中心</a:t>
              </a:r>
              <a:r>
                <a:rPr kumimoji="1" lang="en-US" altLang="zh-TW" dirty="0">
                  <a:solidFill>
                    <a:prstClr val="black">
                      <a:lumMod val="75000"/>
                      <a:lumOff val="25000"/>
                    </a:prstClr>
                  </a:solidFill>
                  <a:latin typeface="微軟正黑體" pitchFamily="34" charset="-120"/>
                  <a:ea typeface="微軟正黑體" panose="020B0604030504040204" pitchFamily="34" charset="-120"/>
                </a:rPr>
                <a:t>(</a:t>
              </a:r>
              <a:r>
                <a:rPr kumimoji="1" lang="zh-TW" altLang="en-US" dirty="0">
                  <a:solidFill>
                    <a:prstClr val="black">
                      <a:lumMod val="75000"/>
                      <a:lumOff val="25000"/>
                    </a:prstClr>
                  </a:solidFill>
                  <a:latin typeface="微軟正黑體" pitchFamily="34" charset="-120"/>
                  <a:ea typeface="微軟正黑體" panose="020B0604030504040204" pitchFamily="34" charset="-120"/>
                </a:rPr>
                <a:t>外貿協會</a:t>
              </a:r>
              <a:r>
                <a:rPr kumimoji="1" lang="en-US" altLang="zh-TW" dirty="0">
                  <a:solidFill>
                    <a:prstClr val="black">
                      <a:lumMod val="75000"/>
                      <a:lumOff val="25000"/>
                    </a:prstClr>
                  </a:solidFill>
                  <a:latin typeface="微軟正黑體" pitchFamily="34" charset="-120"/>
                  <a:ea typeface="微軟正黑體" panose="020B0604030504040204" pitchFamily="34" charset="-120"/>
                </a:rPr>
                <a:t>)</a:t>
              </a:r>
            </a:p>
            <a:p>
              <a:pPr marL="285750" indent="-285750" defTabSz="457200" fontAlgn="base">
                <a:lnSpc>
                  <a:spcPts val="2000"/>
                </a:lnSpc>
                <a:spcBef>
                  <a:spcPct val="0"/>
                </a:spcBef>
                <a:spcAft>
                  <a:spcPct val="0"/>
                </a:spcAft>
                <a:buFont typeface="Wingdings" panose="05000000000000000000" pitchFamily="2" charset="2"/>
                <a:buChar char="Ø"/>
              </a:pPr>
              <a:r>
                <a:rPr kumimoji="1" lang="zh-TW" altLang="en-US" b="1" dirty="0" smtClean="0">
                  <a:solidFill>
                    <a:prstClr val="black">
                      <a:lumMod val="75000"/>
                      <a:lumOff val="25000"/>
                    </a:prstClr>
                  </a:solidFill>
                  <a:latin typeface="微軟正黑體" pitchFamily="34" charset="-120"/>
                  <a:ea typeface="微軟正黑體" panose="020B0604030504040204" pitchFamily="34" charset="-120"/>
                </a:rPr>
                <a:t>主要</a:t>
              </a:r>
              <a:r>
                <a:rPr kumimoji="1" lang="zh-TW" altLang="en-US" b="1" dirty="0">
                  <a:solidFill>
                    <a:prstClr val="black">
                      <a:lumMod val="75000"/>
                      <a:lumOff val="25000"/>
                    </a:prstClr>
                  </a:solidFill>
                  <a:latin typeface="微軟正黑體" pitchFamily="34" charset="-120"/>
                  <a:ea typeface="微軟正黑體" panose="020B0604030504040204" pitchFamily="34" charset="-120"/>
                </a:rPr>
                <a:t>功能</a:t>
              </a:r>
              <a:r>
                <a:rPr kumimoji="1" lang="zh-TW" altLang="en-US" sz="1600" b="1" dirty="0">
                  <a:solidFill>
                    <a:prstClr val="black">
                      <a:lumMod val="75000"/>
                      <a:lumOff val="25000"/>
                    </a:prstClr>
                  </a:solidFill>
                  <a:latin typeface="微軟正黑體" pitchFamily="34" charset="-120"/>
                  <a:ea typeface="微軟正黑體" panose="020B0604030504040204" pitchFamily="34" charset="-120"/>
                </a:rPr>
                <a:t>：</a:t>
              </a:r>
              <a:endParaRPr kumimoji="1" lang="en-US" altLang="zh-TW" sz="1600" b="1" dirty="0">
                <a:solidFill>
                  <a:prstClr val="black">
                    <a:lumMod val="75000"/>
                    <a:lumOff val="25000"/>
                  </a:prstClr>
                </a:solidFill>
                <a:latin typeface="微軟正黑體" pitchFamily="34" charset="-120"/>
                <a:ea typeface="微軟正黑體" panose="020B0604030504040204" pitchFamily="34" charset="-120"/>
              </a:endParaRPr>
            </a:p>
            <a:p>
              <a:pPr marL="214313" indent="-214313" defTabSz="457200" fontAlgn="base">
                <a:lnSpc>
                  <a:spcPts val="2000"/>
                </a:lnSpc>
                <a:spcBef>
                  <a:spcPct val="0"/>
                </a:spcBef>
                <a:spcAft>
                  <a:spcPct val="0"/>
                </a:spcAft>
                <a:buFont typeface="+mj-lt"/>
                <a:buAutoNum type="arabicPeriod"/>
              </a:pPr>
              <a:r>
                <a:rPr kumimoji="1" lang="zh-TW" altLang="en-US" b="1" dirty="0" smtClean="0">
                  <a:solidFill>
                    <a:srgbClr val="FF0000"/>
                  </a:solidFill>
                  <a:latin typeface="微軟正黑體" pitchFamily="34" charset="-120"/>
                  <a:ea typeface="微軟正黑體" panose="020B0604030504040204" pitchFamily="34" charset="-120"/>
                </a:rPr>
                <a:t>針對</a:t>
              </a:r>
              <a:r>
                <a:rPr kumimoji="1" lang="zh-TW" altLang="en-US" b="1" dirty="0">
                  <a:solidFill>
                    <a:srgbClr val="FF0000"/>
                  </a:solidFill>
                  <a:latin typeface="微軟正黑體" pitchFamily="34" charset="-120"/>
                  <a:ea typeface="微軟正黑體" panose="020B0604030504040204" pitchFamily="34" charset="-120"/>
                </a:rPr>
                <a:t>市場資訊、品牌、包裝設計、通路、資金、人才、電商、國外認證等，提供專人導引運用行銷</a:t>
              </a:r>
              <a:r>
                <a:rPr kumimoji="1" lang="zh-TW" altLang="en-US" b="1" dirty="0" smtClean="0">
                  <a:solidFill>
                    <a:srgbClr val="FF0000"/>
                  </a:solidFill>
                  <a:latin typeface="微軟正黑體" pitchFamily="34" charset="-120"/>
                  <a:ea typeface="微軟正黑體" panose="020B0604030504040204" pitchFamily="34" charset="-120"/>
                </a:rPr>
                <a:t>資源</a:t>
              </a:r>
              <a:endParaRPr kumimoji="1" lang="zh-TW" altLang="en-US" b="1" dirty="0">
                <a:solidFill>
                  <a:srgbClr val="FF0000"/>
                </a:solidFill>
                <a:latin typeface="微軟正黑體" pitchFamily="34" charset="-120"/>
                <a:ea typeface="微軟正黑體" panose="020B0604030504040204" pitchFamily="34" charset="-120"/>
              </a:endParaRPr>
            </a:p>
            <a:p>
              <a:pPr marL="214313" indent="-214313" defTabSz="457200" fontAlgn="base">
                <a:lnSpc>
                  <a:spcPts val="2000"/>
                </a:lnSpc>
                <a:spcBef>
                  <a:spcPct val="0"/>
                </a:spcBef>
                <a:spcAft>
                  <a:spcPct val="0"/>
                </a:spcAft>
                <a:buFont typeface="+mj-lt"/>
                <a:buAutoNum type="arabicPeriod"/>
              </a:pPr>
              <a:r>
                <a:rPr kumimoji="1" lang="zh-TW" altLang="en-US" b="1" dirty="0">
                  <a:solidFill>
                    <a:srgbClr val="FF0000"/>
                  </a:solidFill>
                  <a:latin typeface="微軟正黑體" pitchFamily="34" charset="-120"/>
                  <a:ea typeface="微軟正黑體" panose="020B0604030504040204" pitchFamily="34" charset="-120"/>
                </a:rPr>
                <a:t>提供客製深化行銷輔導</a:t>
              </a:r>
              <a:endParaRPr kumimoji="1" lang="en-US" altLang="zh-TW" b="1" dirty="0">
                <a:solidFill>
                  <a:srgbClr val="FF0000"/>
                </a:solidFill>
                <a:latin typeface="微軟正黑體" pitchFamily="34" charset="-120"/>
                <a:ea typeface="微軟正黑體" panose="020B0604030504040204" pitchFamily="34" charset="-120"/>
              </a:endParaRPr>
            </a:p>
          </p:txBody>
        </p:sp>
        <p:sp>
          <p:nvSpPr>
            <p:cNvPr id="25" name="向右箭號 24"/>
            <p:cNvSpPr/>
            <p:nvPr/>
          </p:nvSpPr>
          <p:spPr>
            <a:xfrm>
              <a:off x="3459979" y="2370990"/>
              <a:ext cx="2488284" cy="885238"/>
            </a:xfrm>
            <a:prstGeom prst="stripedRightArrow">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r>
                <a:rPr kumimoji="1" lang="zh-TW" altLang="en-US" sz="1600" b="1" dirty="0">
                  <a:solidFill>
                    <a:srgbClr val="000090">
                      <a:lumMod val="60000"/>
                      <a:lumOff val="40000"/>
                    </a:srgbClr>
                  </a:solidFill>
                  <a:latin typeface="微軟正黑體" pitchFamily="34" charset="-120"/>
                  <a:ea typeface="微軟正黑體" panose="020B0604030504040204" pitchFamily="34" charset="-120"/>
                </a:rPr>
                <a:t>轉介具出口潛力廠商</a:t>
              </a:r>
              <a:endParaRPr kumimoji="1" lang="en-US" altLang="zh-TW" sz="1600" b="1" dirty="0">
                <a:solidFill>
                  <a:srgbClr val="000090">
                    <a:lumMod val="60000"/>
                    <a:lumOff val="40000"/>
                  </a:srgbClr>
                </a:solidFill>
                <a:latin typeface="微軟正黑體" pitchFamily="34" charset="-120"/>
                <a:ea typeface="微軟正黑體" panose="020B0604030504040204" pitchFamily="34" charset="-120"/>
              </a:endParaRPr>
            </a:p>
          </p:txBody>
        </p:sp>
        <p:sp>
          <p:nvSpPr>
            <p:cNvPr id="27" name="向右箭號 26"/>
            <p:cNvSpPr/>
            <p:nvPr/>
          </p:nvSpPr>
          <p:spPr>
            <a:xfrm flipH="1">
              <a:off x="3468465" y="4500104"/>
              <a:ext cx="2336069" cy="905108"/>
            </a:xfrm>
            <a:prstGeom prst="striped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r>
                <a:rPr kumimoji="1" lang="zh-TW" altLang="en-US" sz="1600" b="1" dirty="0">
                  <a:solidFill>
                    <a:srgbClr val="000090">
                      <a:lumMod val="60000"/>
                      <a:lumOff val="40000"/>
                    </a:srgbClr>
                  </a:solidFill>
                  <a:latin typeface="微軟正黑體" panose="020B0604030504040204" pitchFamily="34" charset="-120"/>
                  <a:ea typeface="微軟正黑體" panose="020B0604030504040204" pitchFamily="34" charset="-120"/>
                </a:rPr>
                <a:t>轉介產業輔導需求</a:t>
              </a:r>
            </a:p>
          </p:txBody>
        </p:sp>
        <p:sp>
          <p:nvSpPr>
            <p:cNvPr id="28" name="AutoShape 12"/>
            <p:cNvSpPr>
              <a:spLocks noChangeArrowheads="1"/>
            </p:cNvSpPr>
            <p:nvPr/>
          </p:nvSpPr>
          <p:spPr bwMode="auto">
            <a:xfrm>
              <a:off x="115615" y="1608285"/>
              <a:ext cx="8849710" cy="4184009"/>
            </a:xfrm>
            <a:prstGeom prst="roundRect">
              <a:avLst>
                <a:gd name="adj" fmla="val 10592"/>
              </a:avLst>
            </a:prstGeom>
            <a:noFill/>
            <a:ln w="76200">
              <a:prstDash val="sysDot"/>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defTabSz="457200" eaLnBrk="0" fontAlgn="base" hangingPunct="0">
                <a:lnSpc>
                  <a:spcPct val="120000"/>
                </a:lnSpc>
                <a:spcBef>
                  <a:spcPct val="0"/>
                </a:spcBef>
                <a:spcAft>
                  <a:spcPct val="0"/>
                </a:spcAft>
                <a:defRPr/>
              </a:pPr>
              <a:endParaRPr kumimoji="1" lang="zh-TW" altLang="en-GB" b="1">
                <a:solidFill>
                  <a:srgbClr val="CC3300"/>
                </a:solidFill>
                <a:latin typeface="微軟正黑體" panose="020B0604030504040204" pitchFamily="34" charset="-120"/>
                <a:ea typeface="微軟正黑體" panose="020B0604030504040204" pitchFamily="34" charset="-120"/>
                <a:cs typeface="Times New Roman" pitchFamily="18" charset="0"/>
              </a:endParaRPr>
            </a:p>
          </p:txBody>
        </p:sp>
        <p:sp>
          <p:nvSpPr>
            <p:cNvPr id="30" name="Freeform 19"/>
            <p:cNvSpPr>
              <a:spLocks noChangeAspect="1" noEditPoints="1"/>
            </p:cNvSpPr>
            <p:nvPr/>
          </p:nvSpPr>
          <p:spPr bwMode="auto">
            <a:xfrm rot="20532019">
              <a:off x="3673322" y="3124233"/>
              <a:ext cx="1740466" cy="780731"/>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kumimoji="1" lang="en-US">
                <a:solidFill>
                  <a:prstClr val="black"/>
                </a:solidFill>
                <a:latin typeface="微軟正黑體" panose="020B0604030504040204" pitchFamily="34" charset="-120"/>
                <a:ea typeface="微軟正黑體" panose="020B0604030504040204" pitchFamily="34" charset="-120"/>
              </a:endParaRPr>
            </a:p>
          </p:txBody>
        </p:sp>
        <p:sp>
          <p:nvSpPr>
            <p:cNvPr id="31" name="Freeform 19"/>
            <p:cNvSpPr>
              <a:spLocks noChangeAspect="1" noEditPoints="1"/>
            </p:cNvSpPr>
            <p:nvPr/>
          </p:nvSpPr>
          <p:spPr bwMode="auto">
            <a:xfrm rot="20908828" flipH="1" flipV="1">
              <a:off x="3833887" y="3894179"/>
              <a:ext cx="1740466" cy="780731"/>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kumimoji="1" lang="en-US">
                <a:solidFill>
                  <a:prstClr val="black"/>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4212769" y="3604041"/>
              <a:ext cx="943406" cy="643797"/>
            </a:xfrm>
            <a:prstGeom prst="rect">
              <a:avLst/>
            </a:prstGeom>
            <a:noFill/>
          </p:spPr>
          <p:txBody>
            <a:bodyPr wrap="square" rtlCol="0">
              <a:spAutoFit/>
            </a:bodyPr>
            <a:lstStyle/>
            <a:p>
              <a:pPr defTabSz="457200" fontAlgn="base">
                <a:spcBef>
                  <a:spcPct val="0"/>
                </a:spcBef>
                <a:spcAft>
                  <a:spcPct val="0"/>
                </a:spcAft>
              </a:pPr>
              <a:r>
                <a:rPr kumimoji="1" lang="zh-TW" altLang="en-US" sz="2800" b="1" dirty="0">
                  <a:solidFill>
                    <a:srgbClr val="FF0000"/>
                  </a:solidFill>
                  <a:latin typeface="微軟正黑體" panose="020B0604030504040204" pitchFamily="34" charset="-120"/>
                  <a:ea typeface="微軟正黑體" panose="020B0604030504040204" pitchFamily="34" charset="-120"/>
                </a:rPr>
                <a:t>連結</a:t>
              </a:r>
            </a:p>
          </p:txBody>
        </p:sp>
        <p:sp>
          <p:nvSpPr>
            <p:cNvPr id="34" name="向下箭號 33"/>
            <p:cNvSpPr>
              <a:spLocks noChangeAspect="1"/>
            </p:cNvSpPr>
            <p:nvPr/>
          </p:nvSpPr>
          <p:spPr>
            <a:xfrm>
              <a:off x="4265474" y="5340535"/>
              <a:ext cx="890701" cy="875076"/>
            </a:xfrm>
            <a:prstGeom prst="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kumimoji="1" lang="zh-TW" altLang="en-US">
                <a:solidFill>
                  <a:prstClr val="white"/>
                </a:solidFill>
                <a:latin typeface="微軟正黑體" panose="020B0604030504040204" pitchFamily="34" charset="-120"/>
                <a:ea typeface="微軟正黑體" panose="020B0604030504040204" pitchFamily="34" charset="-120"/>
              </a:endParaRPr>
            </a:p>
          </p:txBody>
        </p:sp>
      </p:grpSp>
      <p:sp>
        <p:nvSpPr>
          <p:cNvPr id="9" name="圓角矩形 31"/>
          <p:cNvSpPr>
            <a:spLocks noChangeArrowheads="1"/>
          </p:cNvSpPr>
          <p:nvPr/>
        </p:nvSpPr>
        <p:spPr bwMode="auto">
          <a:xfrm>
            <a:off x="1043608" y="1772816"/>
            <a:ext cx="7560840" cy="800616"/>
          </a:xfrm>
          <a:prstGeom prst="roundRect">
            <a:avLst>
              <a:gd name="adj" fmla="val 16667"/>
            </a:avLst>
          </a:prstGeom>
          <a:noFill/>
          <a:ln w="28575" algn="ctr">
            <a:noFill/>
            <a:round/>
            <a:headEnd/>
            <a:tailEnd/>
          </a:ln>
        </p:spPr>
        <p:txBody>
          <a:bodyPr anchor="ctr"/>
          <a:lstStyle/>
          <a:p>
            <a:pPr fontAlgn="base">
              <a:spcBef>
                <a:spcPct val="0"/>
              </a:spcBef>
              <a:spcAft>
                <a:spcPct val="0"/>
              </a:spcAft>
            </a:pPr>
            <a:r>
              <a:rPr kumimoji="1" lang="zh-TW" altLang="zh-TW" sz="2400" b="1" dirty="0">
                <a:solidFill>
                  <a:srgbClr val="660066"/>
                </a:solidFill>
                <a:latin typeface="微軟正黑體" panose="020B0604030504040204" pitchFamily="34" charset="-120"/>
                <a:ea typeface="微軟正黑體" panose="020B0604030504040204" pitchFamily="34" charset="-120"/>
              </a:rPr>
              <a:t>連結政府資源，建立一站式專業諮詢服務窗口</a:t>
            </a:r>
            <a:r>
              <a:rPr kumimoji="1" lang="zh-TW" altLang="zh-TW" sz="2400" b="1" dirty="0" smtClean="0">
                <a:solidFill>
                  <a:srgbClr val="660066"/>
                </a:solidFill>
                <a:latin typeface="微軟正黑體" panose="020B0604030504040204" pitchFamily="34" charset="-120"/>
                <a:ea typeface="微軟正黑體" panose="020B0604030504040204" pitchFamily="34" charset="-120"/>
              </a:rPr>
              <a:t>，提供</a:t>
            </a:r>
            <a:r>
              <a:rPr kumimoji="1" lang="zh-TW" altLang="en-US" sz="2400" b="1" dirty="0">
                <a:solidFill>
                  <a:srgbClr val="660066"/>
                </a:solidFill>
                <a:latin typeface="微軟正黑體" panose="020B0604030504040204" pitchFamily="34" charset="-120"/>
                <a:ea typeface="微軟正黑體" panose="020B0604030504040204" pitchFamily="34" charset="-120"/>
              </a:rPr>
              <a:t>中小企業有關</a:t>
            </a:r>
            <a:r>
              <a:rPr kumimoji="1" lang="zh-TW" altLang="zh-TW" sz="2400" b="1" dirty="0">
                <a:solidFill>
                  <a:srgbClr val="660066"/>
                </a:solidFill>
                <a:latin typeface="微軟正黑體" panose="020B0604030504040204" pitchFamily="34" charset="-120"/>
                <a:ea typeface="微軟正黑體" panose="020B0604030504040204" pitchFamily="34" charset="-120"/>
              </a:rPr>
              <a:t>國際行銷客製化</a:t>
            </a:r>
            <a:r>
              <a:rPr kumimoji="1" lang="zh-TW" altLang="en-US" sz="2400" b="1" dirty="0">
                <a:solidFill>
                  <a:srgbClr val="660066"/>
                </a:solidFill>
                <a:latin typeface="微軟正黑體" panose="020B0604030504040204" pitchFamily="34" charset="-120"/>
                <a:ea typeface="微軟正黑體" panose="020B0604030504040204" pitchFamily="34" charset="-120"/>
              </a:rPr>
              <a:t>之</a:t>
            </a:r>
            <a:r>
              <a:rPr kumimoji="1" lang="zh-TW" altLang="zh-TW" sz="2400" b="1" dirty="0">
                <a:solidFill>
                  <a:srgbClr val="660066"/>
                </a:solidFill>
                <a:latin typeface="微軟正黑體" panose="020B0604030504040204" pitchFamily="34" charset="-120"/>
                <a:ea typeface="微軟正黑體" panose="020B0604030504040204" pitchFamily="34" charset="-120"/>
              </a:rPr>
              <a:t>深度輔導</a:t>
            </a:r>
            <a:endParaRPr kumimoji="1" lang="zh-TW" altLang="en-US" sz="2400" b="1" dirty="0">
              <a:solidFill>
                <a:srgbClr val="660066"/>
              </a:solidFill>
              <a:latin typeface="微軟正黑體" panose="020B0604030504040204" pitchFamily="34" charset="-120"/>
              <a:ea typeface="微軟正黑體" panose="020B0604030504040204" pitchFamily="34" charset="-120"/>
            </a:endParaRPr>
          </a:p>
        </p:txBody>
      </p:sp>
      <p:sp>
        <p:nvSpPr>
          <p:cNvPr id="32" name="AutoShape 2"/>
          <p:cNvSpPr>
            <a:spLocks noChangeArrowheads="1"/>
          </p:cNvSpPr>
          <p:nvPr/>
        </p:nvSpPr>
        <p:spPr bwMode="auto">
          <a:xfrm>
            <a:off x="8332152" y="0"/>
            <a:ext cx="811848" cy="331904"/>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t"/>
          <a:lstStyle/>
          <a:p>
            <a:pPr algn="ctr">
              <a:spcAft>
                <a:spcPts val="1200"/>
              </a:spcAft>
            </a:pPr>
            <a:r>
              <a:rPr kumimoji="0" lang="zh-TW" altLang="en-US" sz="1400" dirty="0" smtClean="0">
                <a:solidFill>
                  <a:schemeClr val="tx1"/>
                </a:solidFill>
                <a:effectLst/>
                <a:latin typeface="微軟正黑體" panose="020B0604030504040204" pitchFamily="34" charset="-120"/>
                <a:ea typeface="微軟正黑體" panose="020B0604030504040204" pitchFamily="34" charset="-120"/>
                <a:cs typeface="Times New Roman" pitchFamily="18" charset="0"/>
              </a:rPr>
              <a:t>委託貿協</a:t>
            </a:r>
            <a:endParaRPr kumimoji="0" lang="zh-TW" altLang="en-US" sz="140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p:txBody>
      </p:sp>
      <p:sp>
        <p:nvSpPr>
          <p:cNvPr id="35" name="文字方塊 14"/>
          <p:cNvSpPr txBox="1">
            <a:spLocks noChangeArrowheads="1"/>
          </p:cNvSpPr>
          <p:nvPr/>
        </p:nvSpPr>
        <p:spPr bwMode="auto">
          <a:xfrm>
            <a:off x="899592" y="548680"/>
            <a:ext cx="7344816" cy="461665"/>
          </a:xfrm>
          <a:prstGeom prst="rect">
            <a:avLst/>
          </a:prstGeom>
          <a:noFill/>
          <a:ln w="9525">
            <a:noFill/>
            <a:miter lim="800000"/>
            <a:headEnd/>
            <a:tailEnd/>
          </a:ln>
        </p:spPr>
        <p:txBody>
          <a:bodyPr wrap="square">
            <a:spAutoFit/>
          </a:bodyPr>
          <a:lstStyle/>
          <a:p>
            <a:pPr algn="ct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itchFamily="18" charset="0"/>
              </a:rPr>
              <a:t>中小企業國際行銷成長茁壯方案</a:t>
            </a:r>
          </a:p>
        </p:txBody>
      </p:sp>
      <p:sp>
        <p:nvSpPr>
          <p:cNvPr id="36" name="Text Box 9"/>
          <p:cNvSpPr txBox="1">
            <a:spLocks noChangeArrowheads="1"/>
          </p:cNvSpPr>
          <p:nvPr/>
        </p:nvSpPr>
        <p:spPr bwMode="auto">
          <a:xfrm>
            <a:off x="1094964" y="44568"/>
            <a:ext cx="7077436" cy="523220"/>
          </a:xfrm>
          <a:prstGeom prst="rect">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一、推廣貿易工作</a:t>
            </a:r>
            <a:r>
              <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國際市場開發</a:t>
            </a:r>
            <a:r>
              <a:rPr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(5/5)</a:t>
            </a:r>
            <a:endParaRPr kumimoji="0"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37" name="直線コネクタ 81"/>
          <p:cNvCxnSpPr>
            <a:cxnSpLocks noChangeShapeType="1"/>
          </p:cNvCxnSpPr>
          <p:nvPr/>
        </p:nvCxnSpPr>
        <p:spPr bwMode="auto">
          <a:xfrm rot="10800000">
            <a:off x="898525" y="549275"/>
            <a:ext cx="7358062"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
        <p:nvSpPr>
          <p:cNvPr id="29" name="文字方塊 28"/>
          <p:cNvSpPr txBox="1"/>
          <p:nvPr/>
        </p:nvSpPr>
        <p:spPr>
          <a:xfrm>
            <a:off x="1393722" y="6237312"/>
            <a:ext cx="6356557" cy="599415"/>
          </a:xfrm>
          <a:prstGeom prst="rect">
            <a:avLst/>
          </a:prstGeom>
          <a:noFill/>
        </p:spPr>
        <p:txBody>
          <a:bodyPr wrap="square" rtlCol="0">
            <a:spAutoFit/>
          </a:bodyPr>
          <a:lstStyle/>
          <a:p>
            <a:pPr algn="ctr" defTabSz="457200" fontAlgn="base">
              <a:spcBef>
                <a:spcPct val="0"/>
              </a:spcBef>
              <a:spcAft>
                <a:spcPct val="0"/>
              </a:spcAft>
            </a:pPr>
            <a:r>
              <a:rPr kumimoji="1" lang="zh-TW" altLang="en-US" sz="3200" b="1" dirty="0">
                <a:solidFill>
                  <a:schemeClr val="accent5">
                    <a:lumMod val="50000"/>
                  </a:schemeClr>
                </a:solidFill>
                <a:latin typeface="微軟正黑體" panose="020B0604030504040204" pitchFamily="34" charset="-120"/>
                <a:ea typeface="微軟正黑體" panose="020B0604030504040204" pitchFamily="34" charset="-120"/>
              </a:rPr>
              <a:t>協助廠商</a:t>
            </a:r>
            <a:r>
              <a:rPr kumimoji="1" lang="zh-TW" altLang="en-US" sz="3200" b="1" dirty="0" smtClean="0">
                <a:solidFill>
                  <a:schemeClr val="accent5">
                    <a:lumMod val="50000"/>
                  </a:schemeClr>
                </a:solidFill>
                <a:latin typeface="微軟正黑體" panose="020B0604030504040204" pitchFamily="34" charset="-120"/>
                <a:ea typeface="微軟正黑體" panose="020B0604030504040204" pitchFamily="34" charset="-120"/>
              </a:rPr>
              <a:t>提升國際</a:t>
            </a:r>
            <a:r>
              <a:rPr kumimoji="1" lang="zh-TW" altLang="en-US" sz="3200" b="1" dirty="0">
                <a:solidFill>
                  <a:schemeClr val="accent5">
                    <a:lumMod val="50000"/>
                  </a:schemeClr>
                </a:solidFill>
                <a:latin typeface="微軟正黑體" panose="020B0604030504040204" pitchFamily="34" charset="-120"/>
                <a:ea typeface="微軟正黑體" panose="020B0604030504040204" pitchFamily="34" charset="-120"/>
              </a:rPr>
              <a:t>競爭力</a:t>
            </a:r>
          </a:p>
        </p:txBody>
      </p:sp>
    </p:spTree>
    <p:extLst>
      <p:ext uri="{BB962C8B-B14F-4D97-AF65-F5344CB8AC3E}">
        <p14:creationId xmlns:p14="http://schemas.microsoft.com/office/powerpoint/2010/main" val="1965338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539552" y="620688"/>
            <a:ext cx="8123237" cy="461665"/>
          </a:xfrm>
          <a:prstGeom prst="rect">
            <a:avLst/>
          </a:prstGeom>
          <a:noFill/>
        </p:spPr>
        <p:txBody>
          <a:bodyPr>
            <a:spAutoFit/>
          </a:bodyPr>
          <a:lstStyle/>
          <a:p>
            <a:pPr algn="ctr" fontAlgn="auto">
              <a:spcBef>
                <a:spcPts val="0"/>
              </a:spcBef>
              <a:spcAft>
                <a:spcPts val="0"/>
              </a:spcAft>
              <a:defRPr/>
            </a:pP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臺灣跨境電商首選</a:t>
            </a:r>
            <a:r>
              <a:rPr lang="zh-TW" altLang="en-US" sz="2400" b="1" dirty="0" smtClean="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平臺</a:t>
            </a:r>
            <a:r>
              <a:rPr lang="en-US" altLang="zh-TW" sz="2400" b="1" dirty="0" smtClean="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台灣經貿網</a:t>
            </a:r>
          </a:p>
        </p:txBody>
      </p:sp>
      <p:grpSp>
        <p:nvGrpSpPr>
          <p:cNvPr id="39" name="群組 53"/>
          <p:cNvGrpSpPr>
            <a:grpSpLocks/>
          </p:cNvGrpSpPr>
          <p:nvPr/>
        </p:nvGrpSpPr>
        <p:grpSpPr bwMode="auto">
          <a:xfrm>
            <a:off x="898525" y="-71438"/>
            <a:ext cx="8301037" cy="639226"/>
            <a:chOff x="899023" y="-71256"/>
            <a:chExt cx="8301249" cy="637908"/>
          </a:xfrm>
        </p:grpSpPr>
        <p:sp>
          <p:nvSpPr>
            <p:cNvPr id="40" name="Text Box 9"/>
            <p:cNvSpPr txBox="1">
              <a:spLocks noChangeArrowheads="1"/>
            </p:cNvSpPr>
            <p:nvPr/>
          </p:nvSpPr>
          <p:spPr bwMode="auto">
            <a:xfrm>
              <a:off x="1095467" y="44511"/>
              <a:ext cx="7077617" cy="522141"/>
            </a:xfrm>
            <a:prstGeom prst="rect">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一、推廣貿易工作</a:t>
              </a:r>
              <a:r>
                <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商情資訊服務</a:t>
              </a:r>
              <a:r>
                <a:rPr lang="en-US" altLang="zh-TW" sz="2000" b="1" dirty="0">
                  <a:solidFill>
                    <a:srgbClr val="0000CC"/>
                  </a:solidFill>
                  <a:latin typeface="微軟正黑體" panose="020B0604030504040204" pitchFamily="34" charset="-120"/>
                  <a:ea typeface="微軟正黑體" panose="020B0604030504040204" pitchFamily="34" charset="-120"/>
                  <a:cs typeface="Times New Roman" pitchFamily="18" charset="0"/>
                </a:rPr>
                <a:t>(1/4)</a:t>
              </a:r>
              <a:endParaRPr lang="zh-TW" altLang="en-US" sz="20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sp>
          <p:nvSpPr>
            <p:cNvPr id="41" name="AutoShape 2"/>
            <p:cNvSpPr>
              <a:spLocks noChangeArrowheads="1"/>
            </p:cNvSpPr>
            <p:nvPr/>
          </p:nvSpPr>
          <p:spPr bwMode="auto">
            <a:xfrm>
              <a:off x="1711843" y="-71256"/>
              <a:ext cx="7488429" cy="627355"/>
            </a:xfrm>
            <a:prstGeom prst="flowChartAlternateProcess">
              <a:avLst/>
            </a:prstGeom>
            <a:noFill/>
            <a:ln>
              <a:noFill/>
              <a:headEnd/>
              <a:tailEnd/>
            </a:ln>
            <a:effectLst/>
          </p:spPr>
          <p:style>
            <a:lnRef idx="1">
              <a:schemeClr val="accent5"/>
            </a:lnRef>
            <a:fillRef idx="2">
              <a:schemeClr val="accent5"/>
            </a:fillRef>
            <a:effectRef idx="1">
              <a:schemeClr val="accent5"/>
            </a:effectRef>
            <a:fontRef idx="minor">
              <a:schemeClr val="dk1"/>
            </a:fontRef>
          </p:style>
          <p:txBody>
            <a:bodyPr wrap="none"/>
            <a:lstStyle/>
            <a:p>
              <a:pPr algn="r">
                <a:spcAft>
                  <a:spcPts val="1200"/>
                </a:spcAft>
                <a:defRPr/>
              </a:pPr>
              <a:endParaRPr kumimoji="0" lang="zh-TW" altLang="en-US" sz="140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42" name="直線コネクタ 81"/>
            <p:cNvCxnSpPr>
              <a:cxnSpLocks noChangeShapeType="1"/>
            </p:cNvCxnSpPr>
            <p:nvPr/>
          </p:nvCxnSpPr>
          <p:spPr bwMode="auto">
            <a:xfrm rot="10800000">
              <a:off x="899023" y="548177"/>
              <a:ext cx="7358250"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grpSp>
      <p:sp>
        <p:nvSpPr>
          <p:cNvPr id="79" name="矩形 78"/>
          <p:cNvSpPr/>
          <p:nvPr/>
        </p:nvSpPr>
        <p:spPr>
          <a:xfrm>
            <a:off x="529714" y="1238233"/>
            <a:ext cx="6287319" cy="1015663"/>
          </a:xfrm>
          <a:prstGeom prst="rect">
            <a:avLst/>
          </a:prstGeom>
        </p:spPr>
        <p:txBody>
          <a:bodyPr wrap="square">
            <a:spAutoFit/>
          </a:bodyPr>
          <a:lstStyle/>
          <a:p>
            <a:pPr marL="342900" indent="-342900" eaLnBrk="1" fontAlgn="auto" hangingPunct="1">
              <a:spcBef>
                <a:spcPts val="0"/>
              </a:spcBef>
              <a:spcAft>
                <a:spcPts val="0"/>
              </a:spcAft>
              <a:buFont typeface="Wingdings" panose="05000000000000000000" pitchFamily="2" charset="2"/>
              <a:buChar char="ü"/>
              <a:defRPr/>
            </a:pPr>
            <a:r>
              <a:rPr lang="zh-TW" altLang="en-US" sz="2000" b="1" dirty="0">
                <a:solidFill>
                  <a:schemeClr val="tx1"/>
                </a:solidFill>
                <a:latin typeface="微軟正黑體" panose="020B0604030504040204" pitchFamily="34" charset="-120"/>
                <a:ea typeface="微軟正黑體" panose="020B0604030504040204" pitchFamily="34" charset="-120"/>
              </a:rPr>
              <a:t>臺</a:t>
            </a:r>
            <a:r>
              <a:rPr lang="zh-TW" altLang="en-US" sz="2000" b="1" dirty="0" smtClean="0">
                <a:solidFill>
                  <a:schemeClr val="tx1"/>
                </a:solidFill>
                <a:latin typeface="微軟正黑體" panose="020B0604030504040204" pitchFamily="34" charset="-120"/>
                <a:ea typeface="微軟正黑體" panose="020B0604030504040204" pitchFamily="34" charset="-120"/>
              </a:rPr>
              <a:t>灣</a:t>
            </a:r>
            <a:r>
              <a:rPr lang="zh-TW" altLang="en-US" sz="2000" b="1" dirty="0">
                <a:solidFill>
                  <a:schemeClr val="tx1"/>
                </a:solidFill>
                <a:latin typeface="微軟正黑體" panose="020B0604030504040204" pitchFamily="34" charset="-120"/>
                <a:ea typeface="微軟正黑體" panose="020B0604030504040204" pitchFamily="34" charset="-120"/>
              </a:rPr>
              <a:t>最大</a:t>
            </a:r>
            <a:r>
              <a:rPr lang="en-US" altLang="zh-TW" sz="2000" b="1" dirty="0">
                <a:solidFill>
                  <a:schemeClr val="tx1"/>
                </a:solidFill>
                <a:latin typeface="微軟正黑體" panose="020B0604030504040204" pitchFamily="34" charset="-120"/>
                <a:ea typeface="微軟正黑體" panose="020B0604030504040204" pitchFamily="34" charset="-120"/>
              </a:rPr>
              <a:t>B2B</a:t>
            </a:r>
            <a:r>
              <a:rPr lang="zh-TW" altLang="en-US" sz="2000" b="1" dirty="0">
                <a:solidFill>
                  <a:schemeClr val="tx1"/>
                </a:solidFill>
                <a:latin typeface="微軟正黑體" panose="020B0604030504040204" pitchFamily="34" charset="-120"/>
                <a:ea typeface="微軟正黑體" panose="020B0604030504040204" pitchFamily="34" charset="-120"/>
              </a:rPr>
              <a:t>產品資料庫</a:t>
            </a:r>
            <a:r>
              <a:rPr lang="zh-TW" altLang="en-US" sz="2000" b="1" dirty="0" smtClean="0">
                <a:solidFill>
                  <a:schemeClr val="tx1"/>
                </a:solidFill>
                <a:latin typeface="微軟正黑體" panose="020B0604030504040204" pitchFamily="34" charset="-120"/>
                <a:ea typeface="微軟正黑體" panose="020B0604030504040204" pitchFamily="34" charset="-120"/>
              </a:rPr>
              <a:t>，刊登</a:t>
            </a:r>
            <a:r>
              <a:rPr lang="zh-TW" altLang="en-US" sz="2000" b="1" dirty="0" smtClean="0">
                <a:solidFill>
                  <a:srgbClr val="FF0000"/>
                </a:solidFill>
                <a:latin typeface="微軟正黑體" panose="020B0604030504040204" pitchFamily="34" charset="-120"/>
                <a:ea typeface="微軟正黑體" panose="020B0604030504040204" pitchFamily="34" charset="-120"/>
              </a:rPr>
              <a:t>逾</a:t>
            </a:r>
            <a:r>
              <a:rPr lang="en-US" altLang="zh-TW" sz="2000" b="1" dirty="0" smtClean="0">
                <a:solidFill>
                  <a:srgbClr val="FF0000"/>
                </a:solidFill>
                <a:latin typeface="微軟正黑體" panose="020B0604030504040204" pitchFamily="34" charset="-120"/>
                <a:ea typeface="微軟正黑體" panose="020B0604030504040204" pitchFamily="34" charset="-120"/>
              </a:rPr>
              <a:t>60</a:t>
            </a:r>
            <a:r>
              <a:rPr lang="zh-TW" altLang="en-US" sz="2000" b="1" dirty="0" smtClean="0">
                <a:solidFill>
                  <a:srgbClr val="FF0000"/>
                </a:solidFill>
                <a:latin typeface="微軟正黑體" panose="020B0604030504040204" pitchFamily="34" charset="-120"/>
                <a:ea typeface="微軟正黑體" panose="020B0604030504040204" pitchFamily="34" charset="-120"/>
              </a:rPr>
              <a:t>萬</a:t>
            </a:r>
            <a:r>
              <a:rPr lang="zh-TW" altLang="en-US" sz="2000" b="1" dirty="0">
                <a:solidFill>
                  <a:srgbClr val="FF0000"/>
                </a:solidFill>
                <a:latin typeface="微軟正黑體" panose="020B0604030504040204" pitchFamily="34" charset="-120"/>
                <a:ea typeface="微軟正黑體" panose="020B0604030504040204" pitchFamily="34" charset="-120"/>
              </a:rPr>
              <a:t>張</a:t>
            </a:r>
            <a:r>
              <a:rPr lang="zh-TW" altLang="en-US" sz="2000" b="1" dirty="0">
                <a:solidFill>
                  <a:schemeClr val="tx1"/>
                </a:solidFill>
                <a:latin typeface="微軟正黑體" panose="020B0604030504040204" pitchFamily="34" charset="-120"/>
                <a:ea typeface="微軟正黑體" panose="020B0604030504040204" pitchFamily="34" charset="-120"/>
              </a:rPr>
              <a:t>產品型錄</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anose="05000000000000000000" pitchFamily="2" charset="2"/>
              <a:buChar char="ü"/>
              <a:defRPr/>
            </a:pPr>
            <a:r>
              <a:rPr lang="zh-TW" altLang="en-US" sz="2000" b="1" dirty="0" smtClean="0">
                <a:solidFill>
                  <a:schemeClr val="tx1"/>
                </a:solidFill>
                <a:latin typeface="微軟正黑體" panose="020B0604030504040204" pitchFamily="34" charset="-120"/>
                <a:ea typeface="微軟正黑體" panose="020B0604030504040204" pitchFamily="34" charset="-120"/>
              </a:rPr>
              <a:t>計有</a:t>
            </a:r>
            <a:r>
              <a:rPr lang="en-US" altLang="zh-TW" sz="2000" b="1" dirty="0">
                <a:solidFill>
                  <a:srgbClr val="FF0000"/>
                </a:solidFill>
                <a:latin typeface="微軟正黑體" panose="020B0604030504040204" pitchFamily="34" charset="-120"/>
                <a:ea typeface="微軟正黑體" panose="020B0604030504040204" pitchFamily="34" charset="-120"/>
              </a:rPr>
              <a:t>7</a:t>
            </a:r>
            <a:r>
              <a:rPr lang="zh-TW" altLang="en-US" sz="2000" b="1" dirty="0">
                <a:solidFill>
                  <a:srgbClr val="FF0000"/>
                </a:solidFill>
                <a:latin typeface="微軟正黑體" panose="020B0604030504040204" pitchFamily="34" charset="-120"/>
                <a:ea typeface="微軟正黑體" panose="020B0604030504040204" pitchFamily="34" charset="-120"/>
              </a:rPr>
              <a:t>萬家</a:t>
            </a:r>
            <a:r>
              <a:rPr lang="zh-TW" altLang="en-US" sz="2000" b="1" dirty="0">
                <a:solidFill>
                  <a:schemeClr val="tx1"/>
                </a:solidFill>
                <a:latin typeface="微軟正黑體" panose="020B0604030504040204" pitchFamily="34" charset="-120"/>
                <a:ea typeface="微軟正黑體" panose="020B0604030504040204" pitchFamily="34" charset="-120"/>
              </a:rPr>
              <a:t>國內會員</a:t>
            </a:r>
            <a:r>
              <a:rPr lang="zh-TW" altLang="en-US" sz="2000" b="1" dirty="0" smtClean="0">
                <a:solidFill>
                  <a:schemeClr val="tx1"/>
                </a:solidFill>
                <a:latin typeface="微軟正黑體" panose="020B0604030504040204" pitchFamily="34" charset="-120"/>
                <a:ea typeface="微軟正黑體" panose="020B0604030504040204" pitchFamily="34" charset="-120"/>
              </a:rPr>
              <a:t>廠商</a:t>
            </a:r>
            <a:endParaRPr lang="en-US" altLang="zh-TW" sz="2000" b="1" dirty="0" smtClean="0">
              <a:solidFill>
                <a:schemeClr val="tx1"/>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anose="05000000000000000000" pitchFamily="2" charset="2"/>
              <a:buChar char="ü"/>
              <a:defRPr/>
            </a:pPr>
            <a:r>
              <a:rPr lang="zh-TW" altLang="en-US" sz="2000" b="1" dirty="0" smtClean="0">
                <a:latin typeface="微軟正黑體" panose="020B0604030504040204" pitchFamily="34" charset="-120"/>
                <a:ea typeface="微軟正黑體" panose="020B0604030504040204" pitchFamily="34" charset="-120"/>
              </a:rPr>
              <a:t>協助廠商運用電商拓展全球市場</a:t>
            </a:r>
            <a:endParaRPr lang="en-US" altLang="zh-TW" sz="2000" b="1" dirty="0">
              <a:solidFill>
                <a:schemeClr val="tx1"/>
              </a:solidFill>
              <a:latin typeface="微軟正黑體" panose="020B0604030504040204" pitchFamily="34" charset="-120"/>
              <a:ea typeface="微軟正黑體" panose="020B0604030504040204" pitchFamily="34" charset="-120"/>
            </a:endParaRPr>
          </a:p>
        </p:txBody>
      </p:sp>
      <p:grpSp>
        <p:nvGrpSpPr>
          <p:cNvPr id="55" name="群組 54"/>
          <p:cNvGrpSpPr/>
          <p:nvPr/>
        </p:nvGrpSpPr>
        <p:grpSpPr>
          <a:xfrm>
            <a:off x="402574" y="2353849"/>
            <a:ext cx="2694436" cy="1952262"/>
            <a:chOff x="4303970" y="2908098"/>
            <a:chExt cx="2694436" cy="1952262"/>
          </a:xfrm>
        </p:grpSpPr>
        <p:sp>
          <p:nvSpPr>
            <p:cNvPr id="56" name="圓角化單一角落矩形 55"/>
            <p:cNvSpPr/>
            <p:nvPr/>
          </p:nvSpPr>
          <p:spPr>
            <a:xfrm>
              <a:off x="4399442" y="3404960"/>
              <a:ext cx="2598964" cy="1455400"/>
            </a:xfrm>
            <a:prstGeom prst="round1Rect">
              <a:avLst/>
            </a:prstGeom>
            <a:solidFill>
              <a:srgbClr val="FFFFCC"/>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57" name="文字方塊 56"/>
            <p:cNvSpPr txBox="1"/>
            <p:nvPr/>
          </p:nvSpPr>
          <p:spPr>
            <a:xfrm>
              <a:off x="4399443" y="3468346"/>
              <a:ext cx="2531598" cy="1077218"/>
            </a:xfrm>
            <a:prstGeom prst="rect">
              <a:avLst/>
            </a:prstGeom>
            <a:noFill/>
          </p:spPr>
          <p:txBody>
            <a:bodyPr wrap="square" rtlCol="0">
              <a:spAutoFit/>
            </a:bodyPr>
            <a:lstStyle/>
            <a:p>
              <a:pPr algn="just"/>
              <a:r>
                <a:rPr lang="zh-TW" altLang="en-US" sz="1600" b="1" dirty="0" smtClean="0">
                  <a:latin typeface="微軟正黑體" panose="020B0604030504040204" pitchFamily="34" charset="-120"/>
                  <a:ea typeface="微軟正黑體" panose="020B0604030504040204" pitchFamily="34" charset="-120"/>
                </a:rPr>
                <a:t>建置印尼、越、泰、俄、西、葡、日、阿拉伯、正中及簡中等</a:t>
              </a:r>
              <a:r>
                <a:rPr lang="en-US" altLang="zh-TW" sz="1600" b="1" dirty="0" smtClean="0">
                  <a:latin typeface="微軟正黑體" panose="020B0604030504040204" pitchFamily="34" charset="-120"/>
                  <a:ea typeface="微軟正黑體" panose="020B0604030504040204" pitchFamily="34" charset="-120"/>
                </a:rPr>
                <a:t>10</a:t>
              </a:r>
              <a:r>
                <a:rPr lang="zh-TW" altLang="en-US" sz="1600" b="1" dirty="0" smtClean="0">
                  <a:latin typeface="微軟正黑體" panose="020B0604030504040204" pitchFamily="34" charset="-120"/>
                  <a:ea typeface="微軟正黑體" panose="020B0604030504040204" pitchFamily="34" charset="-120"/>
                </a:rPr>
                <a:t>個在地語系網站，貼近在地買主</a:t>
              </a:r>
              <a:endParaRPr lang="zh-TW" altLang="en-US" sz="1600" b="1" dirty="0">
                <a:latin typeface="微軟正黑體" panose="020B0604030504040204" pitchFamily="34" charset="-120"/>
                <a:ea typeface="微軟正黑體" panose="020B0604030504040204" pitchFamily="34" charset="-120"/>
              </a:endParaRPr>
            </a:p>
          </p:txBody>
        </p:sp>
        <p:sp>
          <p:nvSpPr>
            <p:cNvPr id="58" name="圓角化單一角落矩形 57"/>
            <p:cNvSpPr/>
            <p:nvPr/>
          </p:nvSpPr>
          <p:spPr>
            <a:xfrm>
              <a:off x="4708426" y="2970345"/>
              <a:ext cx="1814555" cy="423238"/>
            </a:xfrm>
            <a:prstGeom prst="round1Rect">
              <a:avLst/>
            </a:prstGeom>
            <a:solidFill>
              <a:srgbClr val="FFC000"/>
            </a:solidFill>
            <a:ln>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bg1">
                      <a:lumMod val="20000"/>
                      <a:lumOff val="80000"/>
                    </a:schemeClr>
                  </a:solidFill>
                  <a:latin typeface="微軟正黑體" panose="020B0604030504040204" pitchFamily="34" charset="-120"/>
                  <a:ea typeface="微軟正黑體" panose="020B0604030504040204" pitchFamily="34" charset="-120"/>
                </a:rPr>
                <a:t>在地語系網站</a:t>
              </a:r>
              <a:endParaRPr lang="zh-TW" altLang="en-US" sz="2000" b="1" dirty="0">
                <a:solidFill>
                  <a:schemeClr val="bg1">
                    <a:lumMod val="20000"/>
                    <a:lumOff val="80000"/>
                  </a:schemeClr>
                </a:solidFill>
                <a:latin typeface="微軟正黑體" panose="020B0604030504040204" pitchFamily="34" charset="-120"/>
                <a:ea typeface="微軟正黑體" panose="020B0604030504040204" pitchFamily="34" charset="-120"/>
              </a:endParaRPr>
            </a:p>
          </p:txBody>
        </p:sp>
        <p:pic>
          <p:nvPicPr>
            <p:cNvPr id="59" name="圖片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3970" y="2908098"/>
              <a:ext cx="522920" cy="522920"/>
            </a:xfrm>
            <a:prstGeom prst="rect">
              <a:avLst/>
            </a:prstGeom>
          </p:spPr>
        </p:pic>
      </p:grpSp>
      <p:grpSp>
        <p:nvGrpSpPr>
          <p:cNvPr id="4" name="群組 3"/>
          <p:cNvGrpSpPr/>
          <p:nvPr/>
        </p:nvGrpSpPr>
        <p:grpSpPr>
          <a:xfrm>
            <a:off x="6010501" y="2355974"/>
            <a:ext cx="2702265" cy="1945863"/>
            <a:chOff x="6295024" y="2502327"/>
            <a:chExt cx="2702265" cy="1945863"/>
          </a:xfrm>
        </p:grpSpPr>
        <p:grpSp>
          <p:nvGrpSpPr>
            <p:cNvPr id="60" name="群組 59"/>
            <p:cNvGrpSpPr/>
            <p:nvPr/>
          </p:nvGrpSpPr>
          <p:grpSpPr>
            <a:xfrm>
              <a:off x="6398325" y="2558175"/>
              <a:ext cx="2598964" cy="1890015"/>
              <a:chOff x="4399442" y="2970345"/>
              <a:chExt cx="2598964" cy="1890015"/>
            </a:xfrm>
          </p:grpSpPr>
          <p:sp>
            <p:nvSpPr>
              <p:cNvPr id="61" name="圓角化單一角落矩形 60"/>
              <p:cNvSpPr/>
              <p:nvPr/>
            </p:nvSpPr>
            <p:spPr>
              <a:xfrm>
                <a:off x="4399442" y="3404960"/>
                <a:ext cx="2598964" cy="1455400"/>
              </a:xfrm>
              <a:prstGeom prst="round1Rect">
                <a:avLst/>
              </a:prstGeom>
              <a:solidFill>
                <a:schemeClr val="accent5">
                  <a:lumMod val="20000"/>
                  <a:lumOff val="8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2" name="文字方塊 61"/>
              <p:cNvSpPr txBox="1"/>
              <p:nvPr/>
            </p:nvSpPr>
            <p:spPr>
              <a:xfrm>
                <a:off x="4503570" y="3468725"/>
                <a:ext cx="2419283" cy="923330"/>
              </a:xfrm>
              <a:prstGeom prst="rect">
                <a:avLst/>
              </a:prstGeom>
              <a:noFill/>
            </p:spPr>
            <p:txBody>
              <a:bodyPr wrap="square" rtlCol="0">
                <a:spAutoFit/>
              </a:bodyPr>
              <a:lstStyle/>
              <a:p>
                <a:pPr algn="just"/>
                <a:r>
                  <a:rPr lang="zh-TW" altLang="en-US" b="1" dirty="0" smtClean="0">
                    <a:latin typeface="微軟正黑體" panose="020B0604030504040204" pitchFamily="34" charset="-120"/>
                    <a:ea typeface="微軟正黑體" panose="020B0604030504040204" pitchFamily="34" charset="-120"/>
                  </a:rPr>
                  <a:t>提供廠商多國語言翻譯優惠服務，加速拓銷新南</a:t>
                </a:r>
                <a:r>
                  <a:rPr lang="zh-TW" altLang="en-US" b="1" dirty="0">
                    <a:latin typeface="微軟正黑體" panose="020B0604030504040204" pitchFamily="34" charset="-120"/>
                    <a:ea typeface="微軟正黑體" panose="020B0604030504040204" pitchFamily="34" charset="-120"/>
                  </a:rPr>
                  <a:t>向</a:t>
                </a:r>
                <a:r>
                  <a:rPr lang="zh-TW" altLang="en-US" b="1" dirty="0" smtClean="0">
                    <a:latin typeface="微軟正黑體" panose="020B0604030504040204" pitchFamily="34" charset="-120"/>
                    <a:ea typeface="微軟正黑體" panose="020B0604030504040204" pitchFamily="34" charset="-120"/>
                  </a:rPr>
                  <a:t>市場</a:t>
                </a:r>
                <a:endParaRPr lang="zh-TW" altLang="en-US" b="1" dirty="0">
                  <a:latin typeface="微軟正黑體" panose="020B0604030504040204" pitchFamily="34" charset="-120"/>
                  <a:ea typeface="微軟正黑體" panose="020B0604030504040204" pitchFamily="34" charset="-120"/>
                </a:endParaRPr>
              </a:p>
            </p:txBody>
          </p:sp>
          <p:sp>
            <p:nvSpPr>
              <p:cNvPr id="63" name="圓角化單一角落矩形 62"/>
              <p:cNvSpPr/>
              <p:nvPr/>
            </p:nvSpPr>
            <p:spPr>
              <a:xfrm>
                <a:off x="4708426" y="2970345"/>
                <a:ext cx="2044220" cy="423238"/>
              </a:xfrm>
              <a:prstGeom prst="round1Rect">
                <a:avLst/>
              </a:prstGeom>
              <a:solidFill>
                <a:schemeClr val="accent5"/>
              </a:solidFill>
              <a:ln>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bg1">
                        <a:lumMod val="20000"/>
                        <a:lumOff val="80000"/>
                      </a:schemeClr>
                    </a:solidFill>
                    <a:latin typeface="微軟正黑體" panose="020B0604030504040204" pitchFamily="34" charset="-120"/>
                    <a:ea typeface="微軟正黑體" panose="020B0604030504040204" pitchFamily="34" charset="-120"/>
                  </a:rPr>
                  <a:t>會員網站多語化</a:t>
                </a:r>
              </a:p>
            </p:txBody>
          </p:sp>
        </p:grpSp>
        <p:pic>
          <p:nvPicPr>
            <p:cNvPr id="97" name="圖片 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5024" y="2502327"/>
              <a:ext cx="503242" cy="503242"/>
            </a:xfrm>
            <a:prstGeom prst="rect">
              <a:avLst/>
            </a:prstGeom>
          </p:spPr>
        </p:pic>
      </p:grpSp>
      <p:grpSp>
        <p:nvGrpSpPr>
          <p:cNvPr id="7" name="群組 6"/>
          <p:cNvGrpSpPr/>
          <p:nvPr/>
        </p:nvGrpSpPr>
        <p:grpSpPr>
          <a:xfrm>
            <a:off x="395536" y="4640233"/>
            <a:ext cx="2682942" cy="1957907"/>
            <a:chOff x="730806" y="4532093"/>
            <a:chExt cx="2682942" cy="1957907"/>
          </a:xfrm>
        </p:grpSpPr>
        <p:grpSp>
          <p:nvGrpSpPr>
            <p:cNvPr id="65" name="群組 64"/>
            <p:cNvGrpSpPr/>
            <p:nvPr/>
          </p:nvGrpSpPr>
          <p:grpSpPr>
            <a:xfrm>
              <a:off x="814784" y="4599985"/>
              <a:ext cx="2598964" cy="1890015"/>
              <a:chOff x="4399442" y="2970345"/>
              <a:chExt cx="2598964" cy="1890015"/>
            </a:xfrm>
          </p:grpSpPr>
          <p:sp>
            <p:nvSpPr>
              <p:cNvPr id="66" name="圓角化單一角落矩形 65"/>
              <p:cNvSpPr/>
              <p:nvPr/>
            </p:nvSpPr>
            <p:spPr>
              <a:xfrm>
                <a:off x="4399442" y="3404960"/>
                <a:ext cx="2598964" cy="1455400"/>
              </a:xfrm>
              <a:prstGeom prst="round1Rect">
                <a:avLst/>
              </a:prstGeom>
              <a:solidFill>
                <a:schemeClr val="accent5">
                  <a:lumMod val="60000"/>
                  <a:lumOff val="4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7" name="文字方塊 66"/>
              <p:cNvSpPr txBox="1"/>
              <p:nvPr/>
            </p:nvSpPr>
            <p:spPr>
              <a:xfrm>
                <a:off x="4512913" y="3576080"/>
                <a:ext cx="2372021" cy="923330"/>
              </a:xfrm>
              <a:prstGeom prst="rect">
                <a:avLst/>
              </a:prstGeom>
              <a:noFill/>
            </p:spPr>
            <p:txBody>
              <a:bodyPr wrap="square" rtlCol="0">
                <a:spAutoFit/>
              </a:bodyPr>
              <a:lstStyle/>
              <a:p>
                <a:pPr algn="just"/>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整合資訊、金流與物流，提供線上小額批量</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販售</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8" name="圓角化單一角落矩形 67"/>
              <p:cNvSpPr/>
              <p:nvPr/>
            </p:nvSpPr>
            <p:spPr>
              <a:xfrm>
                <a:off x="4708427" y="2970345"/>
                <a:ext cx="1648154" cy="423238"/>
              </a:xfrm>
              <a:prstGeom prst="round1Rect">
                <a:avLst/>
              </a:prstGeom>
              <a:solidFill>
                <a:srgbClr val="0070C0"/>
              </a:solidFill>
              <a:ln>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bg1">
                        <a:lumMod val="20000"/>
                        <a:lumOff val="80000"/>
                      </a:schemeClr>
                    </a:solidFill>
                    <a:latin typeface="微軟正黑體" panose="020B0604030504040204" pitchFamily="34" charset="-120"/>
                    <a:ea typeface="微軟正黑體" panose="020B0604030504040204" pitchFamily="34" charset="-120"/>
                  </a:rPr>
                  <a:t>買賣旺</a:t>
                </a:r>
                <a:endParaRPr lang="zh-TW" altLang="en-US" sz="2000" b="1" dirty="0">
                  <a:solidFill>
                    <a:schemeClr val="bg1">
                      <a:lumMod val="20000"/>
                      <a:lumOff val="80000"/>
                    </a:schemeClr>
                  </a:solidFill>
                  <a:latin typeface="微軟正黑體" panose="020B0604030504040204" pitchFamily="34" charset="-120"/>
                  <a:ea typeface="微軟正黑體" panose="020B0604030504040204" pitchFamily="34" charset="-120"/>
                </a:endParaRPr>
              </a:p>
            </p:txBody>
          </p:sp>
        </p:grpSp>
        <p:pic>
          <p:nvPicPr>
            <p:cNvPr id="105" name="圖片 1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06" y="4532093"/>
              <a:ext cx="553676" cy="553676"/>
            </a:xfrm>
            <a:prstGeom prst="rect">
              <a:avLst/>
            </a:prstGeom>
          </p:spPr>
        </p:pic>
      </p:grpSp>
      <p:grpSp>
        <p:nvGrpSpPr>
          <p:cNvPr id="6" name="群組 5"/>
          <p:cNvGrpSpPr/>
          <p:nvPr/>
        </p:nvGrpSpPr>
        <p:grpSpPr>
          <a:xfrm>
            <a:off x="3233561" y="4684546"/>
            <a:ext cx="2686285" cy="1940678"/>
            <a:chOff x="3538024" y="4565124"/>
            <a:chExt cx="2686285" cy="1940678"/>
          </a:xfrm>
        </p:grpSpPr>
        <p:grpSp>
          <p:nvGrpSpPr>
            <p:cNvPr id="70" name="群組 69"/>
            <p:cNvGrpSpPr/>
            <p:nvPr/>
          </p:nvGrpSpPr>
          <p:grpSpPr>
            <a:xfrm>
              <a:off x="3625345" y="4615787"/>
              <a:ext cx="2598964" cy="1890015"/>
              <a:chOff x="4399442" y="2970345"/>
              <a:chExt cx="2598964" cy="1890015"/>
            </a:xfrm>
          </p:grpSpPr>
          <p:sp>
            <p:nvSpPr>
              <p:cNvPr id="71" name="圓角化單一角落矩形 70"/>
              <p:cNvSpPr/>
              <p:nvPr/>
            </p:nvSpPr>
            <p:spPr>
              <a:xfrm>
                <a:off x="4399442" y="3404960"/>
                <a:ext cx="2598964" cy="1455400"/>
              </a:xfrm>
              <a:prstGeom prst="round1Rect">
                <a:avLst/>
              </a:prstGeom>
              <a:solidFill>
                <a:schemeClr val="accent3">
                  <a:lumMod val="20000"/>
                  <a:lumOff val="8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72" name="文字方塊 71"/>
              <p:cNvSpPr txBox="1"/>
              <p:nvPr/>
            </p:nvSpPr>
            <p:spPr>
              <a:xfrm>
                <a:off x="4511996" y="3567827"/>
                <a:ext cx="2373855" cy="923330"/>
              </a:xfrm>
              <a:prstGeom prst="rect">
                <a:avLst/>
              </a:prstGeom>
              <a:noFill/>
            </p:spPr>
            <p:txBody>
              <a:bodyPr wrap="square" rtlCol="0">
                <a:spAutoFit/>
              </a:bodyPr>
              <a:lstStyle/>
              <a:p>
                <a:pPr algn="just"/>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買主客製</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化視訊採購媒</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合服務</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，提高採購效益</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3" name="圓角化單一角落矩形 72"/>
              <p:cNvSpPr/>
              <p:nvPr/>
            </p:nvSpPr>
            <p:spPr>
              <a:xfrm>
                <a:off x="4708427" y="2970345"/>
                <a:ext cx="1648154" cy="423238"/>
              </a:xfrm>
              <a:prstGeom prst="round1Rect">
                <a:avLst/>
              </a:prstGeom>
              <a:solidFill>
                <a:srgbClr val="92D050"/>
              </a:solidFill>
              <a:ln>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bg1">
                        <a:lumMod val="20000"/>
                        <a:lumOff val="80000"/>
                      </a:schemeClr>
                    </a:solidFill>
                    <a:latin typeface="微軟正黑體" panose="020B0604030504040204" pitchFamily="34" charset="-120"/>
                    <a:ea typeface="微軟正黑體" panose="020B0604030504040204" pitchFamily="34" charset="-120"/>
                  </a:rPr>
                  <a:t>視訊通</a:t>
                </a:r>
                <a:endParaRPr lang="zh-TW" altLang="en-US" sz="2000" b="1" dirty="0">
                  <a:solidFill>
                    <a:schemeClr val="bg1">
                      <a:lumMod val="20000"/>
                      <a:lumOff val="80000"/>
                    </a:schemeClr>
                  </a:solidFill>
                  <a:latin typeface="微軟正黑體" panose="020B0604030504040204" pitchFamily="34" charset="-120"/>
                  <a:ea typeface="微軟正黑體" panose="020B0604030504040204" pitchFamily="34" charset="-120"/>
                </a:endParaRPr>
              </a:p>
            </p:txBody>
          </p:sp>
        </p:grpSp>
        <p:pic>
          <p:nvPicPr>
            <p:cNvPr id="106" name="圖片 1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8024" y="4565124"/>
              <a:ext cx="524564" cy="524564"/>
            </a:xfrm>
            <a:prstGeom prst="rect">
              <a:avLst/>
            </a:prstGeom>
          </p:spPr>
        </p:pic>
      </p:grpSp>
      <p:grpSp>
        <p:nvGrpSpPr>
          <p:cNvPr id="3" name="群組 2"/>
          <p:cNvGrpSpPr/>
          <p:nvPr/>
        </p:nvGrpSpPr>
        <p:grpSpPr>
          <a:xfrm>
            <a:off x="3228065" y="2322493"/>
            <a:ext cx="2682942" cy="1980941"/>
            <a:chOff x="730806" y="2448730"/>
            <a:chExt cx="2682942" cy="1980941"/>
          </a:xfrm>
        </p:grpSpPr>
        <p:grpSp>
          <p:nvGrpSpPr>
            <p:cNvPr id="49" name="群組 48"/>
            <p:cNvGrpSpPr/>
            <p:nvPr/>
          </p:nvGrpSpPr>
          <p:grpSpPr>
            <a:xfrm>
              <a:off x="808853" y="2539656"/>
              <a:ext cx="2598964" cy="1890015"/>
              <a:chOff x="4399442" y="2970345"/>
              <a:chExt cx="2598964" cy="1890015"/>
            </a:xfrm>
          </p:grpSpPr>
          <p:sp>
            <p:nvSpPr>
              <p:cNvPr id="51" name="圓角化單一角落矩形 50"/>
              <p:cNvSpPr/>
              <p:nvPr/>
            </p:nvSpPr>
            <p:spPr>
              <a:xfrm>
                <a:off x="4399442" y="3404960"/>
                <a:ext cx="2598964" cy="1455400"/>
              </a:xfrm>
              <a:prstGeom prst="round1Rect">
                <a:avLst/>
              </a:prstGeom>
              <a:solidFill>
                <a:schemeClr val="accent3">
                  <a:lumMod val="20000"/>
                  <a:lumOff val="8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53" name="圓角化單一角落矩形 52"/>
              <p:cNvSpPr/>
              <p:nvPr/>
            </p:nvSpPr>
            <p:spPr>
              <a:xfrm>
                <a:off x="4708427" y="2970345"/>
                <a:ext cx="1648154" cy="423238"/>
              </a:xfrm>
              <a:prstGeom prst="round1Rect">
                <a:avLst/>
              </a:prstGeom>
              <a:solidFill>
                <a:srgbClr val="00B050"/>
              </a:solidFill>
              <a:ln>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bg1">
                        <a:lumMod val="20000"/>
                        <a:lumOff val="80000"/>
                      </a:schemeClr>
                    </a:solidFill>
                    <a:latin typeface="微軟正黑體" panose="020B0604030504040204" pitchFamily="34" charset="-120"/>
                    <a:ea typeface="微軟正黑體" panose="020B0604030504040204" pitchFamily="34" charset="-120"/>
                  </a:rPr>
                  <a:t>數據分</a:t>
                </a:r>
                <a:r>
                  <a:rPr lang="zh-TW" altLang="en-US" sz="2000" b="1" dirty="0">
                    <a:solidFill>
                      <a:schemeClr val="bg1">
                        <a:lumMod val="20000"/>
                        <a:lumOff val="80000"/>
                      </a:schemeClr>
                    </a:solidFill>
                    <a:latin typeface="微軟正黑體" panose="020B0604030504040204" pitchFamily="34" charset="-120"/>
                    <a:ea typeface="微軟正黑體" panose="020B0604030504040204" pitchFamily="34" charset="-120"/>
                  </a:rPr>
                  <a:t>析</a:t>
                </a:r>
              </a:p>
            </p:txBody>
          </p:sp>
        </p:grpSp>
        <p:sp>
          <p:nvSpPr>
            <p:cNvPr id="95" name="文字方塊 94"/>
            <p:cNvSpPr txBox="1"/>
            <p:nvPr/>
          </p:nvSpPr>
          <p:spPr>
            <a:xfrm>
              <a:off x="880539" y="3053659"/>
              <a:ext cx="2533209" cy="923330"/>
            </a:xfrm>
            <a:prstGeom prst="rect">
              <a:avLst/>
            </a:prstGeom>
            <a:noFill/>
          </p:spPr>
          <p:txBody>
            <a:bodyPr wrap="square" rtlCol="0">
              <a:spAutoFit/>
            </a:bodyPr>
            <a:lstStyle/>
            <a:p>
              <a:pPr lvl="0" algn="just">
                <a:lnSpc>
                  <a:spcPct val="100000"/>
                </a:lnSpc>
                <a:spcAft>
                  <a:spcPts val="0"/>
                </a:spcAft>
              </a:pPr>
              <a:r>
                <a:rPr lang="zh-TW" altLang="en-US" b="1" dirty="0" smtClean="0">
                  <a:latin typeface="微軟正黑體" panose="020B0604030504040204" pitchFamily="34" charset="-120"/>
                  <a:ea typeface="微軟正黑體" panose="020B0604030504040204" pitchFamily="34" charset="-120"/>
                </a:rPr>
                <a:t>便利廠商</a:t>
              </a:r>
              <a:r>
                <a:rPr lang="zh-TW" altLang="en-US" b="1" dirty="0">
                  <a:latin typeface="微軟正黑體" panose="020B0604030504040204" pitchFamily="34" charset="-120"/>
                  <a:ea typeface="微軟正黑體" panose="020B0604030504040204" pitchFamily="34" charset="-120"/>
                </a:rPr>
                <a:t>掌握</a:t>
              </a:r>
              <a:r>
                <a:rPr lang="zh-TW" altLang="en-US" b="1" dirty="0" smtClean="0">
                  <a:latin typeface="微軟正黑體" panose="020B0604030504040204" pitchFamily="34" charset="-120"/>
                  <a:ea typeface="微軟正黑體" panose="020B0604030504040204" pitchFamily="34" charset="-120"/>
                </a:rPr>
                <a:t>網站關鍵</a:t>
              </a:r>
              <a:r>
                <a:rPr lang="zh-TW" altLang="en-US" b="1" dirty="0">
                  <a:latin typeface="微軟正黑體" panose="020B0604030504040204" pitchFamily="34" charset="-120"/>
                  <a:ea typeface="微軟正黑體" panose="020B0604030504040204" pitchFamily="34" charset="-120"/>
                </a:rPr>
                <a:t>數據</a:t>
              </a:r>
              <a:r>
                <a:rPr lang="zh-TW" altLang="en-US" b="1" dirty="0" smtClean="0">
                  <a:latin typeface="微軟正黑體" panose="020B0604030504040204" pitchFamily="34" charset="-120"/>
                  <a:ea typeface="微軟正黑體" panose="020B0604030504040204" pitchFamily="34" charset="-120"/>
                </a:rPr>
                <a:t>，運用數據精準行銷</a:t>
              </a:r>
              <a:endParaRPr lang="en-US" altLang="zh-TW" b="1"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806" y="2448730"/>
              <a:ext cx="573107" cy="573107"/>
            </a:xfrm>
            <a:prstGeom prst="rect">
              <a:avLst/>
            </a:prstGeom>
          </p:spPr>
        </p:pic>
      </p:grpSp>
      <p:sp>
        <p:nvSpPr>
          <p:cNvPr id="47" name="AutoShape 2"/>
          <p:cNvSpPr>
            <a:spLocks noChangeArrowheads="1"/>
          </p:cNvSpPr>
          <p:nvPr/>
        </p:nvSpPr>
        <p:spPr bwMode="auto">
          <a:xfrm>
            <a:off x="8332152" y="0"/>
            <a:ext cx="811848" cy="331904"/>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t"/>
          <a:lstStyle/>
          <a:p>
            <a:pPr algn="ctr">
              <a:spcAft>
                <a:spcPts val="1200"/>
              </a:spcAft>
            </a:pPr>
            <a:r>
              <a:rPr kumimoji="0" lang="zh-TW" altLang="en-US" sz="1400" dirty="0" smtClean="0">
                <a:solidFill>
                  <a:schemeClr val="tx1"/>
                </a:solidFill>
                <a:effectLst/>
                <a:latin typeface="微軟正黑體" panose="020B0604030504040204" pitchFamily="34" charset="-120"/>
                <a:ea typeface="微軟正黑體" panose="020B0604030504040204" pitchFamily="34" charset="-120"/>
                <a:cs typeface="Times New Roman" pitchFamily="18" charset="0"/>
              </a:rPr>
              <a:t>委託貿協</a:t>
            </a:r>
            <a:endParaRPr kumimoji="0" lang="zh-TW" altLang="en-US" sz="140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p:txBody>
      </p:sp>
      <p:grpSp>
        <p:nvGrpSpPr>
          <p:cNvPr id="48" name="群組 47"/>
          <p:cNvGrpSpPr/>
          <p:nvPr/>
        </p:nvGrpSpPr>
        <p:grpSpPr>
          <a:xfrm>
            <a:off x="69917" y="4350163"/>
            <a:ext cx="9127530" cy="332786"/>
            <a:chOff x="-13742" y="3366204"/>
            <a:chExt cx="9169400" cy="332786"/>
          </a:xfrm>
        </p:grpSpPr>
        <p:cxnSp>
          <p:nvCxnSpPr>
            <p:cNvPr id="64" name="直線接點 63"/>
            <p:cNvCxnSpPr/>
            <p:nvPr/>
          </p:nvCxnSpPr>
          <p:spPr>
            <a:xfrm>
              <a:off x="-13742" y="3494664"/>
              <a:ext cx="9169400" cy="36860"/>
            </a:xfrm>
            <a:prstGeom prst="line">
              <a:avLst/>
            </a:prstGeom>
            <a:ln w="38100">
              <a:solidFill>
                <a:schemeClr val="accent6">
                  <a:lumMod val="75000"/>
                </a:schemeClr>
              </a:solidFill>
            </a:ln>
          </p:spPr>
          <p:style>
            <a:lnRef idx="2">
              <a:schemeClr val="accent4"/>
            </a:lnRef>
            <a:fillRef idx="0">
              <a:schemeClr val="accent4"/>
            </a:fillRef>
            <a:effectRef idx="1">
              <a:schemeClr val="accent4"/>
            </a:effectRef>
            <a:fontRef idx="minor">
              <a:schemeClr val="tx1"/>
            </a:fontRef>
          </p:style>
        </p:cxnSp>
        <p:sp>
          <p:nvSpPr>
            <p:cNvPr id="52" name="＞形箭號 51"/>
            <p:cNvSpPr/>
            <p:nvPr/>
          </p:nvSpPr>
          <p:spPr>
            <a:xfrm>
              <a:off x="8047169" y="3368351"/>
              <a:ext cx="287970" cy="330639"/>
            </a:xfrm>
            <a:prstGeom prst="chevron">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solidFill>
                  <a:schemeClr val="tx1"/>
                </a:solidFill>
              </a:endParaRPr>
            </a:p>
          </p:txBody>
        </p:sp>
        <p:sp>
          <p:nvSpPr>
            <p:cNvPr id="54" name="＞形箭號 53"/>
            <p:cNvSpPr/>
            <p:nvPr/>
          </p:nvSpPr>
          <p:spPr>
            <a:xfrm>
              <a:off x="8431389" y="3366204"/>
              <a:ext cx="287970" cy="330639"/>
            </a:xfrm>
            <a:prstGeom prst="chevron">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solidFill>
                  <a:schemeClr val="tx1"/>
                </a:solidFill>
              </a:endParaRPr>
            </a:p>
          </p:txBody>
        </p:sp>
      </p:grpSp>
      <p:grpSp>
        <p:nvGrpSpPr>
          <p:cNvPr id="9" name="群組 8"/>
          <p:cNvGrpSpPr/>
          <p:nvPr/>
        </p:nvGrpSpPr>
        <p:grpSpPr>
          <a:xfrm>
            <a:off x="6050777" y="4654714"/>
            <a:ext cx="2661989" cy="1963492"/>
            <a:chOff x="6331953" y="4654714"/>
            <a:chExt cx="2661989" cy="1963492"/>
          </a:xfrm>
        </p:grpSpPr>
        <p:grpSp>
          <p:nvGrpSpPr>
            <p:cNvPr id="75" name="群組 74"/>
            <p:cNvGrpSpPr/>
            <p:nvPr/>
          </p:nvGrpSpPr>
          <p:grpSpPr>
            <a:xfrm>
              <a:off x="6394978" y="4728191"/>
              <a:ext cx="2598964" cy="1890015"/>
              <a:chOff x="4399442" y="2970345"/>
              <a:chExt cx="2598964" cy="1890015"/>
            </a:xfrm>
          </p:grpSpPr>
          <p:sp>
            <p:nvSpPr>
              <p:cNvPr id="76" name="圓角化單一角落矩形 75"/>
              <p:cNvSpPr/>
              <p:nvPr/>
            </p:nvSpPr>
            <p:spPr>
              <a:xfrm>
                <a:off x="4399442" y="3404960"/>
                <a:ext cx="2598964" cy="1455400"/>
              </a:xfrm>
              <a:prstGeom prst="round1Rect">
                <a:avLst/>
              </a:prstGeom>
              <a:solidFill>
                <a:schemeClr val="accent6">
                  <a:lumMod val="40000"/>
                  <a:lumOff val="6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77" name="文字方塊 76"/>
              <p:cNvSpPr txBox="1"/>
              <p:nvPr/>
            </p:nvSpPr>
            <p:spPr>
              <a:xfrm>
                <a:off x="4547762" y="3602904"/>
                <a:ext cx="2301026" cy="646331"/>
              </a:xfrm>
              <a:prstGeom prst="rect">
                <a:avLst/>
              </a:prstGeom>
              <a:noFill/>
              <a:ln>
                <a:noFill/>
              </a:ln>
            </p:spPr>
            <p:txBody>
              <a:bodyPr wrap="square" rtlCol="0">
                <a:spAutoFit/>
              </a:bodyPr>
              <a:lstStyle/>
              <a:p>
                <a:pPr algn="just"/>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主動</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通知最新國際商情與拓銷活動</a:t>
                </a:r>
              </a:p>
            </p:txBody>
          </p:sp>
          <p:sp>
            <p:nvSpPr>
              <p:cNvPr id="78" name="圓角化單一角落矩形 77"/>
              <p:cNvSpPr/>
              <p:nvPr/>
            </p:nvSpPr>
            <p:spPr>
              <a:xfrm>
                <a:off x="4708427" y="2970345"/>
                <a:ext cx="1648154" cy="423238"/>
              </a:xfrm>
              <a:prstGeom prst="round1Rect">
                <a:avLst/>
              </a:prstGeom>
              <a:solidFill>
                <a:schemeClr val="accent6"/>
              </a:solidFill>
              <a:ln>
                <a:solidFill>
                  <a:schemeClr val="bg1">
                    <a:lumMod val="6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bg1">
                        <a:lumMod val="20000"/>
                        <a:lumOff val="80000"/>
                      </a:schemeClr>
                    </a:solidFill>
                    <a:latin typeface="微軟正黑體" panose="020B0604030504040204" pitchFamily="34" charset="-120"/>
                    <a:ea typeface="微軟正黑體" panose="020B0604030504040204" pitchFamily="34" charset="-120"/>
                  </a:rPr>
                  <a:t>電子報</a:t>
                </a:r>
                <a:endParaRPr lang="zh-TW" altLang="en-US" sz="2000" b="1" dirty="0">
                  <a:solidFill>
                    <a:schemeClr val="bg1">
                      <a:lumMod val="20000"/>
                      <a:lumOff val="80000"/>
                    </a:schemeClr>
                  </a:solidFill>
                  <a:latin typeface="微軟正黑體" panose="020B0604030504040204" pitchFamily="34" charset="-120"/>
                  <a:ea typeface="微軟正黑體" panose="020B0604030504040204" pitchFamily="34" charset="-120"/>
                </a:endParaRPr>
              </a:p>
            </p:txBody>
          </p:sp>
        </p:grpSp>
        <p:pic>
          <p:nvPicPr>
            <p:cNvPr id="8" name="圖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1953" y="4654714"/>
              <a:ext cx="544304" cy="544304"/>
            </a:xfrm>
            <a:prstGeom prst="rect">
              <a:avLst/>
            </a:prstGeom>
          </p:spPr>
        </p:pic>
      </p:grpSp>
      <p:grpSp>
        <p:nvGrpSpPr>
          <p:cNvPr id="14" name="群組 13"/>
          <p:cNvGrpSpPr/>
          <p:nvPr/>
        </p:nvGrpSpPr>
        <p:grpSpPr>
          <a:xfrm>
            <a:off x="6750275" y="676768"/>
            <a:ext cx="2358761" cy="1364764"/>
            <a:chOff x="6750275" y="676768"/>
            <a:chExt cx="2358761" cy="1364764"/>
          </a:xfrm>
        </p:grpSpPr>
        <p:sp>
          <p:nvSpPr>
            <p:cNvPr id="4130" name="文字方塊 2"/>
            <p:cNvSpPr txBox="1">
              <a:spLocks noChangeArrowheads="1"/>
            </p:cNvSpPr>
            <p:nvPr/>
          </p:nvSpPr>
          <p:spPr bwMode="auto">
            <a:xfrm>
              <a:off x="6750275" y="1393832"/>
              <a:ext cx="2243667" cy="6477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kumimoji="1" sz="2800">
                  <a:solidFill>
                    <a:srgbClr val="990000"/>
                  </a:solidFill>
                  <a:latin typeface="Times New Roman" pitchFamily="18" charset="0"/>
                  <a:ea typeface="標楷體" pitchFamily="65" charset="-120"/>
                </a:defRPr>
              </a:lvl1pPr>
              <a:lvl2pPr marL="742950" indent="-285750">
                <a:defRPr kumimoji="1" sz="2800">
                  <a:solidFill>
                    <a:srgbClr val="990000"/>
                  </a:solidFill>
                  <a:latin typeface="Times New Roman" pitchFamily="18" charset="0"/>
                  <a:ea typeface="標楷體" pitchFamily="65" charset="-120"/>
                </a:defRPr>
              </a:lvl2pPr>
              <a:lvl3pPr marL="1143000" indent="-228600">
                <a:defRPr kumimoji="1" sz="2800">
                  <a:solidFill>
                    <a:srgbClr val="990000"/>
                  </a:solidFill>
                  <a:latin typeface="Times New Roman" pitchFamily="18" charset="0"/>
                  <a:ea typeface="標楷體" pitchFamily="65" charset="-120"/>
                </a:defRPr>
              </a:lvl3pPr>
              <a:lvl4pPr marL="1600200" indent="-228600">
                <a:defRPr kumimoji="1" sz="2800">
                  <a:solidFill>
                    <a:srgbClr val="990000"/>
                  </a:solidFill>
                  <a:latin typeface="Times New Roman" pitchFamily="18" charset="0"/>
                  <a:ea typeface="標楷體" pitchFamily="65" charset="-120"/>
                </a:defRPr>
              </a:lvl4pPr>
              <a:lvl5pPr marL="2057400" indent="-228600">
                <a:defRPr kumimoji="1" sz="2800">
                  <a:solidFill>
                    <a:srgbClr val="990000"/>
                  </a:solidFill>
                  <a:latin typeface="Times New Roman" pitchFamily="18" charset="0"/>
                  <a:ea typeface="標楷體" pitchFamily="65" charset="-120"/>
                </a:defRPr>
              </a:lvl5pPr>
              <a:lvl6pPr marL="2514600" indent="-228600" eaLnBrk="0" fontAlgn="base" hangingPunct="0">
                <a:spcBef>
                  <a:spcPct val="0"/>
                </a:spcBef>
                <a:spcAft>
                  <a:spcPct val="0"/>
                </a:spcAft>
                <a:defRPr kumimoji="1" sz="2800">
                  <a:solidFill>
                    <a:srgbClr val="990000"/>
                  </a:solidFill>
                  <a:latin typeface="Times New Roman" pitchFamily="18" charset="0"/>
                  <a:ea typeface="標楷體" pitchFamily="65" charset="-120"/>
                </a:defRPr>
              </a:lvl6pPr>
              <a:lvl7pPr marL="2971800" indent="-228600" eaLnBrk="0" fontAlgn="base" hangingPunct="0">
                <a:spcBef>
                  <a:spcPct val="0"/>
                </a:spcBef>
                <a:spcAft>
                  <a:spcPct val="0"/>
                </a:spcAft>
                <a:defRPr kumimoji="1" sz="2800">
                  <a:solidFill>
                    <a:srgbClr val="990000"/>
                  </a:solidFill>
                  <a:latin typeface="Times New Roman" pitchFamily="18" charset="0"/>
                  <a:ea typeface="標楷體" pitchFamily="65" charset="-120"/>
                </a:defRPr>
              </a:lvl7pPr>
              <a:lvl8pPr marL="3429000" indent="-228600" eaLnBrk="0" fontAlgn="base" hangingPunct="0">
                <a:spcBef>
                  <a:spcPct val="0"/>
                </a:spcBef>
                <a:spcAft>
                  <a:spcPct val="0"/>
                </a:spcAft>
                <a:defRPr kumimoji="1" sz="2800">
                  <a:solidFill>
                    <a:srgbClr val="990000"/>
                  </a:solidFill>
                  <a:latin typeface="Times New Roman" pitchFamily="18" charset="0"/>
                  <a:ea typeface="標楷體" pitchFamily="65" charset="-120"/>
                </a:defRPr>
              </a:lvl8pPr>
              <a:lvl9pPr marL="3886200" indent="-228600" eaLnBrk="0" fontAlgn="base" hangingPunct="0">
                <a:spcBef>
                  <a:spcPct val="0"/>
                </a:spcBef>
                <a:spcAft>
                  <a:spcPct val="0"/>
                </a:spcAft>
                <a:defRPr kumimoji="1" sz="2800">
                  <a:solidFill>
                    <a:srgbClr val="990000"/>
                  </a:solidFill>
                  <a:latin typeface="Times New Roman" pitchFamily="18" charset="0"/>
                  <a:ea typeface="標楷體" pitchFamily="65" charset="-120"/>
                </a:defRPr>
              </a:lvl9pPr>
            </a:lstStyle>
            <a:p>
              <a:pPr>
                <a:defRPr/>
              </a:pPr>
              <a:r>
                <a:rPr lang="zh-TW" altLang="en-US" sz="1800" b="1" dirty="0" smtClean="0">
                  <a:latin typeface="微軟正黑體" panose="020B0604030504040204" pitchFamily="34" charset="-120"/>
                  <a:ea typeface="微軟正黑體" panose="020B0604030504040204" pitchFamily="34" charset="-120"/>
                  <a:cs typeface="Times New Roman" panose="02020603050405020304" pitchFamily="18" charset="0"/>
                </a:rPr>
                <a:t>     客</a:t>
              </a:r>
              <a:r>
                <a:rPr lang="zh-TW" altLang="en-US" sz="1800" b="1" dirty="0">
                  <a:latin typeface="微軟正黑體" panose="020B0604030504040204" pitchFamily="34" charset="-120"/>
                  <a:ea typeface="微軟正黑體" panose="020B0604030504040204" pitchFamily="34" charset="-120"/>
                  <a:cs typeface="Times New Roman" panose="02020603050405020304" pitchFamily="18" charset="0"/>
                </a:rPr>
                <a:t>服</a:t>
              </a:r>
              <a:r>
                <a:rPr lang="zh-TW" altLang="en-US" sz="1800" b="1" dirty="0" smtClean="0">
                  <a:latin typeface="微軟正黑體" panose="020B0604030504040204" pitchFamily="34" charset="-120"/>
                  <a:ea typeface="微軟正黑體" panose="020B0604030504040204" pitchFamily="34" charset="-120"/>
                  <a:cs typeface="Times New Roman" panose="02020603050405020304" pitchFamily="18" charset="0"/>
                </a:rPr>
                <a:t>專線</a:t>
              </a:r>
              <a:endParaRPr lang="en-US" altLang="zh-TW" sz="18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defRPr/>
              </a:pPr>
              <a:r>
                <a:rPr lang="en-US" altLang="zh-TW" sz="1800" b="1" dirty="0" smtClean="0">
                  <a:latin typeface="微軟正黑體" panose="020B0604030504040204" pitchFamily="34" charset="-120"/>
                  <a:ea typeface="微軟正黑體" panose="020B0604030504040204" pitchFamily="34" charset="-120"/>
                  <a:cs typeface="Times New Roman" panose="02020603050405020304" pitchFamily="18" charset="0"/>
                </a:rPr>
                <a:t>0800-506088</a:t>
              </a:r>
              <a:endParaRPr lang="zh-TW" altLang="en-US" sz="18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02" name="群組 101"/>
            <p:cNvGrpSpPr/>
            <p:nvPr/>
          </p:nvGrpSpPr>
          <p:grpSpPr>
            <a:xfrm>
              <a:off x="7155646" y="676768"/>
              <a:ext cx="1953390" cy="1276165"/>
              <a:chOff x="1175874" y="5492654"/>
              <a:chExt cx="1953390" cy="1276165"/>
            </a:xfrm>
          </p:grpSpPr>
          <p:pic>
            <p:nvPicPr>
              <p:cNvPr id="103" name="圖片 102"/>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1853099" y="5492654"/>
                <a:ext cx="1276165" cy="1276165"/>
              </a:xfrm>
              <a:prstGeom prst="rect">
                <a:avLst/>
              </a:prstGeom>
            </p:spPr>
          </p:pic>
          <p:pic>
            <p:nvPicPr>
              <p:cNvPr id="104" name="圖片 10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5874" y="5617003"/>
                <a:ext cx="1694843" cy="682412"/>
              </a:xfrm>
              <a:prstGeom prst="rect">
                <a:avLst/>
              </a:prstGeom>
            </p:spPr>
          </p:pic>
        </p:grpSp>
        <p:pic>
          <p:nvPicPr>
            <p:cNvPr id="13" name="圖片 12"/>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794919" y="1413289"/>
              <a:ext cx="319054" cy="319054"/>
            </a:xfrm>
            <a:prstGeom prst="rect">
              <a:avLst/>
            </a:prstGeom>
          </p:spPr>
        </p:pic>
      </p:grpSp>
    </p:spTree>
    <p:extLst>
      <p:ext uri="{BB962C8B-B14F-4D97-AF65-F5344CB8AC3E}">
        <p14:creationId xmlns:p14="http://schemas.microsoft.com/office/powerpoint/2010/main" val="903879687"/>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9"/>
          <p:cNvSpPr txBox="1">
            <a:spLocks noChangeArrowheads="1"/>
          </p:cNvSpPr>
          <p:nvPr/>
        </p:nvSpPr>
        <p:spPr bwMode="auto">
          <a:xfrm>
            <a:off x="6059120" y="3389341"/>
            <a:ext cx="2880000" cy="2674578"/>
          </a:xfrm>
          <a:prstGeom prst="rect">
            <a:avLst/>
          </a:prstGeom>
          <a:noFill/>
          <a:ln w="9525">
            <a:noFill/>
            <a:miter lim="800000"/>
            <a:headEnd/>
            <a:tailEnd/>
          </a:ln>
        </p:spPr>
        <p:txBody>
          <a:bodyPr wrap="square">
            <a:spAutoFit/>
          </a:bodyPr>
          <a:lstStyle/>
          <a:p>
            <a:pPr marL="342900" indent="-342900">
              <a:lnSpc>
                <a:spcPct val="110000"/>
              </a:lnSpc>
              <a:spcBef>
                <a:spcPts val="600"/>
              </a:spcBef>
              <a:spcAft>
                <a:spcPts val="0"/>
              </a:spcAft>
              <a:buClr>
                <a:srgbClr val="FF0000"/>
              </a:buClr>
              <a:buFont typeface="Wingdings" pitchFamily="2" charset="2"/>
              <a:buChar char="v"/>
            </a:pPr>
            <a:r>
              <a:rPr lang="zh-TW" altLang="en-US" sz="2000" b="1" dirty="0" smtClean="0">
                <a:latin typeface="微軟正黑體" panose="020B0604030504040204" pitchFamily="34" charset="-120"/>
                <a:ea typeface="微軟正黑體" panose="020B0604030504040204" pitchFamily="34" charset="-120"/>
                <a:cs typeface="Times New Roman" pitchFamily="18" charset="0"/>
              </a:rPr>
              <a:t>發行</a:t>
            </a:r>
            <a:r>
              <a:rPr lang="zh-TW" altLang="en-US" sz="2000" b="1" dirty="0">
                <a:latin typeface="微軟正黑體" panose="020B0604030504040204" pitchFamily="34" charset="-120"/>
                <a:ea typeface="微軟正黑體" panose="020B0604030504040204" pitchFamily="34" charset="-120"/>
                <a:cs typeface="Times New Roman" pitchFamily="18" charset="0"/>
              </a:rPr>
              <a:t>叢書及</a:t>
            </a:r>
            <a:r>
              <a:rPr lang="en-US" altLang="zh-TW" sz="2000" b="1" dirty="0">
                <a:latin typeface="微軟正黑體" panose="020B0604030504040204" pitchFamily="34" charset="-120"/>
                <a:ea typeface="微軟正黑體" panose="020B0604030504040204" pitchFamily="34" charset="-120"/>
                <a:cs typeface="Times New Roman" pitchFamily="18" charset="0"/>
              </a:rPr>
              <a:t>Taiwan Products</a:t>
            </a:r>
            <a:r>
              <a:rPr lang="zh-TW" altLang="en-US" sz="2000" b="1" dirty="0" smtClean="0">
                <a:latin typeface="微軟正黑體" panose="020B0604030504040204" pitchFamily="34" charset="-120"/>
                <a:ea typeface="微軟正黑體" panose="020B0604030504040204" pitchFamily="34" charset="-120"/>
                <a:cs typeface="Times New Roman" pitchFamily="18" charset="0"/>
              </a:rPr>
              <a:t>專輯</a:t>
            </a:r>
            <a:endParaRPr lang="zh-TW" altLang="en-US" sz="2000" b="1" dirty="0">
              <a:latin typeface="微軟正黑體" panose="020B0604030504040204" pitchFamily="34" charset="-120"/>
              <a:ea typeface="微軟正黑體" panose="020B0604030504040204" pitchFamily="34" charset="-120"/>
              <a:cs typeface="Times New Roman" pitchFamily="18" charset="0"/>
            </a:endParaRPr>
          </a:p>
          <a:p>
            <a:pPr marL="357188">
              <a:lnSpc>
                <a:spcPct val="110000"/>
              </a:lnSpc>
              <a:spcBef>
                <a:spcPts val="600"/>
              </a:spcBef>
              <a:spcAft>
                <a:spcPts val="600"/>
              </a:spcAft>
              <a:buClr>
                <a:srgbClr val="FF0000"/>
              </a:buClr>
            </a:pPr>
            <a:r>
              <a:rPr lang="zh-TW" altLang="en-US" dirty="0">
                <a:latin typeface="微軟正黑體" panose="020B0604030504040204" pitchFamily="34" charset="-120"/>
                <a:ea typeface="微軟正黑體" panose="020B0604030504040204" pitchFamily="34" charset="-120"/>
                <a:cs typeface="Times New Roman" pitchFamily="18" charset="0"/>
              </a:rPr>
              <a:t>出版</a:t>
            </a:r>
            <a:r>
              <a:rPr lang="en-US" altLang="zh-TW" dirty="0">
                <a:latin typeface="微軟正黑體" panose="020B0604030504040204" pitchFamily="34" charset="-120"/>
                <a:ea typeface="微軟正黑體" panose="020B0604030504040204" pitchFamily="34" charset="-120"/>
                <a:cs typeface="Times New Roman" pitchFamily="18" charset="0"/>
              </a:rPr>
              <a:t>4</a:t>
            </a:r>
            <a:r>
              <a:rPr lang="zh-TW" altLang="en-US" dirty="0">
                <a:latin typeface="微軟正黑體" panose="020B0604030504040204" pitchFamily="34" charset="-120"/>
                <a:ea typeface="微軟正黑體" panose="020B0604030504040204" pitchFamily="34" charset="-120"/>
                <a:cs typeface="Times New Roman" pitchFamily="18" charset="0"/>
              </a:rPr>
              <a:t>本叢書</a:t>
            </a:r>
            <a:r>
              <a:rPr lang="zh-TW" altLang="en-US" dirty="0" smtClean="0">
                <a:latin typeface="微軟正黑體" panose="020B0604030504040204" pitchFamily="34" charset="-120"/>
                <a:ea typeface="微軟正黑體" panose="020B0604030504040204" pitchFamily="34" charset="-120"/>
                <a:cs typeface="Times New Roman" pitchFamily="18" charset="0"/>
              </a:rPr>
              <a:t>及</a:t>
            </a:r>
            <a:r>
              <a:rPr lang="en-US" altLang="zh-TW" dirty="0">
                <a:latin typeface="微軟正黑體" panose="020B0604030504040204" pitchFamily="34" charset="-120"/>
                <a:ea typeface="微軟正黑體" panose="020B0604030504040204" pitchFamily="34" charset="-120"/>
                <a:cs typeface="Times New Roman" pitchFamily="18" charset="0"/>
              </a:rPr>
              <a:t>10</a:t>
            </a:r>
            <a:r>
              <a:rPr lang="zh-TW" altLang="en-US" dirty="0">
                <a:latin typeface="微軟正黑體" panose="020B0604030504040204" pitchFamily="34" charset="-120"/>
                <a:ea typeface="微軟正黑體" panose="020B0604030504040204" pitchFamily="34" charset="-120"/>
                <a:cs typeface="Times New Roman" pitchFamily="18" charset="0"/>
              </a:rPr>
              <a:t>項</a:t>
            </a:r>
            <a:r>
              <a:rPr lang="en-US" altLang="zh-TW" dirty="0">
                <a:latin typeface="微軟正黑體" panose="020B0604030504040204" pitchFamily="34" charset="-120"/>
                <a:ea typeface="微軟正黑體" panose="020B0604030504040204" pitchFamily="34" charset="-120"/>
                <a:cs typeface="Times New Roman" pitchFamily="18" charset="0"/>
              </a:rPr>
              <a:t>TP</a:t>
            </a:r>
            <a:r>
              <a:rPr lang="zh-TW" altLang="en-US" dirty="0">
                <a:latin typeface="微軟正黑體" panose="020B0604030504040204" pitchFamily="34" charset="-120"/>
                <a:ea typeface="微軟正黑體" panose="020B0604030504040204" pitchFamily="34" charset="-120"/>
                <a:cs typeface="Times New Roman" pitchFamily="18" charset="0"/>
              </a:rPr>
              <a:t>專輯；包含「電子及通訊」、「機械」、「五金及建材」、「醫療及生技」、「文創及禮品」等，以利國外買主</a:t>
            </a:r>
            <a:r>
              <a:rPr lang="zh-TW" altLang="en-US" dirty="0" smtClean="0">
                <a:latin typeface="微軟正黑體" panose="020B0604030504040204" pitchFamily="34" charset="-120"/>
                <a:ea typeface="微軟正黑體" panose="020B0604030504040204" pitchFamily="34" charset="-120"/>
                <a:cs typeface="Times New Roman" pitchFamily="18" charset="0"/>
              </a:rPr>
              <a:t>採購</a:t>
            </a:r>
            <a:endParaRPr lang="en-US" altLang="zh-TW" sz="2000" b="1" dirty="0" smtClean="0">
              <a:latin typeface="微軟正黑體" panose="020B0604030504040204" pitchFamily="34" charset="-120"/>
              <a:ea typeface="微軟正黑體" panose="020B0604030504040204" pitchFamily="34" charset="-120"/>
              <a:cs typeface="Times New Roman" pitchFamily="18" charset="0"/>
            </a:endParaRPr>
          </a:p>
        </p:txBody>
      </p:sp>
      <p:sp>
        <p:nvSpPr>
          <p:cNvPr id="27" name="文字方塊 21"/>
          <p:cNvSpPr txBox="1">
            <a:spLocks noChangeArrowheads="1"/>
          </p:cNvSpPr>
          <p:nvPr/>
        </p:nvSpPr>
        <p:spPr bwMode="auto">
          <a:xfrm>
            <a:off x="2123728" y="620688"/>
            <a:ext cx="5169966" cy="400110"/>
          </a:xfrm>
          <a:prstGeom prst="rect">
            <a:avLst/>
          </a:prstGeom>
          <a:noFill/>
          <a:ln w="9525">
            <a:noFill/>
            <a:miter lim="800000"/>
            <a:headEnd/>
            <a:tailEnd/>
          </a:ln>
        </p:spPr>
        <p:txBody>
          <a:bodyPr wrap="square">
            <a:spAutoFit/>
          </a:bodyPr>
          <a:lstStyle/>
          <a:p>
            <a:pPr algn="ctr"/>
            <a:r>
              <a:rPr kumimoji="0" lang="zh-TW" altLang="en-US"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資訊蒐集研究與發布</a:t>
            </a:r>
            <a:r>
              <a:rPr kumimoji="0"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1</a:t>
            </a:r>
            <a:endParaRPr kumimoji="0" lang="zh-TW" altLang="en-US" sz="20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sp>
        <p:nvSpPr>
          <p:cNvPr id="29" name="AutoShape 2"/>
          <p:cNvSpPr>
            <a:spLocks noChangeArrowheads="1"/>
          </p:cNvSpPr>
          <p:nvPr/>
        </p:nvSpPr>
        <p:spPr bwMode="auto">
          <a:xfrm>
            <a:off x="8332152" y="0"/>
            <a:ext cx="811848" cy="331904"/>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t"/>
          <a:lstStyle/>
          <a:p>
            <a:pPr algn="ctr">
              <a:spcAft>
                <a:spcPts val="1200"/>
              </a:spcAft>
            </a:pPr>
            <a:r>
              <a:rPr kumimoji="0" lang="zh-TW" altLang="en-US" sz="1400" dirty="0" smtClean="0">
                <a:solidFill>
                  <a:schemeClr val="tx1"/>
                </a:solidFill>
                <a:effectLst/>
                <a:latin typeface="微軟正黑體" panose="020B0604030504040204" pitchFamily="34" charset="-120"/>
                <a:ea typeface="微軟正黑體" panose="020B0604030504040204" pitchFamily="34" charset="-120"/>
                <a:cs typeface="Times New Roman" pitchFamily="18" charset="0"/>
              </a:rPr>
              <a:t>委託貿協</a:t>
            </a:r>
            <a:endParaRPr kumimoji="0" lang="zh-TW" altLang="en-US" sz="140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p:txBody>
      </p:sp>
      <p:sp>
        <p:nvSpPr>
          <p:cNvPr id="14" name="Text Box 9"/>
          <p:cNvSpPr txBox="1">
            <a:spLocks noChangeArrowheads="1"/>
          </p:cNvSpPr>
          <p:nvPr/>
        </p:nvSpPr>
        <p:spPr bwMode="auto">
          <a:xfrm>
            <a:off x="271325" y="3389341"/>
            <a:ext cx="2880000" cy="3243965"/>
          </a:xfrm>
          <a:prstGeom prst="rect">
            <a:avLst/>
          </a:prstGeom>
          <a:noFill/>
          <a:ln w="9525">
            <a:noFill/>
            <a:miter lim="800000"/>
            <a:headEnd/>
            <a:tailEnd/>
          </a:ln>
        </p:spPr>
        <p:txBody>
          <a:bodyPr wrap="square">
            <a:spAutoFit/>
          </a:bodyPr>
          <a:lstStyle/>
          <a:p>
            <a:pPr marL="342900" indent="-342900">
              <a:lnSpc>
                <a:spcPct val="110000"/>
              </a:lnSpc>
              <a:spcBef>
                <a:spcPts val="600"/>
              </a:spcBef>
              <a:spcAft>
                <a:spcPts val="600"/>
              </a:spcAft>
              <a:buClr>
                <a:srgbClr val="FF0000"/>
              </a:buClr>
              <a:buFont typeface="Wingdings" pitchFamily="2" charset="2"/>
              <a:buChar char="v"/>
            </a:pPr>
            <a:r>
              <a:rPr lang="zh-TW" altLang="en-US" sz="2000" b="1" dirty="0" smtClean="0">
                <a:latin typeface="微軟正黑體" panose="020B0604030504040204" pitchFamily="34" charset="-120"/>
                <a:ea typeface="微軟正黑體" panose="020B0604030504040204" pitchFamily="34" charset="-120"/>
                <a:cs typeface="Times New Roman" pitchFamily="18" charset="0"/>
              </a:rPr>
              <a:t>市場調查</a:t>
            </a:r>
            <a:r>
              <a:rPr lang="en-US" altLang="zh-TW" sz="2000" b="1" dirty="0" smtClean="0">
                <a:latin typeface="微軟正黑體" panose="020B0604030504040204" pitchFamily="34" charset="-120"/>
                <a:ea typeface="微軟正黑體" panose="020B0604030504040204" pitchFamily="34" charset="-120"/>
                <a:cs typeface="Times New Roman" pitchFamily="18" charset="0"/>
              </a:rPr>
              <a:t>/</a:t>
            </a:r>
            <a:r>
              <a:rPr lang="zh-TW" altLang="en-US" sz="2000" b="1" dirty="0">
                <a:latin typeface="微軟正黑體" panose="020B0604030504040204" pitchFamily="34" charset="-120"/>
                <a:ea typeface="微軟正黑體" panose="020B0604030504040204" pitchFamily="34" charset="-120"/>
                <a:cs typeface="Times New Roman" pitchFamily="18" charset="0"/>
              </a:rPr>
              <a:t>辦理市場調查成果發表會與各項講座</a:t>
            </a:r>
          </a:p>
          <a:p>
            <a:pPr>
              <a:lnSpc>
                <a:spcPct val="110000"/>
              </a:lnSpc>
              <a:spcBef>
                <a:spcPts val="600"/>
              </a:spcBef>
              <a:spcAft>
                <a:spcPts val="600"/>
              </a:spcAft>
              <a:buClr>
                <a:srgbClr val="FF0000"/>
              </a:buClr>
            </a:pPr>
            <a:r>
              <a:rPr lang="zh-TW" altLang="en-US" dirty="0" smtClean="0">
                <a:latin typeface="微軟正黑體" panose="020B0604030504040204" pitchFamily="34" charset="-120"/>
                <a:ea typeface="微軟正黑體" panose="020B0604030504040204" pitchFamily="34" charset="-120"/>
                <a:cs typeface="Times New Roman" pitchFamily="18" charset="0"/>
              </a:rPr>
              <a:t>外貿協會派員</a:t>
            </a:r>
            <a:r>
              <a:rPr lang="zh-TW" altLang="en-US" dirty="0">
                <a:latin typeface="微軟正黑體" panose="020B0604030504040204" pitchFamily="34" charset="-120"/>
                <a:ea typeface="微軟正黑體" panose="020B0604030504040204" pitchFamily="34" charset="-120"/>
                <a:cs typeface="Times New Roman" pitchFamily="18" charset="0"/>
              </a:rPr>
              <a:t>前往新興市場、工業化國家及大陸</a:t>
            </a:r>
            <a:r>
              <a:rPr lang="zh-TW" altLang="en-US" dirty="0" smtClean="0">
                <a:latin typeface="微軟正黑體" panose="020B0604030504040204" pitchFamily="34" charset="-120"/>
                <a:ea typeface="微軟正黑體" panose="020B0604030504040204" pitchFamily="34" charset="-120"/>
                <a:cs typeface="Times New Roman" pitchFamily="18" charset="0"/>
              </a:rPr>
              <a:t>市場調查，</a:t>
            </a:r>
            <a:r>
              <a:rPr lang="zh-TW" altLang="en-US" dirty="0">
                <a:latin typeface="微軟正黑體" panose="020B0604030504040204" pitchFamily="34" charset="-120"/>
                <a:ea typeface="微軟正黑體" panose="020B0604030504040204" pitchFamily="34" charset="-120"/>
                <a:cs typeface="Times New Roman" pitchFamily="18" charset="0"/>
              </a:rPr>
              <a:t>並辦理</a:t>
            </a:r>
            <a:r>
              <a:rPr lang="zh-TW" altLang="en-US" dirty="0" smtClean="0">
                <a:latin typeface="微軟正黑體" panose="020B0604030504040204" pitchFamily="34" charset="-120"/>
                <a:ea typeface="微軟正黑體" panose="020B0604030504040204" pitchFamily="34" charset="-120"/>
                <a:cs typeface="Times New Roman" pitchFamily="18" charset="0"/>
              </a:rPr>
              <a:t>市調成果</a:t>
            </a:r>
            <a:r>
              <a:rPr lang="zh-TW" altLang="en-US" dirty="0">
                <a:latin typeface="微軟正黑體" panose="020B0604030504040204" pitchFamily="34" charset="-120"/>
                <a:ea typeface="微軟正黑體" panose="020B0604030504040204" pitchFamily="34" charset="-120"/>
                <a:cs typeface="Times New Roman" pitchFamily="18" charset="0"/>
              </a:rPr>
              <a:t>發表會，並結合貿易議題辦理各類貿易實務講座</a:t>
            </a:r>
          </a:p>
          <a:p>
            <a:pPr>
              <a:lnSpc>
                <a:spcPct val="110000"/>
              </a:lnSpc>
              <a:spcBef>
                <a:spcPts val="600"/>
              </a:spcBef>
              <a:spcAft>
                <a:spcPts val="600"/>
              </a:spcAft>
              <a:buClr>
                <a:srgbClr val="FF0000"/>
              </a:buClr>
            </a:pPr>
            <a:endParaRPr lang="zh-TW" altLang="en-US" dirty="0">
              <a:latin typeface="微軟正黑體" panose="020B0604030504040204" pitchFamily="34" charset="-120"/>
              <a:ea typeface="微軟正黑體" panose="020B0604030504040204" pitchFamily="34" charset="-120"/>
              <a:cs typeface="Times New Roman" pitchFamily="18" charset="0"/>
            </a:endParaRPr>
          </a:p>
        </p:txBody>
      </p:sp>
      <p:sp>
        <p:nvSpPr>
          <p:cNvPr id="15" name="Text Box 9"/>
          <p:cNvSpPr txBox="1">
            <a:spLocks noChangeArrowheads="1"/>
          </p:cNvSpPr>
          <p:nvPr/>
        </p:nvSpPr>
        <p:spPr bwMode="auto">
          <a:xfrm>
            <a:off x="3183628" y="3389341"/>
            <a:ext cx="2880000" cy="3308598"/>
          </a:xfrm>
          <a:prstGeom prst="rect">
            <a:avLst/>
          </a:prstGeom>
          <a:noFill/>
          <a:ln w="9525">
            <a:noFill/>
            <a:miter lim="800000"/>
            <a:headEnd/>
            <a:tailEnd/>
          </a:ln>
        </p:spPr>
        <p:txBody>
          <a:bodyPr wrap="square">
            <a:spAutoFit/>
          </a:bodyPr>
          <a:lstStyle/>
          <a:p>
            <a:pPr marL="341313" indent="-341313">
              <a:lnSpc>
                <a:spcPct val="110000"/>
              </a:lnSpc>
              <a:spcBef>
                <a:spcPts val="600"/>
              </a:spcBef>
              <a:buClr>
                <a:srgbClr val="FF0000"/>
              </a:buClr>
              <a:buFont typeface="Wingdings" pitchFamily="2" charset="2"/>
              <a:buChar char="v"/>
            </a:pPr>
            <a:r>
              <a:rPr lang="zh-TW" altLang="en-US" sz="2000" b="1" dirty="0" smtClean="0">
                <a:latin typeface="微軟正黑體" panose="020B0604030504040204" pitchFamily="34" charset="-120"/>
                <a:ea typeface="微軟正黑體" panose="020B0604030504040204" pitchFamily="34" charset="-120"/>
                <a:cs typeface="Times New Roman" pitchFamily="18" charset="0"/>
              </a:rPr>
              <a:t>發行經貿透視雙周刊</a:t>
            </a:r>
            <a:r>
              <a:rPr lang="en-US" altLang="zh-TW" sz="2000" b="1" dirty="0" smtClean="0">
                <a:latin typeface="微軟正黑體" panose="020B0604030504040204" pitchFamily="34" charset="-120"/>
                <a:ea typeface="微軟正黑體" panose="020B0604030504040204" pitchFamily="34" charset="-120"/>
                <a:cs typeface="Times New Roman" pitchFamily="18" charset="0"/>
              </a:rPr>
              <a:t>/</a:t>
            </a:r>
            <a:r>
              <a:rPr lang="zh-TW" altLang="en-US" sz="2000" b="1" dirty="0">
                <a:latin typeface="微軟正黑體" panose="020B0604030504040204" pitchFamily="34" charset="-120"/>
                <a:ea typeface="微軟正黑體" panose="020B0604030504040204" pitchFamily="34" charset="-120"/>
                <a:cs typeface="Times New Roman" pitchFamily="18" charset="0"/>
              </a:rPr>
              <a:t>建置商情</a:t>
            </a:r>
            <a:r>
              <a:rPr lang="zh-TW" altLang="en-US" sz="2000" b="1" dirty="0" smtClean="0">
                <a:latin typeface="微軟正黑體" panose="020B0604030504040204" pitchFamily="34" charset="-120"/>
                <a:ea typeface="微軟正黑體" panose="020B0604030504040204" pitchFamily="34" charset="-120"/>
                <a:cs typeface="Times New Roman" pitchFamily="18" charset="0"/>
              </a:rPr>
              <a:t>資料庫</a:t>
            </a:r>
            <a:r>
              <a:rPr lang="en-US" altLang="zh-TW" sz="2000" b="1" dirty="0" smtClean="0">
                <a:latin typeface="微軟正黑體" panose="020B0604030504040204" pitchFamily="34" charset="-120"/>
                <a:ea typeface="微軟正黑體" panose="020B0604030504040204" pitchFamily="34" charset="-120"/>
                <a:cs typeface="Times New Roman" pitchFamily="18" charset="0"/>
              </a:rPr>
              <a:t>/</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itchFamily="18" charset="0"/>
              </a:rPr>
              <a:t>全球經貿</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itchFamily="18" charset="0"/>
              </a:rPr>
              <a:t>e</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itchFamily="18" charset="0"/>
              </a:rPr>
              <a:t>指通</a:t>
            </a:r>
            <a:r>
              <a:rPr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APP</a:t>
            </a:r>
          </a:p>
          <a:p>
            <a:pPr marL="342000" indent="-342000">
              <a:lnSpc>
                <a:spcPct val="110000"/>
              </a:lnSpc>
              <a:spcBef>
                <a:spcPts val="0"/>
              </a:spcBef>
              <a:spcAft>
                <a:spcPts val="0"/>
              </a:spcAft>
              <a:buClr>
                <a:srgbClr val="FF0000"/>
              </a:buClr>
            </a:pPr>
            <a:r>
              <a:rPr lang="zh-TW" altLang="en-US" sz="2000" dirty="0" smtClean="0">
                <a:latin typeface="微軟正黑體" panose="020B0604030504040204" pitchFamily="34" charset="-120"/>
                <a:ea typeface="微軟正黑體" panose="020B0604030504040204" pitchFamily="34" charset="-120"/>
                <a:cs typeface="Times New Roman" pitchFamily="18" charset="0"/>
              </a:rPr>
              <a:t>     </a:t>
            </a:r>
            <a:r>
              <a:rPr lang="zh-TW" altLang="en-US" dirty="0" smtClean="0">
                <a:latin typeface="微軟正黑體" panose="020B0604030504040204" pitchFamily="34" charset="-120"/>
                <a:ea typeface="微軟正黑體" panose="020B0604030504040204" pitchFamily="34" charset="-120"/>
                <a:cs typeface="Times New Roman" pitchFamily="18" charset="0"/>
              </a:rPr>
              <a:t>蒐集</a:t>
            </a:r>
            <a:r>
              <a:rPr lang="zh-TW" altLang="en-US" dirty="0">
                <a:latin typeface="微軟正黑體" panose="020B0604030504040204" pitchFamily="34" charset="-120"/>
                <a:ea typeface="微軟正黑體" panose="020B0604030504040204" pitchFamily="34" charset="-120"/>
                <a:cs typeface="Times New Roman" pitchFamily="18" charset="0"/>
              </a:rPr>
              <a:t>全球各地重要經貿商情商機資訊，透過經貿透視</a:t>
            </a:r>
            <a:r>
              <a:rPr lang="zh-TW" altLang="en-US" dirty="0" smtClean="0">
                <a:latin typeface="微軟正黑體" panose="020B0604030504040204" pitchFamily="34" charset="-120"/>
                <a:ea typeface="微軟正黑體" panose="020B0604030504040204" pitchFamily="34" charset="-120"/>
                <a:cs typeface="Times New Roman" pitchFamily="18" charset="0"/>
              </a:rPr>
              <a:t>雙周刊、全球資訊網、</a:t>
            </a:r>
            <a:r>
              <a:rPr lang="zh-TW" altLang="en-US" dirty="0">
                <a:latin typeface="微軟正黑體" panose="020B0604030504040204" pitchFamily="34" charset="-120"/>
                <a:ea typeface="微軟正黑體" panose="020B0604030504040204" pitchFamily="34" charset="-120"/>
                <a:cs typeface="Times New Roman" pitchFamily="18" charset="0"/>
              </a:rPr>
              <a:t>經貿透視網、</a:t>
            </a:r>
            <a:r>
              <a:rPr lang="en-US" altLang="zh-TW" dirty="0">
                <a:latin typeface="微軟正黑體" panose="020B0604030504040204" pitchFamily="34" charset="-120"/>
                <a:ea typeface="微軟正黑體" panose="020B0604030504040204" pitchFamily="34" charset="-120"/>
                <a:cs typeface="Times New Roman" pitchFamily="18" charset="0"/>
              </a:rPr>
              <a:t>APP</a:t>
            </a:r>
            <a:r>
              <a:rPr lang="zh-TW" altLang="en-US" dirty="0" smtClean="0">
                <a:latin typeface="微軟正黑體" panose="020B0604030504040204" pitchFamily="34" charset="-120"/>
                <a:ea typeface="微軟正黑體" panose="020B0604030504040204" pitchFamily="34" charset="-120"/>
                <a:cs typeface="Times New Roman" pitchFamily="18" charset="0"/>
              </a:rPr>
              <a:t>、</a:t>
            </a:r>
            <a:r>
              <a:rPr lang="en-US" altLang="zh-TW" dirty="0" smtClean="0">
                <a:latin typeface="微軟正黑體" panose="020B0604030504040204" pitchFamily="34" charset="-120"/>
                <a:ea typeface="微軟正黑體" panose="020B0604030504040204" pitchFamily="34" charset="-120"/>
                <a:cs typeface="Times New Roman" pitchFamily="18" charset="0"/>
              </a:rPr>
              <a:t>Facebook</a:t>
            </a:r>
            <a:r>
              <a:rPr lang="zh-TW" altLang="en-US" dirty="0">
                <a:latin typeface="微軟正黑體" panose="020B0604030504040204" pitchFamily="34" charset="-120"/>
                <a:ea typeface="微軟正黑體" panose="020B0604030504040204" pitchFamily="34" charset="-120"/>
                <a:cs typeface="Times New Roman" pitchFamily="18" charset="0"/>
              </a:rPr>
              <a:t>粉絲</a:t>
            </a:r>
            <a:r>
              <a:rPr lang="zh-TW" altLang="en-US" dirty="0" smtClean="0">
                <a:latin typeface="微軟正黑體" panose="020B0604030504040204" pitchFamily="34" charset="-120"/>
                <a:ea typeface="微軟正黑體" panose="020B0604030504040204" pitchFamily="34" charset="-120"/>
                <a:cs typeface="Times New Roman" pitchFamily="18" charset="0"/>
              </a:rPr>
              <a:t>團，提供</a:t>
            </a:r>
            <a:r>
              <a:rPr lang="zh-TW" altLang="en-US" dirty="0">
                <a:latin typeface="微軟正黑體" panose="020B0604030504040204" pitchFamily="34" charset="-120"/>
                <a:ea typeface="微軟正黑體" panose="020B0604030504040204" pitchFamily="34" charset="-120"/>
                <a:cs typeface="Times New Roman" pitchFamily="18" charset="0"/>
              </a:rPr>
              <a:t>廠商參考運用</a:t>
            </a:r>
          </a:p>
          <a:p>
            <a:pPr marL="342000" indent="-342000">
              <a:lnSpc>
                <a:spcPct val="110000"/>
              </a:lnSpc>
              <a:spcBef>
                <a:spcPts val="0"/>
              </a:spcBef>
              <a:spcAft>
                <a:spcPts val="0"/>
              </a:spcAft>
              <a:buClr>
                <a:srgbClr val="FF0000"/>
              </a:buClr>
            </a:pPr>
            <a:endParaRPr lang="en-US" altLang="zh-TW" sz="2000" b="1" dirty="0" smtClean="0">
              <a:latin typeface="微軟正黑體" panose="020B0604030504040204" pitchFamily="34" charset="-120"/>
              <a:ea typeface="微軟正黑體" panose="020B0604030504040204" pitchFamily="34" charset="-120"/>
              <a:cs typeface="Times New Roman" pitchFamily="18" charset="0"/>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152058"/>
            <a:ext cx="1905869" cy="1905869"/>
          </a:xfrm>
          <a:prstGeom prst="rect">
            <a:avLst/>
          </a:prstGeom>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388" y="1023027"/>
            <a:ext cx="1550405" cy="2060885"/>
          </a:xfrm>
          <a:prstGeom prst="rect">
            <a:avLst/>
          </a:prstGeom>
        </p:spPr>
      </p:pic>
      <p:grpSp>
        <p:nvGrpSpPr>
          <p:cNvPr id="7" name="群組 6"/>
          <p:cNvGrpSpPr/>
          <p:nvPr/>
        </p:nvGrpSpPr>
        <p:grpSpPr>
          <a:xfrm>
            <a:off x="456778" y="2494205"/>
            <a:ext cx="2315022" cy="862787"/>
            <a:chOff x="395536" y="2429926"/>
            <a:chExt cx="2315022" cy="862787"/>
          </a:xfrm>
        </p:grpSpPr>
        <p:grpSp>
          <p:nvGrpSpPr>
            <p:cNvPr id="5" name="群組 4"/>
            <p:cNvGrpSpPr/>
            <p:nvPr/>
          </p:nvGrpSpPr>
          <p:grpSpPr>
            <a:xfrm>
              <a:off x="395536" y="2429926"/>
              <a:ext cx="2315022" cy="594999"/>
              <a:chOff x="318625" y="2472139"/>
              <a:chExt cx="2315022" cy="594999"/>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231" y="2474357"/>
                <a:ext cx="430416" cy="58480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708" y="2474357"/>
                <a:ext cx="437678" cy="58357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1" y="2474357"/>
                <a:ext cx="436491" cy="58357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776" y="2472139"/>
                <a:ext cx="421767" cy="5857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625" y="2472139"/>
                <a:ext cx="436952" cy="594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文字方塊 5"/>
            <p:cNvSpPr txBox="1"/>
            <p:nvPr/>
          </p:nvSpPr>
          <p:spPr>
            <a:xfrm>
              <a:off x="846901" y="3015714"/>
              <a:ext cx="1415772" cy="276999"/>
            </a:xfrm>
            <a:prstGeom prst="rect">
              <a:avLst/>
            </a:prstGeom>
            <a:noFill/>
          </p:spPr>
          <p:txBody>
            <a:bodyPr wrap="none" rtlCol="0">
              <a:spAutoFit/>
            </a:bodyPr>
            <a:lstStyle/>
            <a:p>
              <a:r>
                <a:rPr lang="zh-TW" altLang="en-US" sz="1200" dirty="0" smtClean="0">
                  <a:latin typeface="微軟正黑體" panose="020B0604030504040204" pitchFamily="34" charset="-120"/>
                  <a:ea typeface="微軟正黑體" panose="020B0604030504040204" pitchFamily="34" charset="-120"/>
                </a:rPr>
                <a:t>貿協最新市調報告</a:t>
              </a:r>
              <a:endParaRPr lang="zh-TW" altLang="en-US" sz="1200" dirty="0">
                <a:latin typeface="微軟正黑體" pitchFamily="34" charset="-120"/>
                <a:ea typeface="微軟正黑體" pitchFamily="34" charset="-120"/>
              </a:endParaRPr>
            </a:p>
          </p:txBody>
        </p:sp>
      </p:grpSp>
      <p:pic>
        <p:nvPicPr>
          <p:cNvPr id="23" name="Picture 2" descr="C:\Users\1165\AppData\Local\Microsoft\Windows Live Mail\WLMDSS.tmp\WLM48CF.tmp\434smal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69002" y="1093546"/>
            <a:ext cx="1653472" cy="2012075"/>
          </a:xfrm>
          <a:prstGeom prst="rect">
            <a:avLst/>
          </a:prstGeom>
          <a:noFill/>
          <a:extLst>
            <a:ext uri="{909E8E84-426E-40DD-AFC4-6F175D3DCCD1}">
              <a14:hiddenFill xmlns:a14="http://schemas.microsoft.com/office/drawing/2010/main">
                <a:solidFill>
                  <a:srgbClr val="FFFFFF"/>
                </a:solidFill>
              </a14:hiddenFill>
            </a:ext>
          </a:extLst>
        </p:spPr>
      </p:pic>
      <p:pic>
        <p:nvPicPr>
          <p:cNvPr id="24" name="圖片 23"/>
          <p:cNvPicPr>
            <a:picLocks noChangeAspect="1"/>
          </p:cNvPicPr>
          <p:nvPr/>
        </p:nvPicPr>
        <p:blipFill rotWithShape="1">
          <a:blip r:embed="rId11" cstate="print">
            <a:extLst>
              <a:ext uri="{28A0092B-C50C-407E-A947-70E740481C1C}">
                <a14:useLocalDpi xmlns:a14="http://schemas.microsoft.com/office/drawing/2010/main" val="0"/>
              </a:ext>
            </a:extLst>
          </a:blip>
          <a:srcRect l="42449" t="36307" r="11786" b="19020"/>
          <a:stretch/>
        </p:blipFill>
        <p:spPr>
          <a:xfrm>
            <a:off x="347321" y="799073"/>
            <a:ext cx="2537416" cy="1594783"/>
          </a:xfrm>
          <a:prstGeom prst="rect">
            <a:avLst/>
          </a:prstGeom>
        </p:spPr>
      </p:pic>
      <p:pic>
        <p:nvPicPr>
          <p:cNvPr id="8" name="圖片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32040" y="1148801"/>
            <a:ext cx="1940403" cy="1940403"/>
          </a:xfrm>
          <a:prstGeom prst="rect">
            <a:avLst/>
          </a:prstGeom>
        </p:spPr>
      </p:pic>
      <p:sp>
        <p:nvSpPr>
          <p:cNvPr id="26" name="Text Box 9"/>
          <p:cNvSpPr txBox="1">
            <a:spLocks noChangeArrowheads="1"/>
          </p:cNvSpPr>
          <p:nvPr/>
        </p:nvSpPr>
        <p:spPr bwMode="auto">
          <a:xfrm>
            <a:off x="1094964" y="44568"/>
            <a:ext cx="7077436" cy="523220"/>
          </a:xfrm>
          <a:prstGeom prst="rect">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一、推廣貿易工作</a:t>
            </a:r>
            <a:r>
              <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商情資訊服務</a:t>
            </a:r>
            <a:r>
              <a:rPr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(2/4</a:t>
            </a:r>
            <a:r>
              <a:rPr lang="en-US" altLang="zh-TW" sz="20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endParaRPr lang="zh-TW" altLang="en-US" sz="20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31" name="直線コネクタ 81"/>
          <p:cNvCxnSpPr>
            <a:cxnSpLocks noChangeShapeType="1"/>
          </p:cNvCxnSpPr>
          <p:nvPr/>
        </p:nvCxnSpPr>
        <p:spPr bwMode="auto">
          <a:xfrm rot="10800000">
            <a:off x="898525" y="549275"/>
            <a:ext cx="7358062"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318450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9"/>
          <p:cNvSpPr txBox="1">
            <a:spLocks noChangeArrowheads="1"/>
          </p:cNvSpPr>
          <p:nvPr/>
        </p:nvSpPr>
        <p:spPr bwMode="auto">
          <a:xfrm>
            <a:off x="5032990" y="1417370"/>
            <a:ext cx="3223598" cy="3462486"/>
          </a:xfrm>
          <a:prstGeom prst="rect">
            <a:avLst/>
          </a:prstGeom>
          <a:noFill/>
          <a:ln w="9525">
            <a:noFill/>
            <a:miter lim="800000"/>
            <a:headEnd/>
            <a:tailEnd/>
          </a:ln>
        </p:spPr>
        <p:txBody>
          <a:bodyPr wrap="square">
            <a:spAutoFit/>
          </a:bodyPr>
          <a:lstStyle/>
          <a:p>
            <a:pPr marL="342900" indent="-166688" algn="just">
              <a:lnSpc>
                <a:spcPct val="110000"/>
              </a:lnSpc>
              <a:spcBef>
                <a:spcPts val="0"/>
              </a:spcBef>
              <a:spcAft>
                <a:spcPts val="600"/>
              </a:spcAft>
              <a:buClr>
                <a:srgbClr val="FF0000"/>
              </a:buClr>
              <a:buFont typeface="Wingdings" pitchFamily="2" charset="2"/>
              <a:buChar char="l"/>
            </a:pPr>
            <a:r>
              <a:rPr lang="zh-TW" altLang="en-US" sz="2000" b="1" dirty="0">
                <a:latin typeface="微軟正黑體" panose="020B0604030504040204" pitchFamily="34" charset="-120"/>
                <a:ea typeface="微軟正黑體" panose="020B0604030504040204" pitchFamily="34" charset="-120"/>
                <a:cs typeface="Times New Roman" pitchFamily="18" charset="0"/>
              </a:rPr>
              <a:t>營運貿易資料館</a:t>
            </a:r>
            <a:endParaRPr lang="en-US" altLang="zh-TW" sz="2000" b="1" dirty="0">
              <a:latin typeface="微軟正黑體" panose="020B0604030504040204" pitchFamily="34" charset="-120"/>
              <a:ea typeface="微軟正黑體" panose="020B0604030504040204" pitchFamily="34" charset="-120"/>
              <a:cs typeface="Times New Roman" pitchFamily="18" charset="0"/>
            </a:endParaRPr>
          </a:p>
          <a:p>
            <a:pPr marL="342900" indent="-166688" algn="just">
              <a:lnSpc>
                <a:spcPct val="110000"/>
              </a:lnSpc>
              <a:spcBef>
                <a:spcPts val="0"/>
              </a:spcBef>
              <a:spcAft>
                <a:spcPts val="600"/>
              </a:spcAft>
              <a:buClr>
                <a:srgbClr val="FF0000"/>
              </a:buClr>
              <a:buFont typeface="Wingdings" pitchFamily="2" charset="2"/>
              <a:buChar char="l"/>
            </a:pPr>
            <a:r>
              <a:rPr lang="zh-TW" altLang="en-US" sz="17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於臺北</a:t>
            </a:r>
            <a:r>
              <a:rPr lang="zh-TW" altLang="en-US" sz="1700" dirty="0">
                <a:solidFill>
                  <a:schemeClr val="tx1"/>
                </a:solidFill>
                <a:latin typeface="微軟正黑體" panose="020B0604030504040204" pitchFamily="34" charset="-120"/>
                <a:ea typeface="微軟正黑體" panose="020B0604030504040204" pitchFamily="34" charset="-120"/>
                <a:cs typeface="Times New Roman" pitchFamily="18" charset="0"/>
              </a:rPr>
              <a:t>、新竹</a:t>
            </a:r>
            <a:r>
              <a:rPr lang="zh-TW" altLang="en-US" sz="17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、臺中、臺南</a:t>
            </a:r>
            <a:r>
              <a:rPr lang="zh-TW" altLang="en-US" sz="1700" dirty="0">
                <a:solidFill>
                  <a:schemeClr val="tx1"/>
                </a:solidFill>
                <a:latin typeface="微軟正黑體" panose="020B0604030504040204" pitchFamily="34" charset="-120"/>
                <a:ea typeface="微軟正黑體" panose="020B0604030504040204" pitchFamily="34" charset="-120"/>
                <a:cs typeface="Times New Roman" pitchFamily="18" charset="0"/>
              </a:rPr>
              <a:t>與高雄設有貿易資料館，陳列多種圖書（包括各國工商名錄、貿易法規）、經貿與專業期刊及產品型錄等，提供國內外貿易業者及相關人士利用</a:t>
            </a:r>
            <a:endParaRPr lang="en-US" altLang="zh-TW" sz="1700"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342900" indent="-166688" algn="just">
              <a:lnSpc>
                <a:spcPct val="110000"/>
              </a:lnSpc>
              <a:spcBef>
                <a:spcPts val="0"/>
              </a:spcBef>
              <a:spcAft>
                <a:spcPts val="600"/>
              </a:spcAft>
              <a:buClr>
                <a:srgbClr val="FF0000"/>
              </a:buClr>
              <a:buFont typeface="Wingdings" pitchFamily="2" charset="2"/>
              <a:buChar char="l"/>
            </a:pPr>
            <a:r>
              <a:rPr lang="zh-TW" altLang="en-US" sz="17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配合辦理</a:t>
            </a:r>
            <a:r>
              <a:rPr lang="zh-TW" altLang="en-US" sz="1700" dirty="0">
                <a:solidFill>
                  <a:schemeClr val="tx1"/>
                </a:solidFill>
                <a:latin typeface="微軟正黑體" panose="020B0604030504040204" pitchFamily="34" charset="-120"/>
                <a:ea typeface="微軟正黑體" panose="020B0604030504040204" pitchFamily="34" charset="-120"/>
                <a:cs typeface="Times New Roman" pitchFamily="18" charset="0"/>
              </a:rPr>
              <a:t>說明會，鼓勵廠商運用資料館及電子資料庫拓銷海外</a:t>
            </a:r>
            <a:r>
              <a:rPr lang="zh-TW" altLang="en-US" sz="17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市場</a:t>
            </a:r>
            <a:endParaRPr lang="en-US" altLang="zh-TW" sz="1700" dirty="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sp>
        <p:nvSpPr>
          <p:cNvPr id="26" name="文字方塊 21"/>
          <p:cNvSpPr txBox="1">
            <a:spLocks noChangeArrowheads="1"/>
          </p:cNvSpPr>
          <p:nvPr/>
        </p:nvSpPr>
        <p:spPr bwMode="auto">
          <a:xfrm>
            <a:off x="3318922" y="652626"/>
            <a:ext cx="2621230" cy="400110"/>
          </a:xfrm>
          <a:prstGeom prst="rect">
            <a:avLst/>
          </a:prstGeom>
          <a:noFill/>
          <a:ln w="9525">
            <a:noFill/>
            <a:miter lim="800000"/>
            <a:headEnd/>
            <a:tailEnd/>
          </a:ln>
        </p:spPr>
        <p:txBody>
          <a:bodyPr wrap="none">
            <a:spAutoFit/>
          </a:bodyPr>
          <a:lstStyle/>
          <a:p>
            <a:pPr algn="r"/>
            <a:r>
              <a:rPr kumimoji="0" lang="zh-TW" altLang="en-US"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資訊蒐集研究與發布</a:t>
            </a:r>
            <a:r>
              <a:rPr kumimoji="0"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2</a:t>
            </a:r>
            <a:endParaRPr kumimoji="0" lang="zh-TW" altLang="en-US" sz="20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sp>
        <p:nvSpPr>
          <p:cNvPr id="28" name="AutoShape 2"/>
          <p:cNvSpPr>
            <a:spLocks noChangeArrowheads="1"/>
          </p:cNvSpPr>
          <p:nvPr/>
        </p:nvSpPr>
        <p:spPr bwMode="auto">
          <a:xfrm>
            <a:off x="8332152" y="0"/>
            <a:ext cx="811848" cy="331904"/>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t"/>
          <a:lstStyle/>
          <a:p>
            <a:pPr algn="ctr">
              <a:spcAft>
                <a:spcPts val="1200"/>
              </a:spcAft>
            </a:pPr>
            <a:r>
              <a:rPr kumimoji="0" lang="zh-TW" altLang="en-US" sz="1400" dirty="0" smtClean="0">
                <a:solidFill>
                  <a:schemeClr val="tx1"/>
                </a:solidFill>
                <a:effectLst/>
                <a:latin typeface="微軟正黑體" panose="020B0604030504040204" pitchFamily="34" charset="-120"/>
                <a:ea typeface="微軟正黑體" panose="020B0604030504040204" pitchFamily="34" charset="-120"/>
                <a:cs typeface="Times New Roman" pitchFamily="18" charset="0"/>
              </a:rPr>
              <a:t>委託貿協</a:t>
            </a:r>
            <a:endParaRPr kumimoji="0" lang="zh-TW" altLang="en-US" sz="140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p:txBody>
      </p:sp>
      <p:sp>
        <p:nvSpPr>
          <p:cNvPr id="6" name="矩形 5"/>
          <p:cNvSpPr/>
          <p:nvPr/>
        </p:nvSpPr>
        <p:spPr>
          <a:xfrm>
            <a:off x="7083434" y="5680464"/>
            <a:ext cx="1440160" cy="61709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176212" algn="just">
              <a:lnSpc>
                <a:spcPct val="110000"/>
              </a:lnSpc>
              <a:spcAft>
                <a:spcPts val="600"/>
              </a:spcAft>
              <a:buClr>
                <a:srgbClr val="FF0000"/>
              </a:buClr>
            </a:pPr>
            <a:r>
              <a:rPr lang="zh-TW" altLang="en-US" sz="1700" dirty="0" smtClean="0">
                <a:latin typeface="微軟正黑體" panose="020B0604030504040204" pitchFamily="34" charset="-120"/>
                <a:ea typeface="微軟正黑體" panose="020B0604030504040204" pitchFamily="34" charset="-120"/>
                <a:cs typeface="Times New Roman" pitchFamily="18" charset="0"/>
              </a:rPr>
              <a:t>                             </a:t>
            </a:r>
            <a:r>
              <a:rPr lang="zh-TW" altLang="en-US" sz="1400" b="1" dirty="0" smtClean="0">
                <a:latin typeface="微軟正黑體" panose="020B0604030504040204" pitchFamily="34" charset="-120"/>
                <a:ea typeface="微軟正黑體" panose="020B0604030504040204" pitchFamily="34" charset="-120"/>
                <a:cs typeface="Times New Roman" pitchFamily="18" charset="0"/>
              </a:rPr>
              <a:t>貿易</a:t>
            </a:r>
            <a:r>
              <a:rPr lang="zh-TW" altLang="en-US" sz="1400" b="1" dirty="0">
                <a:latin typeface="微軟正黑體" panose="020B0604030504040204" pitchFamily="34" charset="-120"/>
                <a:ea typeface="微軟正黑體" panose="020B0604030504040204" pitchFamily="34" charset="-120"/>
                <a:cs typeface="Times New Roman" pitchFamily="18" charset="0"/>
              </a:rPr>
              <a:t>資料館</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4877" y="4958415"/>
            <a:ext cx="1057275" cy="1057275"/>
          </a:xfrm>
          <a:prstGeom prst="rect">
            <a:avLst/>
          </a:prstGeom>
        </p:spPr>
      </p:pic>
      <p:pic>
        <p:nvPicPr>
          <p:cNvPr id="7" name="圖片 6"/>
          <p:cNvPicPr>
            <a:picLocks noChangeAspect="1"/>
          </p:cNvPicPr>
          <p:nvPr/>
        </p:nvPicPr>
        <p:blipFill rotWithShape="1">
          <a:blip r:embed="rId4" cstate="print">
            <a:extLst>
              <a:ext uri="{28A0092B-C50C-407E-A947-70E740481C1C}">
                <a14:useLocalDpi xmlns:a14="http://schemas.microsoft.com/office/drawing/2010/main" val="0"/>
              </a:ext>
            </a:extLst>
          </a:blip>
          <a:srcRect l="5664" t="4298" r="2919" b="26740"/>
          <a:stretch/>
        </p:blipFill>
        <p:spPr>
          <a:xfrm>
            <a:off x="573307" y="1323599"/>
            <a:ext cx="4429595" cy="4729397"/>
          </a:xfrm>
          <a:prstGeom prst="rect">
            <a:avLst/>
          </a:prstGeom>
          <a:effectLst>
            <a:outerShdw blurRad="50800" dist="38100" dir="10800000" algn="r" rotWithShape="0">
              <a:prstClr val="black">
                <a:alpha val="40000"/>
              </a:prstClr>
            </a:outerShdw>
          </a:effectLst>
        </p:spPr>
      </p:pic>
      <p:sp>
        <p:nvSpPr>
          <p:cNvPr id="12" name="Text Box 9"/>
          <p:cNvSpPr txBox="1">
            <a:spLocks noChangeArrowheads="1"/>
          </p:cNvSpPr>
          <p:nvPr/>
        </p:nvSpPr>
        <p:spPr bwMode="auto">
          <a:xfrm>
            <a:off x="1094964" y="44568"/>
            <a:ext cx="7077436" cy="523220"/>
          </a:xfrm>
          <a:prstGeom prst="rect">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一、推廣貿易工作</a:t>
            </a:r>
            <a:r>
              <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商情資訊服務</a:t>
            </a:r>
            <a:r>
              <a:rPr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(3/4</a:t>
            </a:r>
            <a:r>
              <a:rPr lang="en-US" altLang="zh-TW" sz="20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endParaRPr lang="zh-TW" altLang="en-US" sz="20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13" name="直線コネクタ 81"/>
          <p:cNvCxnSpPr>
            <a:cxnSpLocks noChangeShapeType="1"/>
          </p:cNvCxnSpPr>
          <p:nvPr/>
        </p:nvCxnSpPr>
        <p:spPr bwMode="auto">
          <a:xfrm rot="10800000">
            <a:off x="898525" y="549275"/>
            <a:ext cx="7358062"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057403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179513" y="4437112"/>
            <a:ext cx="2592287" cy="2304256"/>
          </a:xfrm>
          <a:prstGeom prst="rect">
            <a:avLst/>
          </a:prstGeom>
          <a:ln>
            <a:solidFill>
              <a:srgbClr val="996600"/>
            </a:solidFill>
          </a:ln>
        </p:spPr>
        <p:txBody>
          <a:bodyPr wrap="square" lIns="36000" rIns="36000">
            <a:noAutofit/>
          </a:bodyPr>
          <a:lstStyle/>
          <a:p>
            <a:pPr algn="ctr">
              <a:lnSpc>
                <a:spcPts val="2000"/>
              </a:lnSpc>
              <a:spcAft>
                <a:spcPts val="600"/>
              </a:spcAft>
            </a:pPr>
            <a:endParaRPr lang="en-US" altLang="zh-TW" b="1" kern="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lgn="just">
              <a:spcBef>
                <a:spcPts val="600"/>
              </a:spcBef>
              <a:buFont typeface="Wingdings" panose="05000000000000000000" pitchFamily="2" charset="2"/>
              <a:buChar char="Ø"/>
              <a:defRPr/>
            </a:pPr>
            <a:r>
              <a:rPr lang="zh-TW" altLang="en-US" b="1" dirty="0">
                <a:latin typeface="微軟正黑體" panose="020B0604030504040204" pitchFamily="34" charset="-120"/>
                <a:ea typeface="微軟正黑體" panose="020B0604030504040204" pitchFamily="34" charset="-120"/>
              </a:rPr>
              <a:t>篩選重點市場</a:t>
            </a:r>
            <a:endParaRPr lang="en-US" altLang="zh-TW" b="1" dirty="0">
              <a:latin typeface="微軟正黑體" panose="020B0604030504040204" pitchFamily="34" charset="-120"/>
              <a:ea typeface="微軟正黑體" panose="020B0604030504040204" pitchFamily="34" charset="-120"/>
            </a:endParaRPr>
          </a:p>
          <a:p>
            <a:pPr marL="266700" indent="-266700" algn="just">
              <a:spcBef>
                <a:spcPts val="600"/>
              </a:spcBef>
              <a:buFont typeface="Wingdings" panose="05000000000000000000" pitchFamily="2" charset="2"/>
              <a:buChar char="Ø"/>
              <a:defRPr/>
            </a:pPr>
            <a:r>
              <a:rPr lang="zh-TW" altLang="en-US" b="1" dirty="0">
                <a:latin typeface="微軟正黑體" panose="020B0604030504040204" pitchFamily="34" charset="-120"/>
                <a:ea typeface="微軟正黑體" panose="020B0604030504040204" pitchFamily="34" charset="-120"/>
              </a:rPr>
              <a:t>出口情勢洞察</a:t>
            </a:r>
            <a:endParaRPr lang="en-US" altLang="zh-TW" b="1" dirty="0">
              <a:latin typeface="微軟正黑體" panose="020B0604030504040204" pitchFamily="34" charset="-120"/>
              <a:ea typeface="微軟正黑體" panose="020B0604030504040204" pitchFamily="34" charset="-120"/>
            </a:endParaRPr>
          </a:p>
          <a:p>
            <a:pPr marL="266700" indent="-266700" algn="just">
              <a:spcBef>
                <a:spcPts val="600"/>
              </a:spcBef>
              <a:buFont typeface="Wingdings" panose="05000000000000000000" pitchFamily="2" charset="2"/>
              <a:buChar char="Ø"/>
              <a:defRPr/>
            </a:pPr>
            <a:r>
              <a:rPr lang="zh-TW" altLang="en-US" b="1" dirty="0">
                <a:latin typeface="微軟正黑體" panose="020B0604030504040204" pitchFamily="34" charset="-120"/>
                <a:ea typeface="微軟正黑體" panose="020B0604030504040204" pitchFamily="34" charset="-120"/>
                <a:cs typeface="Times New Roman" pitchFamily="18" charset="0"/>
              </a:rPr>
              <a:t>臺灣產品競爭力洞察</a:t>
            </a:r>
            <a:endParaRPr lang="en-US" altLang="zh-TW" b="1" dirty="0">
              <a:latin typeface="微軟正黑體" panose="020B0604030504040204" pitchFamily="34" charset="-120"/>
              <a:ea typeface="微軟正黑體" panose="020B0604030504040204" pitchFamily="34" charset="-120"/>
              <a:cs typeface="Times New Roman" pitchFamily="18" charset="0"/>
            </a:endParaRPr>
          </a:p>
        </p:txBody>
      </p:sp>
      <p:sp>
        <p:nvSpPr>
          <p:cNvPr id="66" name="矩形 65"/>
          <p:cNvSpPr/>
          <p:nvPr/>
        </p:nvSpPr>
        <p:spPr>
          <a:xfrm>
            <a:off x="224881" y="1524548"/>
            <a:ext cx="8694239" cy="1752007"/>
          </a:xfrm>
          <a:prstGeom prst="rect">
            <a:avLst/>
          </a:prstGeom>
          <a:ln>
            <a:solidFill>
              <a:srgbClr val="996600"/>
            </a:solidFill>
          </a:ln>
        </p:spPr>
        <p:txBody>
          <a:bodyPr wrap="square" lIns="36000" tIns="108000" rIns="36000" bIns="108000">
            <a:noAutofit/>
          </a:bodyPr>
          <a:lstStyle/>
          <a:p>
            <a:pPr marL="266700" lvl="0" indent="-266700" algn="just">
              <a:lnSpc>
                <a:spcPts val="3000"/>
              </a:lnSpc>
              <a:spcBef>
                <a:spcPts val="600"/>
              </a:spcBef>
              <a:buFont typeface="Wingdings" panose="05000000000000000000" pitchFamily="2" charset="2"/>
              <a:buChar char="Ø"/>
              <a:defRPr/>
            </a:pPr>
            <a:r>
              <a:rPr lang="zh-TW" altLang="en-US" sz="2400" b="1" dirty="0">
                <a:latin typeface="微軟正黑體" panose="020B0604030504040204" pitchFamily="34" charset="-120"/>
                <a:ea typeface="微軟正黑體" panose="020B0604030504040204" pitchFamily="34" charset="-120"/>
              </a:rPr>
              <a:t>自動化資料擷取全球貿易大數據，形成智慧貿易生態系統，即時掌握國際情勢</a:t>
            </a:r>
            <a:r>
              <a:rPr lang="en-US" altLang="zh-TW" sz="2400" b="1" dirty="0" err="1">
                <a:latin typeface="微軟正黑體" panose="020B0604030504040204" pitchFamily="34" charset="-120"/>
                <a:ea typeface="微軟正黑體" panose="020B0604030504040204" pitchFamily="34" charset="-120"/>
              </a:rPr>
              <a:t>iTrade</a:t>
            </a:r>
            <a:r>
              <a:rPr lang="en-US" altLang="zh-TW" sz="2400" b="1" dirty="0">
                <a:latin typeface="微軟正黑體" panose="020B0604030504040204" pitchFamily="34" charset="-120"/>
                <a:ea typeface="微軟正黑體" panose="020B0604030504040204" pitchFamily="34" charset="-120"/>
              </a:rPr>
              <a:t>(itrade.taitra.org.tw)</a:t>
            </a:r>
            <a:r>
              <a:rPr lang="zh-TW" altLang="en-US" sz="2400" b="1" dirty="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endParaRPr>
          </a:p>
          <a:p>
            <a:pPr marL="266700" lvl="0" indent="-266700" algn="just">
              <a:lnSpc>
                <a:spcPts val="3000"/>
              </a:lnSpc>
              <a:spcBef>
                <a:spcPts val="600"/>
              </a:spcBef>
              <a:buFont typeface="Wingdings" panose="05000000000000000000" pitchFamily="2" charset="2"/>
              <a:buChar char="Ø"/>
              <a:defRPr/>
            </a:pPr>
            <a:r>
              <a:rPr lang="zh-TW" altLang="en-US" sz="2400" b="1" dirty="0">
                <a:latin typeface="微軟正黑體" panose="020B0604030504040204" pitchFamily="34" charset="-120"/>
                <a:ea typeface="微軟正黑體" panose="020B0604030504040204" pitchFamily="34" charset="-120"/>
              </a:rPr>
              <a:t>蒐集全球展覽資訊，首次運用大數據分析各國辦展及參展情勢建置海外參展決策輔助平台</a:t>
            </a:r>
            <a:r>
              <a:rPr lang="en-US" altLang="zh-TW" sz="2400" b="1" dirty="0">
                <a:latin typeface="微軟正黑體" panose="020B0604030504040204" pitchFamily="34" charset="-120"/>
                <a:ea typeface="微軟正黑體" panose="020B0604030504040204" pitchFamily="34" charset="-120"/>
              </a:rPr>
              <a:t>TSP(www.tsp.org.tw)</a:t>
            </a:r>
          </a:p>
          <a:p>
            <a:pPr marL="266700" indent="-266700" algn="just">
              <a:lnSpc>
                <a:spcPts val="3000"/>
              </a:lnSpc>
              <a:spcBef>
                <a:spcPts val="600"/>
              </a:spcBef>
              <a:buFont typeface="Wingdings" panose="05000000000000000000" pitchFamily="2" charset="2"/>
              <a:buChar char="Ø"/>
              <a:defRPr/>
            </a:pPr>
            <a:endParaRPr lang="en-US" altLang="zh-TW" sz="2400" b="1" dirty="0">
              <a:latin typeface="微軟正黑體" panose="020B0604030504040204" pitchFamily="34" charset="-120"/>
              <a:ea typeface="微軟正黑體" panose="020B0604030504040204" pitchFamily="34" charset="-120"/>
            </a:endParaRPr>
          </a:p>
          <a:p>
            <a:pPr marL="266700" indent="-266700" algn="just">
              <a:lnSpc>
                <a:spcPts val="3000"/>
              </a:lnSpc>
              <a:spcBef>
                <a:spcPts val="600"/>
              </a:spcBef>
              <a:buFont typeface="Wingdings" panose="05000000000000000000" pitchFamily="2" charset="2"/>
              <a:buChar char="Ø"/>
              <a:defRPr/>
            </a:pPr>
            <a:endParaRPr lang="en-US" altLang="zh-TW" sz="2400" b="1" dirty="0">
              <a:latin typeface="微軟正黑體" panose="020B0604030504040204" pitchFamily="34" charset="-120"/>
              <a:ea typeface="微軟正黑體" panose="020B0604030504040204" pitchFamily="34" charset="-120"/>
            </a:endParaRPr>
          </a:p>
          <a:p>
            <a:pPr marL="266700" lvl="0" indent="-266700" algn="just">
              <a:lnSpc>
                <a:spcPts val="3000"/>
              </a:lnSpc>
              <a:spcBef>
                <a:spcPts val="600"/>
              </a:spcBef>
              <a:buFont typeface="Wingdings" panose="05000000000000000000" pitchFamily="2" charset="2"/>
              <a:buChar char="Ø"/>
              <a:defRPr/>
            </a:pPr>
            <a:endParaRPr lang="en-US" altLang="zh-TW" sz="2400" b="1" kern="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7" name="矩形 66"/>
          <p:cNvSpPr/>
          <p:nvPr/>
        </p:nvSpPr>
        <p:spPr>
          <a:xfrm>
            <a:off x="2987824" y="4437112"/>
            <a:ext cx="2880320" cy="2304256"/>
          </a:xfrm>
          <a:prstGeom prst="rect">
            <a:avLst/>
          </a:prstGeom>
          <a:ln>
            <a:solidFill>
              <a:srgbClr val="996600"/>
            </a:solidFill>
          </a:ln>
        </p:spPr>
        <p:txBody>
          <a:bodyPr wrap="square" lIns="36000" rIns="36000">
            <a:noAutofit/>
          </a:bodyPr>
          <a:lstStyle/>
          <a:p>
            <a:pPr algn="ctr">
              <a:lnSpc>
                <a:spcPts val="2000"/>
              </a:lnSpc>
            </a:pPr>
            <a:endParaRPr lang="en-US" altLang="zh-TW" sz="1600" b="1" kern="0" dirty="0">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lgn="just">
              <a:spcBef>
                <a:spcPts val="600"/>
              </a:spcBef>
              <a:buFont typeface="Wingdings" panose="05000000000000000000" pitchFamily="2" charset="2"/>
              <a:buChar char="Ø"/>
              <a:defRPr/>
            </a:pPr>
            <a:r>
              <a:rPr lang="zh-TW" altLang="en-US" b="1" dirty="0">
                <a:latin typeface="微軟正黑體" panose="020B0604030504040204" pitchFamily="34" charset="-120"/>
                <a:ea typeface="微軟正黑體" panose="020B0604030504040204" pitchFamily="34" charset="-120"/>
              </a:rPr>
              <a:t>出口前景預測</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66700" indent="-266700" algn="just">
              <a:spcBef>
                <a:spcPts val="600"/>
              </a:spcBef>
              <a:buFont typeface="Wingdings" panose="05000000000000000000" pitchFamily="2" charset="2"/>
              <a:buChar char="Ø"/>
              <a:defRPr/>
            </a:pPr>
            <a:r>
              <a:rPr lang="zh-TW" altLang="en-US" b="1" dirty="0">
                <a:latin typeface="微軟正黑體" panose="020B0604030504040204" pitchFamily="34" charset="-120"/>
                <a:ea typeface="微軟正黑體" panose="020B0604030504040204" pitchFamily="34" charset="-120"/>
              </a:rPr>
              <a:t>產品別目標市場</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66700" indent="-266700" algn="just">
              <a:spcBef>
                <a:spcPts val="600"/>
              </a:spcBef>
              <a:buFont typeface="Wingdings" panose="05000000000000000000" pitchFamily="2" charset="2"/>
              <a:buChar char="Ø"/>
              <a:defRPr/>
            </a:pPr>
            <a:r>
              <a:rPr lang="zh-TW" altLang="en-US" b="1" dirty="0">
                <a:latin typeface="微軟正黑體" panose="020B0604030504040204" pitchFamily="34" charset="-120"/>
                <a:ea typeface="微軟正黑體" panose="020B0604030504040204" pitchFamily="34" charset="-120"/>
              </a:rPr>
              <a:t>全球展覽搜尋</a:t>
            </a:r>
            <a:endParaRPr lang="en-US" altLang="zh-TW" b="1" dirty="0">
              <a:latin typeface="微軟正黑體" panose="020B0604030504040204" pitchFamily="34" charset="-120"/>
              <a:ea typeface="微軟正黑體" panose="020B0604030504040204" pitchFamily="34" charset="-120"/>
            </a:endParaRPr>
          </a:p>
          <a:p>
            <a:pPr marL="266700" indent="-266700" algn="just">
              <a:spcBef>
                <a:spcPts val="600"/>
              </a:spcBef>
              <a:buFont typeface="Wingdings" panose="05000000000000000000" pitchFamily="2" charset="2"/>
              <a:buChar char="Ø"/>
              <a:defRPr/>
            </a:pPr>
            <a:r>
              <a:rPr lang="zh-TW" altLang="en-US" b="1" dirty="0">
                <a:latin typeface="微軟正黑體" panose="020B0604030504040204" pitchFamily="34" charset="-120"/>
                <a:ea typeface="微軟正黑體" panose="020B0604030504040204" pitchFamily="34" charset="-120"/>
              </a:rPr>
              <a:t>各國參展分布</a:t>
            </a:r>
          </a:p>
          <a:p>
            <a:pPr>
              <a:lnSpc>
                <a:spcPts val="2000"/>
              </a:lnSpc>
            </a:pPr>
            <a:endParaRPr lang="zh-TW" altLang="en-US" sz="1600" b="1" u="sng" kern="0" dirty="0">
              <a:solidFill>
                <a:srgbClr val="0033CC"/>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000"/>
              </a:lnSpc>
            </a:pPr>
            <a:endParaRPr lang="en-US" altLang="zh-TW" b="1" u="sng" kern="0" dirty="0">
              <a:solidFill>
                <a:srgbClr val="0033CC"/>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31763" indent="-131763">
              <a:lnSpc>
                <a:spcPts val="1800"/>
              </a:lnSpc>
            </a:pPr>
            <a:endParaRPr lang="en-US" altLang="zh-TW" sz="1600" b="1" u="sng" kern="0" dirty="0">
              <a:solidFill>
                <a:srgbClr val="0033CC"/>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4" name="矩形 43"/>
          <p:cNvSpPr/>
          <p:nvPr/>
        </p:nvSpPr>
        <p:spPr>
          <a:xfrm>
            <a:off x="683656" y="4438362"/>
            <a:ext cx="1584000" cy="353137"/>
          </a:xfrm>
          <a:prstGeom prst="rect">
            <a:avLst/>
          </a:prstGeom>
          <a:solidFill>
            <a:schemeClr val="accent3">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90000"/>
              </a:lnSpc>
            </a:pPr>
            <a:r>
              <a:rPr lang="zh-TW" altLang="en-US" sz="2000" b="1" dirty="0">
                <a:solidFill>
                  <a:prstClr val="white"/>
                </a:solidFill>
                <a:latin typeface="微軟正黑體" panose="020B0604030504040204" pitchFamily="34" charset="-120"/>
                <a:ea typeface="微軟正黑體" panose="020B0604030504040204" pitchFamily="34" charset="-120"/>
              </a:rPr>
              <a:t>市場面</a:t>
            </a:r>
            <a:endParaRPr lang="en-US" altLang="zh-TW" sz="2000" b="1" dirty="0">
              <a:solidFill>
                <a:prstClr val="white"/>
              </a:solidFill>
              <a:latin typeface="微軟正黑體" panose="020B0604030504040204" pitchFamily="34" charset="-120"/>
              <a:ea typeface="微軟正黑體" panose="020B0604030504040204" pitchFamily="34" charset="-120"/>
            </a:endParaRPr>
          </a:p>
        </p:txBody>
      </p:sp>
      <p:sp>
        <p:nvSpPr>
          <p:cNvPr id="45" name="矩形 44"/>
          <p:cNvSpPr/>
          <p:nvPr/>
        </p:nvSpPr>
        <p:spPr>
          <a:xfrm>
            <a:off x="251696" y="1092548"/>
            <a:ext cx="1584000" cy="432000"/>
          </a:xfrm>
          <a:prstGeom prst="rect">
            <a:avLst/>
          </a:prstGeom>
          <a:solidFill>
            <a:schemeClr val="accent3">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90000"/>
              </a:lnSpc>
            </a:pPr>
            <a:r>
              <a:rPr lang="zh-TW" altLang="en-US" sz="2000" b="1" dirty="0">
                <a:solidFill>
                  <a:prstClr val="white"/>
                </a:solidFill>
                <a:latin typeface="微軟正黑體" panose="020B0604030504040204" pitchFamily="34" charset="-120"/>
                <a:ea typeface="微軟正黑體" panose="020B0604030504040204" pitchFamily="34" charset="-120"/>
              </a:rPr>
              <a:t>推動作法</a:t>
            </a:r>
            <a:endParaRPr lang="en-US" altLang="zh-TW" sz="2000" b="1" dirty="0">
              <a:solidFill>
                <a:prstClr val="white"/>
              </a:solidFill>
              <a:latin typeface="微軟正黑體" panose="020B0604030504040204" pitchFamily="34" charset="-120"/>
              <a:ea typeface="微軟正黑體" panose="020B0604030504040204" pitchFamily="34" charset="-120"/>
            </a:endParaRPr>
          </a:p>
        </p:txBody>
      </p:sp>
      <p:sp>
        <p:nvSpPr>
          <p:cNvPr id="46" name="矩形 45"/>
          <p:cNvSpPr/>
          <p:nvPr/>
        </p:nvSpPr>
        <p:spPr>
          <a:xfrm>
            <a:off x="3707904" y="4438362"/>
            <a:ext cx="1584176" cy="383263"/>
          </a:xfrm>
          <a:prstGeom prst="rect">
            <a:avLst/>
          </a:prstGeom>
          <a:solidFill>
            <a:schemeClr val="accent3">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90000"/>
              </a:lnSpc>
            </a:pPr>
            <a:r>
              <a:rPr lang="zh-TW" altLang="en-US" sz="2000" b="1" dirty="0">
                <a:solidFill>
                  <a:prstClr val="white"/>
                </a:solidFill>
                <a:latin typeface="微軟正黑體" panose="020B0604030504040204" pitchFamily="34" charset="-120"/>
                <a:ea typeface="微軟正黑體" panose="020B0604030504040204" pitchFamily="34" charset="-120"/>
              </a:rPr>
              <a:t>產業面</a:t>
            </a:r>
            <a:endParaRPr lang="en-US" altLang="zh-TW" sz="2000" b="1" dirty="0">
              <a:solidFill>
                <a:prstClr val="white"/>
              </a:solidFill>
              <a:latin typeface="微軟正黑體" panose="020B0604030504040204" pitchFamily="34" charset="-120"/>
              <a:ea typeface="微軟正黑體" panose="020B0604030504040204" pitchFamily="34" charset="-120"/>
            </a:endParaRPr>
          </a:p>
        </p:txBody>
      </p:sp>
      <p:sp>
        <p:nvSpPr>
          <p:cNvPr id="25" name="矩形 24"/>
          <p:cNvSpPr/>
          <p:nvPr/>
        </p:nvSpPr>
        <p:spPr>
          <a:xfrm>
            <a:off x="6038800" y="4437112"/>
            <a:ext cx="2880320" cy="2304256"/>
          </a:xfrm>
          <a:prstGeom prst="rect">
            <a:avLst/>
          </a:prstGeom>
          <a:ln>
            <a:solidFill>
              <a:srgbClr val="996600"/>
            </a:solidFill>
          </a:ln>
        </p:spPr>
        <p:txBody>
          <a:bodyPr wrap="square" lIns="36000" rIns="36000">
            <a:noAutofit/>
          </a:bodyPr>
          <a:lstStyle/>
          <a:p>
            <a:pPr algn="ctr">
              <a:lnSpc>
                <a:spcPts val="2000"/>
              </a:lnSpc>
            </a:pPr>
            <a:endParaRPr lang="en-US" altLang="zh-TW" sz="1600" b="1" kern="0" dirty="0">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lgn="just">
              <a:spcBef>
                <a:spcPts val="600"/>
              </a:spcBef>
              <a:buFont typeface="Wingdings" panose="05000000000000000000" pitchFamily="2" charset="2"/>
              <a:buChar char="Ø"/>
              <a:defRPr/>
            </a:pPr>
            <a:r>
              <a:rPr lang="zh-TW" altLang="en-US" b="1" dirty="0">
                <a:latin typeface="微軟正黑體" panose="020B0604030504040204" pitchFamily="34" charset="-120"/>
                <a:ea typeface="微軟正黑體" panose="020B0604030504040204" pitchFamily="34" charset="-120"/>
              </a:rPr>
              <a:t>重要海外買主對全球採購動向</a:t>
            </a:r>
            <a:endParaRPr lang="en-US" altLang="zh-TW" b="1" dirty="0">
              <a:latin typeface="微軟正黑體" panose="020B0604030504040204" pitchFamily="34" charset="-120"/>
              <a:ea typeface="微軟正黑體" panose="020B0604030504040204" pitchFamily="34" charset="-120"/>
            </a:endParaRPr>
          </a:p>
          <a:p>
            <a:pPr marL="266700" indent="-266700" algn="just">
              <a:spcBef>
                <a:spcPts val="600"/>
              </a:spcBef>
              <a:buFont typeface="Wingdings" panose="05000000000000000000" pitchFamily="2" charset="2"/>
              <a:buChar char="Ø"/>
              <a:defRPr/>
            </a:pPr>
            <a:r>
              <a:rPr lang="zh-TW" altLang="en-US" b="1" kern="0" dirty="0">
                <a:latin typeface="微軟正黑體" panose="020B0604030504040204" pitchFamily="34" charset="-120"/>
                <a:ea typeface="微軟正黑體" panose="020B0604030504040204" pitchFamily="34" charset="-120"/>
                <a:cs typeface="Times New Roman" panose="02020603050405020304" pitchFamily="18" charset="0"/>
              </a:rPr>
              <a:t>重要海外買主對台採購動向</a:t>
            </a:r>
            <a:endParaRPr lang="en-US" altLang="zh-TW" b="1" u="sng" kern="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6" name="矩形 25"/>
          <p:cNvSpPr/>
          <p:nvPr/>
        </p:nvSpPr>
        <p:spPr>
          <a:xfrm>
            <a:off x="6686872" y="4438362"/>
            <a:ext cx="1584176" cy="383263"/>
          </a:xfrm>
          <a:prstGeom prst="rect">
            <a:avLst/>
          </a:prstGeom>
          <a:solidFill>
            <a:schemeClr val="accent3">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90000"/>
              </a:lnSpc>
            </a:pPr>
            <a:r>
              <a:rPr lang="zh-TW" altLang="en-US" sz="2000" b="1" dirty="0">
                <a:solidFill>
                  <a:prstClr val="white"/>
                </a:solidFill>
                <a:latin typeface="微軟正黑體" panose="020B0604030504040204" pitchFamily="34" charset="-120"/>
                <a:ea typeface="微軟正黑體" panose="020B0604030504040204" pitchFamily="34" charset="-120"/>
              </a:rPr>
              <a:t>趨勢面</a:t>
            </a:r>
            <a:endParaRPr lang="en-US" altLang="zh-TW" sz="2000" b="1" dirty="0">
              <a:solidFill>
                <a:prstClr val="white"/>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2699792" y="724940"/>
            <a:ext cx="3996444" cy="471812"/>
          </a:xfrm>
          <a:prstGeom prst="rect">
            <a:avLst/>
          </a:prstGeom>
          <a:solidFill>
            <a:schemeClr val="accent3">
              <a:lumMod val="40000"/>
              <a:lumOff val="6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90000"/>
              </a:lnSpc>
            </a:pPr>
            <a:r>
              <a:rPr lang="zh-TW" altLang="en-US" sz="2400" b="1" dirty="0">
                <a:solidFill>
                  <a:schemeClr val="tx1"/>
                </a:solidFill>
                <a:latin typeface="微軟正黑體" panose="020B0604030504040204" pitchFamily="34" charset="-120"/>
                <a:ea typeface="微軟正黑體" panose="020B0604030504040204" pitchFamily="34" charset="-120"/>
              </a:rPr>
              <a:t>運用大數據強化行銷效益</a:t>
            </a:r>
          </a:p>
        </p:txBody>
      </p:sp>
      <p:sp>
        <p:nvSpPr>
          <p:cNvPr id="2" name="向下箭號 1"/>
          <p:cNvSpPr/>
          <p:nvPr/>
        </p:nvSpPr>
        <p:spPr>
          <a:xfrm rot="16200000">
            <a:off x="2779490" y="3630633"/>
            <a:ext cx="632772" cy="50413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atin typeface="微軟正黑體" panose="020B0604030504040204" pitchFamily="34" charset="-120"/>
              <a:ea typeface="微軟正黑體" panose="020B0604030504040204" pitchFamily="34" charset="-120"/>
            </a:endParaRPr>
          </a:p>
        </p:txBody>
      </p:sp>
      <p:sp>
        <p:nvSpPr>
          <p:cNvPr id="18" name="AutoShape 2"/>
          <p:cNvSpPr>
            <a:spLocks noChangeArrowheads="1"/>
          </p:cNvSpPr>
          <p:nvPr/>
        </p:nvSpPr>
        <p:spPr bwMode="auto">
          <a:xfrm>
            <a:off x="8332152" y="0"/>
            <a:ext cx="811848" cy="331904"/>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t"/>
          <a:lstStyle/>
          <a:p>
            <a:pPr algn="ctr">
              <a:spcAft>
                <a:spcPts val="1200"/>
              </a:spcAft>
            </a:pPr>
            <a:r>
              <a:rPr kumimoji="0" lang="zh-TW" altLang="en-US" sz="1400" b="1" dirty="0">
                <a:solidFill>
                  <a:schemeClr val="tx1"/>
                </a:solidFill>
                <a:effectLst/>
                <a:latin typeface="微軟正黑體" panose="020B0604030504040204" pitchFamily="34" charset="-120"/>
                <a:ea typeface="微軟正黑體" panose="020B0604030504040204" pitchFamily="34" charset="-120"/>
                <a:cs typeface="Times New Roman" pitchFamily="18" charset="0"/>
              </a:rPr>
              <a:t>委託貿協</a:t>
            </a:r>
          </a:p>
        </p:txBody>
      </p:sp>
      <p:sp>
        <p:nvSpPr>
          <p:cNvPr id="19" name="Text Box 9"/>
          <p:cNvSpPr txBox="1">
            <a:spLocks noChangeArrowheads="1"/>
          </p:cNvSpPr>
          <p:nvPr/>
        </p:nvSpPr>
        <p:spPr bwMode="auto">
          <a:xfrm>
            <a:off x="1094964" y="44568"/>
            <a:ext cx="7077436" cy="523220"/>
          </a:xfrm>
          <a:prstGeom prst="rect">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一、推廣貿易工作</a:t>
            </a:r>
            <a:r>
              <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商情資訊服務</a:t>
            </a:r>
            <a:r>
              <a:rPr lang="en-US" altLang="zh-TW" sz="2000" b="1" dirty="0">
                <a:solidFill>
                  <a:srgbClr val="0000CC"/>
                </a:solidFill>
                <a:latin typeface="微軟正黑體" panose="020B0604030504040204" pitchFamily="34" charset="-120"/>
                <a:ea typeface="微軟正黑體" panose="020B0604030504040204" pitchFamily="34" charset="-120"/>
                <a:cs typeface="Times New Roman" pitchFamily="18" charset="0"/>
              </a:rPr>
              <a:t>(4/4)</a:t>
            </a:r>
            <a:endParaRPr lang="zh-TW" altLang="en-US" sz="20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20" name="直線コネクタ 81"/>
          <p:cNvCxnSpPr>
            <a:cxnSpLocks noChangeShapeType="1"/>
          </p:cNvCxnSpPr>
          <p:nvPr/>
        </p:nvCxnSpPr>
        <p:spPr bwMode="auto">
          <a:xfrm rot="10800000">
            <a:off x="898525" y="549275"/>
            <a:ext cx="7358062"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pic>
        <p:nvPicPr>
          <p:cNvPr id="16" name="圖片 15"/>
          <p:cNvPicPr>
            <a:picLocks noChangeAspect="1"/>
          </p:cNvPicPr>
          <p:nvPr/>
        </p:nvPicPr>
        <p:blipFill rotWithShape="1">
          <a:blip r:embed="rId3" cstate="screen">
            <a:extLst>
              <a:ext uri="{28A0092B-C50C-407E-A947-70E740481C1C}">
                <a14:useLocalDpi xmlns:a14="http://schemas.microsoft.com/office/drawing/2010/main"/>
              </a:ext>
            </a:extLst>
          </a:blip>
          <a:srcRect l="4645" r="6527"/>
          <a:stretch/>
        </p:blipFill>
        <p:spPr>
          <a:xfrm>
            <a:off x="438262" y="3351636"/>
            <a:ext cx="1477147" cy="826931"/>
          </a:xfrm>
          <a:prstGeom prst="rect">
            <a:avLst/>
          </a:prstGeom>
          <a:ln>
            <a:noFill/>
          </a:ln>
          <a:effectLst>
            <a:outerShdw blurRad="292100" dist="139700" dir="2700000" algn="tl" rotWithShape="0">
              <a:srgbClr val="333333">
                <a:alpha val="65000"/>
              </a:srgbClr>
            </a:outerShdw>
          </a:effectLst>
        </p:spPr>
      </p:pic>
      <p:pic>
        <p:nvPicPr>
          <p:cNvPr id="15" name="圖片 14"/>
          <p:cNvPicPr>
            <a:picLocks/>
          </p:cNvPicPr>
          <p:nvPr/>
        </p:nvPicPr>
        <p:blipFill rotWithShape="1">
          <a:blip r:embed="rId4" cstate="screen">
            <a:extLst>
              <a:ext uri="{28A0092B-C50C-407E-A947-70E740481C1C}">
                <a14:useLocalDpi xmlns:a14="http://schemas.microsoft.com/office/drawing/2010/main"/>
              </a:ext>
            </a:extLst>
          </a:blip>
          <a:srcRect t="8567" r="13555"/>
          <a:stretch/>
        </p:blipFill>
        <p:spPr>
          <a:xfrm>
            <a:off x="1305584" y="3525562"/>
            <a:ext cx="1476000" cy="831600"/>
          </a:xfrm>
          <a:prstGeom prst="rect">
            <a:avLst/>
          </a:prstGeom>
          <a:ln>
            <a:noFill/>
          </a:ln>
          <a:effectLst>
            <a:outerShdw blurRad="292100" dist="139700" dir="2700000" algn="tl" rotWithShape="0">
              <a:srgbClr val="333333">
                <a:alpha val="65000"/>
              </a:srgbClr>
            </a:outerShdw>
          </a:effectLst>
        </p:spPr>
      </p:pic>
      <p:pic>
        <p:nvPicPr>
          <p:cNvPr id="22" name="圖片 21"/>
          <p:cNvPicPr>
            <a:picLocks/>
          </p:cNvPicPr>
          <p:nvPr/>
        </p:nvPicPr>
        <p:blipFill>
          <a:blip r:embed="rId5" cstate="screen">
            <a:extLst>
              <a:ext uri="{28A0092B-C50C-407E-A947-70E740481C1C}">
                <a14:useLocalDpi xmlns:a14="http://schemas.microsoft.com/office/drawing/2010/main"/>
              </a:ext>
            </a:extLst>
          </a:blip>
          <a:stretch>
            <a:fillRect/>
          </a:stretch>
        </p:blipFill>
        <p:spPr>
          <a:xfrm>
            <a:off x="4087619" y="3562466"/>
            <a:ext cx="1476000" cy="831600"/>
          </a:xfrm>
          <a:prstGeom prst="rect">
            <a:avLst/>
          </a:prstGeom>
          <a:ln>
            <a:noFill/>
          </a:ln>
          <a:effectLst>
            <a:outerShdw blurRad="292100" dist="139700" dir="2700000" algn="tl" rotWithShape="0">
              <a:srgbClr val="333333">
                <a:alpha val="65000"/>
              </a:srgbClr>
            </a:outerShdw>
          </a:effectLst>
        </p:spPr>
      </p:pic>
      <p:sp>
        <p:nvSpPr>
          <p:cNvPr id="23" name="向下箭號 22"/>
          <p:cNvSpPr/>
          <p:nvPr/>
        </p:nvSpPr>
        <p:spPr>
          <a:xfrm rot="16200000">
            <a:off x="5803826" y="3617238"/>
            <a:ext cx="632772" cy="50413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atin typeface="微軟正黑體" panose="020B0604030504040204" pitchFamily="34" charset="-120"/>
              <a:ea typeface="微軟正黑體" panose="020B0604030504040204" pitchFamily="34" charset="-120"/>
            </a:endParaRPr>
          </a:p>
        </p:txBody>
      </p:sp>
      <p:pic>
        <p:nvPicPr>
          <p:cNvPr id="24" name="圖片 23"/>
          <p:cNvPicPr>
            <a:picLocks/>
          </p:cNvPicPr>
          <p:nvPr/>
        </p:nvPicPr>
        <p:blipFill>
          <a:blip r:embed="rId6"/>
          <a:stretch>
            <a:fillRect/>
          </a:stretch>
        </p:blipFill>
        <p:spPr>
          <a:xfrm>
            <a:off x="6840416" y="3437306"/>
            <a:ext cx="1476000" cy="831600"/>
          </a:xfrm>
          <a:prstGeom prst="rect">
            <a:avLst/>
          </a:prstGeom>
          <a:ln>
            <a:noFill/>
          </a:ln>
          <a:effectLst>
            <a:outerShdw blurRad="292100" dist="139700" dir="2700000" algn="tl" rotWithShape="0">
              <a:srgbClr val="333333">
                <a:alpha val="65000"/>
              </a:srgbClr>
            </a:outerShdw>
          </a:effectLst>
        </p:spPr>
      </p:pic>
      <p:pic>
        <p:nvPicPr>
          <p:cNvPr id="27" name="圖片 2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491880" y="3341701"/>
            <a:ext cx="1193855" cy="1043895"/>
          </a:xfrm>
          <a:prstGeom prst="rect">
            <a:avLst/>
          </a:prstGeom>
          <a:ln>
            <a:noFill/>
          </a:ln>
          <a:effectLst>
            <a:outerShdw blurRad="292100" dist="139700" dir="2700000" algn="tl" rotWithShape="0">
              <a:srgbClr val="333333">
                <a:alpha val="65000"/>
              </a:srgbClr>
            </a:outerShdw>
          </a:effectLst>
        </p:spPr>
      </p:pic>
      <p:pic>
        <p:nvPicPr>
          <p:cNvPr id="21" name="圖片 20"/>
          <p:cNvPicPr>
            <a:picLocks noChangeAspect="1"/>
          </p:cNvPicPr>
          <p:nvPr/>
        </p:nvPicPr>
        <p:blipFill rotWithShape="1">
          <a:blip r:embed="rId3" cstate="screen">
            <a:extLst>
              <a:ext uri="{28A0092B-C50C-407E-A947-70E740481C1C}">
                <a14:useLocalDpi xmlns:a14="http://schemas.microsoft.com/office/drawing/2010/main"/>
              </a:ext>
            </a:extLst>
          </a:blip>
          <a:srcRect l="4645" r="6527"/>
          <a:stretch/>
        </p:blipFill>
        <p:spPr>
          <a:xfrm>
            <a:off x="493385" y="3349049"/>
            <a:ext cx="1477147" cy="826931"/>
          </a:xfrm>
          <a:prstGeom prst="rect">
            <a:avLst/>
          </a:prstGeom>
          <a:ln>
            <a:noFill/>
          </a:ln>
          <a:effectLst>
            <a:outerShdw blurRad="292100" dist="139700" dir="2700000" algn="tl" rotWithShape="0">
              <a:srgbClr val="333333">
                <a:alpha val="65000"/>
              </a:srgbClr>
            </a:outerShdw>
          </a:effectLst>
        </p:spPr>
      </p:pic>
      <p:pic>
        <p:nvPicPr>
          <p:cNvPr id="28" name="圖片 27"/>
          <p:cNvPicPr>
            <a:picLocks/>
          </p:cNvPicPr>
          <p:nvPr/>
        </p:nvPicPr>
        <p:blipFill rotWithShape="1">
          <a:blip r:embed="rId4" cstate="screen">
            <a:extLst>
              <a:ext uri="{28A0092B-C50C-407E-A947-70E740481C1C}">
                <a14:useLocalDpi xmlns:a14="http://schemas.microsoft.com/office/drawing/2010/main"/>
              </a:ext>
            </a:extLst>
          </a:blip>
          <a:srcRect t="8567" r="13555"/>
          <a:stretch/>
        </p:blipFill>
        <p:spPr>
          <a:xfrm>
            <a:off x="1259632" y="3522975"/>
            <a:ext cx="1476000" cy="83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011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投影片編號版面配置區 3"/>
          <p:cNvSpPr txBox="1">
            <a:spLocks noGrp="1"/>
          </p:cNvSpPr>
          <p:nvPr/>
        </p:nvSpPr>
        <p:spPr bwMode="auto">
          <a:xfrm>
            <a:off x="6902450" y="6337300"/>
            <a:ext cx="2133600" cy="476250"/>
          </a:xfrm>
          <a:prstGeom prst="rect">
            <a:avLst/>
          </a:prstGeom>
          <a:noFill/>
          <a:ln>
            <a:miter lim="800000"/>
            <a:headEnd/>
            <a:tailEnd/>
          </a:ln>
        </p:spPr>
        <p:txBody>
          <a:bodyPr/>
          <a:lstStyle/>
          <a:p>
            <a:pPr algn="r">
              <a:spcAft>
                <a:spcPct val="0"/>
              </a:spcAft>
              <a:defRPr/>
            </a:pPr>
            <a:endParaRPr lang="en-US" altLang="zh-TW" sz="1400" dirty="0">
              <a:solidFill>
                <a:schemeClr val="tx1"/>
              </a:solidFill>
              <a:latin typeface="微軟正黑體" panose="020B0604030504040204" pitchFamily="34" charset="-120"/>
              <a:ea typeface="微軟正黑體" panose="020B0604030504040204" pitchFamily="34" charset="-120"/>
            </a:endParaRPr>
          </a:p>
        </p:txBody>
      </p:sp>
      <p:sp>
        <p:nvSpPr>
          <p:cNvPr id="25605" name="Text Box 6"/>
          <p:cNvSpPr txBox="1">
            <a:spLocks noChangeArrowheads="1"/>
          </p:cNvSpPr>
          <p:nvPr/>
        </p:nvSpPr>
        <p:spPr bwMode="auto">
          <a:xfrm>
            <a:off x="250825" y="2636838"/>
            <a:ext cx="8229600" cy="671512"/>
          </a:xfrm>
          <a:prstGeom prst="rect">
            <a:avLst/>
          </a:prstGeom>
          <a:noFill/>
          <a:ln w="9525">
            <a:noFill/>
            <a:miter lim="800000"/>
            <a:headEnd/>
            <a:tailEnd/>
          </a:ln>
        </p:spPr>
        <p:txBody>
          <a:bodyPr>
            <a:spAutoFit/>
          </a:bodyPr>
          <a:lstStyle/>
          <a:p>
            <a:pPr marL="457200" indent="-457200" algn="l">
              <a:spcAft>
                <a:spcPct val="0"/>
              </a:spcAft>
              <a:buFont typeface="Wingdings" pitchFamily="2" charset="2"/>
              <a:buNone/>
            </a:pPr>
            <a:endParaRPr lang="en-US" altLang="zh-TW" sz="2000">
              <a:solidFill>
                <a:schemeClr val="tx1"/>
              </a:solidFill>
              <a:latin typeface="微軟正黑體" panose="020B0604030504040204" pitchFamily="34" charset="-120"/>
              <a:ea typeface="微軟正黑體" panose="020B0604030504040204" pitchFamily="34" charset="-120"/>
            </a:endParaRPr>
          </a:p>
          <a:p>
            <a:pPr marL="457200" indent="-457200" algn="l">
              <a:spcAft>
                <a:spcPct val="0"/>
              </a:spcAft>
              <a:buFont typeface="Wingdings" pitchFamily="2" charset="2"/>
              <a:buNone/>
            </a:pPr>
            <a:endParaRPr lang="en-US" altLang="zh-TW" sz="1800" b="1">
              <a:solidFill>
                <a:schemeClr val="tx1"/>
              </a:solidFill>
              <a:latin typeface="微軟正黑體" panose="020B0604030504040204" pitchFamily="34" charset="-120"/>
              <a:ea typeface="微軟正黑體" panose="020B0604030504040204" pitchFamily="34" charset="-120"/>
            </a:endParaRPr>
          </a:p>
        </p:txBody>
      </p:sp>
      <p:sp>
        <p:nvSpPr>
          <p:cNvPr id="9" name="Text Box 7"/>
          <p:cNvSpPr txBox="1">
            <a:spLocks noChangeArrowheads="1"/>
          </p:cNvSpPr>
          <p:nvPr/>
        </p:nvSpPr>
        <p:spPr bwMode="auto">
          <a:xfrm>
            <a:off x="340909" y="1160251"/>
            <a:ext cx="8605602" cy="4927503"/>
          </a:xfrm>
          <a:prstGeom prst="rect">
            <a:avLst/>
          </a:prstGeom>
          <a:noFill/>
          <a:ln w="9525">
            <a:noFill/>
            <a:miter lim="800000"/>
            <a:headEnd/>
            <a:tailEnd/>
          </a:ln>
        </p:spPr>
        <p:txBody>
          <a:bodyPr wrap="square">
            <a:spAutoFit/>
          </a:bodyPr>
          <a:lstStyle/>
          <a:p>
            <a:pPr marL="266700" indent="-266700" algn="l">
              <a:spcBef>
                <a:spcPts val="600"/>
              </a:spcBef>
              <a:spcAft>
                <a:spcPts val="600"/>
              </a:spcAft>
              <a:buClr>
                <a:srgbClr val="FF0000"/>
              </a:buClr>
              <a:buFont typeface="Wingdings" pitchFamily="2" charset="2"/>
              <a:buChar char="v"/>
            </a:pPr>
            <a:r>
              <a:rPr lang="zh-TW" altLang="en-US" b="1" dirty="0" smtClean="0">
                <a:latin typeface="微軟正黑體" panose="020B0604030504040204" pitchFamily="34" charset="-120"/>
                <a:ea typeface="微軟正黑體" panose="020B0604030504040204" pitchFamily="34" charset="-120"/>
                <a:cs typeface="Times New Roman" pitchFamily="18" charset="0"/>
              </a:rPr>
              <a:t>專業訓練</a:t>
            </a:r>
            <a:endParaRPr lang="zh-TW" altLang="en-US" b="1" dirty="0">
              <a:latin typeface="微軟正黑體" panose="020B0604030504040204" pitchFamily="34" charset="-120"/>
              <a:ea typeface="微軟正黑體" panose="020B0604030504040204" pitchFamily="34" charset="-120"/>
              <a:cs typeface="Times New Roman" pitchFamily="18" charset="0"/>
            </a:endParaRPr>
          </a:p>
          <a:p>
            <a:pPr marL="534988" indent="-725488">
              <a:spcBef>
                <a:spcPts val="300"/>
              </a:spcBef>
              <a:spcAft>
                <a:spcPts val="300"/>
              </a:spcAft>
              <a:buClr>
                <a:srgbClr val="FF0000"/>
              </a:buClr>
            </a:pPr>
            <a:r>
              <a:rPr lang="zh-TW" altLang="en-US" dirty="0" smtClean="0">
                <a:latin typeface="微軟正黑體" panose="020B0604030504040204" pitchFamily="34" charset="-120"/>
                <a:ea typeface="微軟正黑體" panose="020B0604030504040204" pitchFamily="34" charset="-120"/>
                <a:cs typeface="Times New Roman" pitchFamily="18" charset="0"/>
              </a:rPr>
              <a:t>    </a:t>
            </a:r>
            <a:r>
              <a:rPr lang="en-US" altLang="zh-TW" dirty="0" smtClean="0">
                <a:latin typeface="微軟正黑體" panose="020B0604030504040204" pitchFamily="34" charset="-120"/>
                <a:ea typeface="微軟正黑體" panose="020B0604030504040204" pitchFamily="34" charset="-120"/>
                <a:cs typeface="Times New Roman" pitchFamily="18" charset="0"/>
              </a:rPr>
              <a:t>(</a:t>
            </a:r>
            <a:r>
              <a:rPr lang="en-US" altLang="zh-TW" dirty="0">
                <a:latin typeface="微軟正黑體" panose="020B0604030504040204" pitchFamily="34" charset="-120"/>
                <a:ea typeface="微軟正黑體" panose="020B0604030504040204" pitchFamily="34" charset="-120"/>
                <a:cs typeface="Times New Roman" pitchFamily="18" charset="0"/>
              </a:rPr>
              <a:t>1)</a:t>
            </a:r>
            <a:r>
              <a:rPr lang="zh-TW" altLang="en-US" dirty="0">
                <a:latin typeface="微軟正黑體" panose="020B0604030504040204" pitchFamily="34" charset="-120"/>
                <a:ea typeface="微軟正黑體" panose="020B0604030504040204" pitchFamily="34" charset="-120"/>
                <a:cs typeface="Times New Roman" pitchFamily="18" charset="0"/>
              </a:rPr>
              <a:t>國際企業經營</a:t>
            </a:r>
            <a:r>
              <a:rPr lang="zh-TW" altLang="en-US" dirty="0" smtClean="0">
                <a:latin typeface="微軟正黑體" panose="020B0604030504040204" pitchFamily="34" charset="-120"/>
                <a:ea typeface="微軟正黑體" panose="020B0604030504040204" pitchFamily="34" charset="-120"/>
                <a:cs typeface="Times New Roman" pitchFamily="18" charset="0"/>
              </a:rPr>
              <a:t>班</a:t>
            </a:r>
            <a:r>
              <a:rPr lang="zh-TW" altLang="en-US" dirty="0">
                <a:latin typeface="微軟正黑體" panose="020B0604030504040204" pitchFamily="34" charset="-120"/>
                <a:ea typeface="微軟正黑體" panose="020B0604030504040204" pitchFamily="34" charset="-120"/>
                <a:cs typeface="Times New Roman" pitchFamily="18" charset="0"/>
              </a:rPr>
              <a:t>：</a:t>
            </a:r>
            <a:r>
              <a:rPr lang="en-US" altLang="zh-TW" dirty="0" smtClean="0">
                <a:latin typeface="微軟正黑體" panose="020B0604030504040204" pitchFamily="34" charset="-120"/>
                <a:ea typeface="微軟正黑體" panose="020B0604030504040204" pitchFamily="34" charset="-120"/>
                <a:cs typeface="Times New Roman" pitchFamily="18" charset="0"/>
              </a:rPr>
              <a:t>2</a:t>
            </a:r>
            <a:r>
              <a:rPr lang="zh-TW" altLang="en-US" dirty="0">
                <a:latin typeface="微軟正黑體" panose="020B0604030504040204" pitchFamily="34" charset="-120"/>
                <a:ea typeface="微軟正黑體" panose="020B0604030504040204" pitchFamily="34" charset="-120"/>
                <a:cs typeface="Times New Roman" pitchFamily="18" charset="0"/>
              </a:rPr>
              <a:t>年及</a:t>
            </a:r>
            <a:r>
              <a:rPr lang="en-US" altLang="zh-TW" dirty="0">
                <a:latin typeface="微軟正黑體" panose="020B0604030504040204" pitchFamily="34" charset="-120"/>
                <a:ea typeface="微軟正黑體" panose="020B0604030504040204" pitchFamily="34" charset="-120"/>
                <a:cs typeface="Times New Roman" pitchFamily="18" charset="0"/>
              </a:rPr>
              <a:t>1</a:t>
            </a:r>
            <a:r>
              <a:rPr lang="zh-TW" altLang="en-US" dirty="0">
                <a:latin typeface="微軟正黑體" panose="020B0604030504040204" pitchFamily="34" charset="-120"/>
                <a:ea typeface="微軟正黑體" panose="020B0604030504040204" pitchFamily="34" charset="-120"/>
                <a:cs typeface="Times New Roman" pitchFamily="18" charset="0"/>
              </a:rPr>
              <a:t>年期</a:t>
            </a:r>
            <a:r>
              <a:rPr lang="zh-TW" altLang="en-US" dirty="0" smtClean="0">
                <a:latin typeface="微軟正黑體" panose="020B0604030504040204" pitchFamily="34" charset="-120"/>
                <a:ea typeface="微軟正黑體" panose="020B0604030504040204" pitchFamily="34" charset="-120"/>
                <a:cs typeface="Times New Roman" pitchFamily="18" charset="0"/>
              </a:rPr>
              <a:t>，新竹</a:t>
            </a:r>
            <a:r>
              <a:rPr lang="zh-TW" altLang="en-US" dirty="0">
                <a:latin typeface="微軟正黑體" panose="020B0604030504040204" pitchFamily="34" charset="-120"/>
                <a:ea typeface="微軟正黑體" panose="020B0604030504040204" pitchFamily="34" charset="-120"/>
                <a:cs typeface="Times New Roman" pitchFamily="18" charset="0"/>
              </a:rPr>
              <a:t>校</a:t>
            </a:r>
            <a:r>
              <a:rPr lang="zh-TW" altLang="en-US" dirty="0" smtClean="0">
                <a:latin typeface="微軟正黑體" panose="020B0604030504040204" pitchFamily="34" charset="-120"/>
                <a:ea typeface="微軟正黑體" panose="020B0604030504040204" pitchFamily="34" charset="-120"/>
                <a:cs typeface="Times New Roman" pitchFamily="18" charset="0"/>
              </a:rPr>
              <a:t>區、臺中校區、高雄校區</a:t>
            </a:r>
            <a:endParaRPr lang="en-US" altLang="zh-TW" dirty="0">
              <a:latin typeface="微軟正黑體" panose="020B0604030504040204" pitchFamily="34" charset="-120"/>
              <a:ea typeface="微軟正黑體" panose="020B0604030504040204" pitchFamily="34" charset="-120"/>
              <a:cs typeface="Times New Roman" pitchFamily="18" charset="0"/>
            </a:endParaRPr>
          </a:p>
          <a:p>
            <a:pPr marL="534988" indent="-725488">
              <a:spcBef>
                <a:spcPts val="300"/>
              </a:spcBef>
              <a:spcAft>
                <a:spcPts val="300"/>
              </a:spcAft>
              <a:buClr>
                <a:srgbClr val="FF0000"/>
              </a:buClr>
            </a:pPr>
            <a:r>
              <a:rPr lang="zh-TW" altLang="en-US" dirty="0">
                <a:latin typeface="微軟正黑體" panose="020B0604030504040204" pitchFamily="34" charset="-120"/>
                <a:ea typeface="微軟正黑體" panose="020B0604030504040204" pitchFamily="34" charset="-120"/>
                <a:cs typeface="Times New Roman" pitchFamily="18" charset="0"/>
              </a:rPr>
              <a:t> </a:t>
            </a:r>
            <a:r>
              <a:rPr lang="zh-TW" altLang="en-US" dirty="0" smtClean="0">
                <a:latin typeface="微軟正黑體" panose="020B0604030504040204" pitchFamily="34" charset="-120"/>
                <a:ea typeface="微軟正黑體" panose="020B0604030504040204" pitchFamily="34" charset="-120"/>
                <a:cs typeface="Times New Roman" pitchFamily="18" charset="0"/>
              </a:rPr>
              <a:t>   </a:t>
            </a:r>
            <a:r>
              <a:rPr lang="en-US" altLang="zh-TW" dirty="0" smtClean="0">
                <a:latin typeface="微軟正黑體" panose="020B0604030504040204" pitchFamily="34" charset="-120"/>
                <a:ea typeface="微軟正黑體" panose="020B0604030504040204" pitchFamily="34" charset="-120"/>
                <a:cs typeface="Times New Roman" pitchFamily="18" charset="0"/>
              </a:rPr>
              <a:t>(</a:t>
            </a:r>
            <a:r>
              <a:rPr lang="en-US" altLang="zh-TW" dirty="0">
                <a:latin typeface="微軟正黑體" panose="020B0604030504040204" pitchFamily="34" charset="-120"/>
                <a:ea typeface="微軟正黑體" panose="020B0604030504040204" pitchFamily="34" charset="-120"/>
                <a:cs typeface="Times New Roman" pitchFamily="18" charset="0"/>
              </a:rPr>
              <a:t>2</a:t>
            </a:r>
            <a:r>
              <a:rPr lang="en-US" altLang="zh-TW" dirty="0" smtClean="0">
                <a:latin typeface="微軟正黑體" panose="020B0604030504040204" pitchFamily="34" charset="-120"/>
                <a:ea typeface="微軟正黑體" panose="020B0604030504040204" pitchFamily="34" charset="-120"/>
                <a:cs typeface="Times New Roman" pitchFamily="18" charset="0"/>
              </a:rPr>
              <a:t>)</a:t>
            </a:r>
            <a:r>
              <a:rPr lang="zh-TW" altLang="en-US" dirty="0" smtClean="0">
                <a:latin typeface="微軟正黑體" panose="020B0604030504040204" pitchFamily="34" charset="-120"/>
                <a:ea typeface="微軟正黑體" panose="020B0604030504040204" pitchFamily="34" charset="-120"/>
                <a:cs typeface="Times New Roman" pitchFamily="18" charset="0"/>
              </a:rPr>
              <a:t>越南</a:t>
            </a:r>
            <a:r>
              <a:rPr lang="zh-TW" altLang="en-US" dirty="0">
                <a:latin typeface="微軟正黑體" panose="020B0604030504040204" pitchFamily="34" charset="-120"/>
                <a:ea typeface="微軟正黑體" panose="020B0604030504040204" pitchFamily="34" charset="-120"/>
                <a:cs typeface="Times New Roman" pitchFamily="18" charset="0"/>
              </a:rPr>
              <a:t>、印尼</a:t>
            </a:r>
            <a:r>
              <a:rPr lang="zh-TW" altLang="en-US" dirty="0" smtClean="0">
                <a:latin typeface="微軟正黑體" panose="020B0604030504040204" pitchFamily="34" charset="-120"/>
                <a:ea typeface="微軟正黑體" panose="020B0604030504040204" pitchFamily="34" charset="-120"/>
                <a:cs typeface="Times New Roman" pitchFamily="18" charset="0"/>
              </a:rPr>
              <a:t>語、泰語國際</a:t>
            </a:r>
            <a:r>
              <a:rPr lang="zh-TW" altLang="en-US" dirty="0">
                <a:latin typeface="微軟正黑體" panose="020B0604030504040204" pitchFamily="34" charset="-120"/>
                <a:ea typeface="微軟正黑體" panose="020B0604030504040204" pitchFamily="34" charset="-120"/>
                <a:cs typeface="Times New Roman" pitchFamily="18" charset="0"/>
              </a:rPr>
              <a:t>企業人才</a:t>
            </a:r>
            <a:r>
              <a:rPr lang="zh-TW" altLang="en-US" dirty="0" smtClean="0">
                <a:latin typeface="微軟正黑體" panose="020B0604030504040204" pitchFamily="34" charset="-120"/>
                <a:ea typeface="微軟正黑體" panose="020B0604030504040204" pitchFamily="34" charset="-120"/>
                <a:cs typeface="Times New Roman" pitchFamily="18" charset="0"/>
              </a:rPr>
              <a:t>培訓：</a:t>
            </a:r>
            <a:r>
              <a:rPr lang="en-US" altLang="zh-TW" dirty="0">
                <a:latin typeface="微軟正黑體" panose="020B0604030504040204" pitchFamily="34" charset="-120"/>
                <a:ea typeface="微軟正黑體" panose="020B0604030504040204" pitchFamily="34" charset="-120"/>
                <a:cs typeface="Times New Roman" pitchFamily="18" charset="0"/>
              </a:rPr>
              <a:t/>
            </a:r>
            <a:br>
              <a:rPr lang="en-US" altLang="zh-TW" dirty="0">
                <a:latin typeface="微軟正黑體" panose="020B0604030504040204" pitchFamily="34" charset="-120"/>
                <a:ea typeface="微軟正黑體" panose="020B0604030504040204" pitchFamily="34" charset="-120"/>
                <a:cs typeface="Times New Roman" pitchFamily="18" charset="0"/>
              </a:rPr>
            </a:br>
            <a:r>
              <a:rPr lang="zh-TW" altLang="en-US" dirty="0" smtClean="0">
                <a:latin typeface="微軟正黑體" panose="020B0604030504040204" pitchFamily="34" charset="-120"/>
                <a:ea typeface="微軟正黑體" panose="020B0604030504040204" pitchFamily="34" charset="-120"/>
                <a:cs typeface="Times New Roman" pitchFamily="18" charset="0"/>
              </a:rPr>
              <a:t>提供</a:t>
            </a:r>
            <a:r>
              <a:rPr lang="zh-TW" altLang="en-US" dirty="0">
                <a:latin typeface="微軟正黑體" panose="020B0604030504040204" pitchFamily="34" charset="-120"/>
                <a:ea typeface="微軟正黑體" panose="020B0604030504040204" pitchFamily="34" charset="-120"/>
                <a:cs typeface="Times New Roman" pitchFamily="18" charset="0"/>
              </a:rPr>
              <a:t>半年</a:t>
            </a:r>
            <a:r>
              <a:rPr lang="zh-TW" altLang="en-US" dirty="0" smtClean="0">
                <a:latin typeface="微軟正黑體" panose="020B0604030504040204" pitchFamily="34" charset="-120"/>
                <a:ea typeface="微軟正黑體" panose="020B0604030504040204" pitchFamily="34" charset="-120"/>
                <a:cs typeface="Times New Roman" pitchFamily="18" charset="0"/>
              </a:rPr>
              <a:t>至</a:t>
            </a:r>
            <a:r>
              <a:rPr lang="en-US" altLang="zh-TW" dirty="0" smtClean="0">
                <a:latin typeface="微軟正黑體" panose="020B0604030504040204" pitchFamily="34" charset="-120"/>
                <a:ea typeface="微軟正黑體" panose="020B0604030504040204" pitchFamily="34" charset="-120"/>
                <a:cs typeface="Times New Roman" pitchFamily="18" charset="0"/>
              </a:rPr>
              <a:t>2</a:t>
            </a:r>
            <a:r>
              <a:rPr lang="zh-TW" altLang="en-US" dirty="0" smtClean="0">
                <a:latin typeface="微軟正黑體" panose="020B0604030504040204" pitchFamily="34" charset="-120"/>
                <a:ea typeface="微軟正黑體" panose="020B0604030504040204" pitchFamily="34" charset="-120"/>
                <a:cs typeface="Times New Roman" pitchFamily="18" charset="0"/>
              </a:rPr>
              <a:t>年</a:t>
            </a:r>
            <a:r>
              <a:rPr lang="zh-TW" altLang="en-US" dirty="0">
                <a:latin typeface="微軟正黑體" panose="020B0604030504040204" pitchFamily="34" charset="-120"/>
                <a:ea typeface="微軟正黑體" panose="020B0604030504040204" pitchFamily="34" charset="-120"/>
                <a:cs typeface="Times New Roman" pitchFamily="18" charset="0"/>
              </a:rPr>
              <a:t>商用英語、經貿專業及越、</a:t>
            </a:r>
            <a:r>
              <a:rPr lang="zh-TW" altLang="en-US" dirty="0" smtClean="0">
                <a:latin typeface="微軟正黑體" panose="020B0604030504040204" pitchFamily="34" charset="-120"/>
                <a:ea typeface="微軟正黑體" panose="020B0604030504040204" pitchFamily="34" charset="-120"/>
                <a:cs typeface="Times New Roman" pitchFamily="18" charset="0"/>
              </a:rPr>
              <a:t>印、泰語</a:t>
            </a:r>
            <a:r>
              <a:rPr lang="zh-TW" altLang="en-US" dirty="0">
                <a:latin typeface="微軟正黑體" panose="020B0604030504040204" pitchFamily="34" charset="-120"/>
                <a:ea typeface="微軟正黑體" panose="020B0604030504040204" pitchFamily="34" charset="-120"/>
                <a:cs typeface="Times New Roman" pitchFamily="18" charset="0"/>
              </a:rPr>
              <a:t>專業訓練</a:t>
            </a:r>
            <a:r>
              <a:rPr lang="zh-TW" altLang="en-US" dirty="0" smtClean="0">
                <a:latin typeface="微軟正黑體" panose="020B0604030504040204" pitchFamily="34" charset="-120"/>
                <a:ea typeface="微軟正黑體" panose="020B0604030504040204" pitchFamily="34" charset="-120"/>
                <a:cs typeface="Times New Roman" pitchFamily="18" charset="0"/>
              </a:rPr>
              <a:t>，培育</a:t>
            </a:r>
            <a:r>
              <a:rPr lang="zh-TW" altLang="en-US" dirty="0">
                <a:latin typeface="微軟正黑體" panose="020B0604030504040204" pitchFamily="34" charset="-120"/>
                <a:ea typeface="微軟正黑體" panose="020B0604030504040204" pitchFamily="34" charset="-120"/>
                <a:cs typeface="Times New Roman" pitchFamily="18" charset="0"/>
              </a:rPr>
              <a:t>進軍東南亞市場</a:t>
            </a:r>
            <a:r>
              <a:rPr lang="zh-TW" altLang="en-US" dirty="0" smtClean="0">
                <a:latin typeface="微軟正黑體" panose="020B0604030504040204" pitchFamily="34" charset="-120"/>
                <a:ea typeface="微軟正黑體" panose="020B0604030504040204" pitchFamily="34" charset="-120"/>
                <a:cs typeface="Times New Roman" pitchFamily="18" charset="0"/>
              </a:rPr>
              <a:t>人才</a:t>
            </a:r>
            <a:r>
              <a:rPr lang="zh-TW" altLang="en-US" b="1" dirty="0" smtClean="0">
                <a:latin typeface="微軟正黑體" panose="020B0604030504040204" pitchFamily="34" charset="-120"/>
                <a:ea typeface="微軟正黑體" panose="020B0604030504040204" pitchFamily="34" charset="-120"/>
                <a:cs typeface="Times New Roman" pitchFamily="18" charset="0"/>
              </a:rPr>
              <a:t>。</a:t>
            </a:r>
            <a:endParaRPr lang="en-US" altLang="zh-TW" b="1" dirty="0" smtClean="0">
              <a:latin typeface="微軟正黑體" panose="020B0604030504040204" pitchFamily="34" charset="-120"/>
              <a:ea typeface="微軟正黑體" panose="020B0604030504040204" pitchFamily="34" charset="-120"/>
              <a:cs typeface="Times New Roman" pitchFamily="18" charset="0"/>
            </a:endParaRPr>
          </a:p>
          <a:p>
            <a:pPr marL="534988" indent="-725488">
              <a:spcBef>
                <a:spcPts val="300"/>
              </a:spcBef>
              <a:spcAft>
                <a:spcPts val="300"/>
              </a:spcAft>
              <a:buClr>
                <a:srgbClr val="FF0000"/>
              </a:buClr>
            </a:pPr>
            <a:endParaRPr lang="en-US" altLang="zh-TW" dirty="0">
              <a:latin typeface="微軟正黑體" panose="020B0604030504040204" pitchFamily="34" charset="-120"/>
              <a:ea typeface="微軟正黑體" panose="020B0604030504040204" pitchFamily="34" charset="-120"/>
              <a:cs typeface="Times New Roman" pitchFamily="18" charset="0"/>
            </a:endParaRPr>
          </a:p>
          <a:p>
            <a:pPr marL="266700" indent="-266700" algn="l">
              <a:spcBef>
                <a:spcPts val="600"/>
              </a:spcBef>
              <a:spcAft>
                <a:spcPts val="600"/>
              </a:spcAft>
              <a:buClr>
                <a:srgbClr val="FF0000"/>
              </a:buClr>
              <a:buFont typeface="Wingdings" pitchFamily="2" charset="2"/>
              <a:buChar char="v"/>
            </a:pPr>
            <a:r>
              <a:rPr lang="zh-TW" altLang="en-US" b="1" dirty="0" smtClean="0">
                <a:latin typeface="微軟正黑體" panose="020B0604030504040204" pitchFamily="34" charset="-120"/>
                <a:ea typeface="微軟正黑體" panose="020B0604030504040204" pitchFamily="34" charset="-120"/>
                <a:cs typeface="Times New Roman" pitchFamily="18" charset="0"/>
              </a:rPr>
              <a:t>在職訓練</a:t>
            </a:r>
            <a:endParaRPr lang="en-US" altLang="zh-TW" b="1" dirty="0" smtClean="0">
              <a:latin typeface="微軟正黑體" panose="020B0604030504040204" pitchFamily="34" charset="-120"/>
              <a:ea typeface="微軟正黑體" panose="020B0604030504040204" pitchFamily="34" charset="-120"/>
              <a:cs typeface="Times New Roman" pitchFamily="18" charset="0"/>
            </a:endParaRPr>
          </a:p>
          <a:p>
            <a:pPr marL="992188" lvl="1" indent="-725488">
              <a:lnSpc>
                <a:spcPct val="110000"/>
              </a:lnSpc>
              <a:spcBef>
                <a:spcPts val="300"/>
              </a:spcBef>
              <a:spcAft>
                <a:spcPts val="300"/>
              </a:spcAft>
              <a:buClr>
                <a:srgbClr val="FF0000"/>
              </a:buClr>
            </a:pPr>
            <a:r>
              <a:rPr lang="en-US" altLang="zh-TW" dirty="0" smtClean="0">
                <a:latin typeface="微軟正黑體" panose="020B0604030504040204" pitchFamily="34" charset="-120"/>
                <a:ea typeface="微軟正黑體" panose="020B0604030504040204" pitchFamily="34" charset="-120"/>
                <a:cs typeface="Times New Roman" pitchFamily="18" charset="0"/>
              </a:rPr>
              <a:t>(</a:t>
            </a:r>
            <a:r>
              <a:rPr lang="en-US" altLang="zh-TW" dirty="0">
                <a:latin typeface="微軟正黑體" panose="020B0604030504040204" pitchFamily="34" charset="-120"/>
                <a:ea typeface="微軟正黑體" panose="020B0604030504040204" pitchFamily="34" charset="-120"/>
                <a:cs typeface="Times New Roman" pitchFamily="18" charset="0"/>
              </a:rPr>
              <a:t>1</a:t>
            </a:r>
            <a:r>
              <a:rPr lang="en-US" altLang="zh-TW" dirty="0" smtClean="0">
                <a:latin typeface="微軟正黑體" panose="020B0604030504040204" pitchFamily="34" charset="-120"/>
                <a:ea typeface="微軟正黑體" panose="020B0604030504040204" pitchFamily="34" charset="-120"/>
                <a:cs typeface="Times New Roman" pitchFamily="18" charset="0"/>
              </a:rPr>
              <a:t>)</a:t>
            </a:r>
            <a:r>
              <a:rPr lang="zh-TW" altLang="en-US" dirty="0" smtClean="0">
                <a:latin typeface="微軟正黑體" panose="020B0604030504040204" pitchFamily="34" charset="-120"/>
                <a:ea typeface="微軟正黑體" panose="020B0604030504040204" pitchFamily="34" charset="-120"/>
                <a:cs typeface="Times New Roman" pitchFamily="18" charset="0"/>
              </a:rPr>
              <a:t>廠商</a:t>
            </a:r>
            <a:r>
              <a:rPr lang="zh-TW" altLang="en-US" dirty="0">
                <a:latin typeface="微軟正黑體" panose="020B0604030504040204" pitchFamily="34" charset="-120"/>
                <a:ea typeface="微軟正黑體" panose="020B0604030504040204" pitchFamily="34" charset="-120"/>
                <a:cs typeface="Times New Roman" pitchFamily="18" charset="0"/>
              </a:rPr>
              <a:t>在職進修</a:t>
            </a:r>
            <a:r>
              <a:rPr lang="zh-TW" altLang="en-US" dirty="0" smtClean="0">
                <a:latin typeface="微軟正黑體" panose="020B0604030504040204" pitchFamily="34" charset="-120"/>
                <a:ea typeface="微軟正黑體" panose="020B0604030504040204" pitchFamily="34" charset="-120"/>
                <a:cs typeface="Times New Roman" pitchFamily="18" charset="0"/>
              </a:rPr>
              <a:t>訓練： </a:t>
            </a:r>
            <a:r>
              <a:rPr lang="zh-TW" altLang="en-US" dirty="0">
                <a:latin typeface="微軟正黑體" panose="020B0604030504040204" pitchFamily="34" charset="-120"/>
                <a:ea typeface="微軟正黑體" panose="020B0604030504040204" pitchFamily="34" charset="-120"/>
                <a:cs typeface="Times New Roman" pitchFamily="18" charset="0"/>
              </a:rPr>
              <a:t>經貿專題研習</a:t>
            </a:r>
            <a:r>
              <a:rPr lang="en-US" altLang="zh-TW" dirty="0">
                <a:latin typeface="微軟正黑體" panose="020B0604030504040204" pitchFamily="34" charset="-120"/>
                <a:ea typeface="微軟正黑體" panose="020B0604030504040204" pitchFamily="34" charset="-120"/>
                <a:cs typeface="Times New Roman" pitchFamily="18" charset="0"/>
              </a:rPr>
              <a:t>/</a:t>
            </a:r>
            <a:r>
              <a:rPr lang="zh-TW" altLang="en-US" dirty="0">
                <a:latin typeface="微軟正黑體" panose="020B0604030504040204" pitchFamily="34" charset="-120"/>
                <a:ea typeface="微軟正黑體" panose="020B0604030504040204" pitchFamily="34" charset="-120"/>
                <a:cs typeface="Times New Roman" pitchFamily="18" charset="0"/>
              </a:rPr>
              <a:t>語言研習</a:t>
            </a:r>
            <a:r>
              <a:rPr lang="en-US" altLang="zh-TW" dirty="0">
                <a:latin typeface="微軟正黑體" panose="020B0604030504040204" pitchFamily="34" charset="-120"/>
                <a:ea typeface="微軟正黑體" panose="020B0604030504040204" pitchFamily="34" charset="-120"/>
                <a:cs typeface="Times New Roman" pitchFamily="18" charset="0"/>
              </a:rPr>
              <a:t>(6-72</a:t>
            </a:r>
            <a:r>
              <a:rPr lang="zh-TW" altLang="en-US" dirty="0">
                <a:latin typeface="微軟正黑體" panose="020B0604030504040204" pitchFamily="34" charset="-120"/>
                <a:ea typeface="微軟正黑體" panose="020B0604030504040204" pitchFamily="34" charset="-120"/>
                <a:cs typeface="Times New Roman" pitchFamily="18" charset="0"/>
              </a:rPr>
              <a:t>小時，全國</a:t>
            </a:r>
            <a:r>
              <a:rPr lang="en-US" altLang="zh-TW" dirty="0" smtClean="0">
                <a:latin typeface="微軟正黑體" panose="020B0604030504040204" pitchFamily="34" charset="-120"/>
                <a:ea typeface="微軟正黑體" panose="020B0604030504040204" pitchFamily="34" charset="-120"/>
                <a:cs typeface="Times New Roman" pitchFamily="18" charset="0"/>
              </a:rPr>
              <a:t>)</a:t>
            </a:r>
            <a:endParaRPr lang="en-US" altLang="zh-TW" dirty="0">
              <a:latin typeface="微軟正黑體" panose="020B0604030504040204" pitchFamily="34" charset="-120"/>
              <a:ea typeface="微軟正黑體" panose="020B0604030504040204" pitchFamily="34" charset="-120"/>
              <a:cs typeface="Times New Roman" pitchFamily="18" charset="0"/>
            </a:endParaRPr>
          </a:p>
          <a:p>
            <a:pPr marL="992188" lvl="1" indent="-725488">
              <a:lnSpc>
                <a:spcPct val="110000"/>
              </a:lnSpc>
              <a:spcBef>
                <a:spcPts val="300"/>
              </a:spcBef>
              <a:spcAft>
                <a:spcPts val="300"/>
              </a:spcAft>
              <a:buClr>
                <a:srgbClr val="FF0000"/>
              </a:buClr>
            </a:pPr>
            <a:r>
              <a:rPr lang="en-US" altLang="zh-TW" dirty="0" smtClean="0">
                <a:latin typeface="微軟正黑體" panose="020B0604030504040204" pitchFamily="34" charset="-120"/>
                <a:ea typeface="微軟正黑體" panose="020B0604030504040204" pitchFamily="34" charset="-120"/>
                <a:cs typeface="Times New Roman" pitchFamily="18" charset="0"/>
              </a:rPr>
              <a:t>(2)</a:t>
            </a:r>
            <a:r>
              <a:rPr lang="zh-TW" altLang="en-US" dirty="0" smtClean="0">
                <a:latin typeface="微軟正黑體" panose="020B0604030504040204" pitchFamily="34" charset="-120"/>
                <a:ea typeface="微軟正黑體" panose="020B0604030504040204" pitchFamily="34" charset="-120"/>
                <a:cs typeface="Times New Roman" pitchFamily="18" charset="0"/>
              </a:rPr>
              <a:t>新南向人才儲備專班：</a:t>
            </a:r>
            <a:r>
              <a:rPr lang="en-US" altLang="zh-TW" dirty="0" smtClean="0">
                <a:latin typeface="微軟正黑體" panose="020B0604030504040204" pitchFamily="34" charset="-120"/>
                <a:ea typeface="微軟正黑體" panose="020B0604030504040204" pitchFamily="34" charset="-120"/>
                <a:cs typeface="Times New Roman" pitchFamily="18" charset="0"/>
              </a:rPr>
              <a:t>90</a:t>
            </a:r>
            <a:r>
              <a:rPr lang="zh-TW" altLang="en-US" dirty="0" smtClean="0">
                <a:latin typeface="微軟正黑體" panose="020B0604030504040204" pitchFamily="34" charset="-120"/>
                <a:ea typeface="微軟正黑體" panose="020B0604030504040204" pitchFamily="34" charset="-120"/>
                <a:cs typeface="Times New Roman" pitchFamily="18" charset="0"/>
              </a:rPr>
              <a:t>小時儲備班、</a:t>
            </a:r>
            <a:r>
              <a:rPr lang="en-US" altLang="zh-TW" dirty="0" smtClean="0">
                <a:latin typeface="微軟正黑體" panose="020B0604030504040204" pitchFamily="34" charset="-120"/>
                <a:ea typeface="微軟正黑體" panose="020B0604030504040204" pitchFamily="34" charset="-120"/>
                <a:cs typeface="Times New Roman" pitchFamily="18" charset="0"/>
              </a:rPr>
              <a:t>24</a:t>
            </a:r>
            <a:r>
              <a:rPr lang="zh-TW" altLang="en-US" dirty="0" smtClean="0">
                <a:latin typeface="微軟正黑體" panose="020B0604030504040204" pitchFamily="34" charset="-120"/>
                <a:ea typeface="微軟正黑體" panose="020B0604030504040204" pitchFamily="34" charset="-120"/>
                <a:cs typeface="Times New Roman" pitchFamily="18" charset="0"/>
              </a:rPr>
              <a:t>小時短期班，臺北、臺中、高雄校區</a:t>
            </a:r>
            <a:endParaRPr lang="en-US" altLang="zh-TW" dirty="0" smtClean="0">
              <a:latin typeface="微軟正黑體" panose="020B0604030504040204" pitchFamily="34" charset="-120"/>
              <a:ea typeface="微軟正黑體" panose="020B0604030504040204" pitchFamily="34" charset="-120"/>
              <a:cs typeface="Times New Roman" pitchFamily="18" charset="0"/>
            </a:endParaRPr>
          </a:p>
          <a:p>
            <a:pPr marL="992188" lvl="1" indent="-725488">
              <a:lnSpc>
                <a:spcPct val="110000"/>
              </a:lnSpc>
              <a:spcBef>
                <a:spcPts val="300"/>
              </a:spcBef>
              <a:spcAft>
                <a:spcPts val="300"/>
              </a:spcAft>
              <a:buClr>
                <a:srgbClr val="FF0000"/>
              </a:buClr>
            </a:pPr>
            <a:r>
              <a:rPr lang="en-US" altLang="zh-TW" dirty="0" smtClean="0">
                <a:latin typeface="微軟正黑體" panose="020B0604030504040204" pitchFamily="34" charset="-120"/>
                <a:ea typeface="微軟正黑體" panose="020B0604030504040204" pitchFamily="34" charset="-120"/>
                <a:cs typeface="Times New Roman" pitchFamily="18" charset="0"/>
              </a:rPr>
              <a:t>(3)</a:t>
            </a:r>
            <a:r>
              <a:rPr lang="zh-TW" altLang="en-US" dirty="0" smtClean="0">
                <a:latin typeface="微軟正黑體" panose="020B0604030504040204" pitchFamily="34" charset="-120"/>
                <a:ea typeface="微軟正黑體" panose="020B0604030504040204" pitchFamily="34" charset="-120"/>
                <a:cs typeface="Times New Roman" pitchFamily="18" charset="0"/>
              </a:rPr>
              <a:t>東部國際企業人才特訓班</a:t>
            </a:r>
            <a:r>
              <a:rPr lang="zh-TW" altLang="en-US" dirty="0">
                <a:latin typeface="微軟正黑體" panose="020B0604030504040204" pitchFamily="34" charset="-120"/>
                <a:ea typeface="微軟正黑體" panose="020B0604030504040204" pitchFamily="34" charset="-120"/>
                <a:cs typeface="Times New Roman" pitchFamily="18" charset="0"/>
              </a:rPr>
              <a:t>：</a:t>
            </a:r>
            <a:r>
              <a:rPr lang="en-US" altLang="zh-TW" dirty="0" smtClean="0">
                <a:latin typeface="微軟正黑體" panose="020B0604030504040204" pitchFamily="34" charset="-120"/>
                <a:ea typeface="微軟正黑體" panose="020B0604030504040204" pitchFamily="34" charset="-120"/>
                <a:cs typeface="Times New Roman" pitchFamily="18" charset="0"/>
              </a:rPr>
              <a:t>153</a:t>
            </a:r>
            <a:r>
              <a:rPr lang="zh-TW" altLang="en-US" dirty="0" smtClean="0">
                <a:latin typeface="微軟正黑體" panose="020B0604030504040204" pitchFamily="34" charset="-120"/>
                <a:ea typeface="微軟正黑體" panose="020B0604030504040204" pitchFamily="34" charset="-120"/>
                <a:cs typeface="Times New Roman" pitchFamily="18" charset="0"/>
              </a:rPr>
              <a:t>小時，東華大學</a:t>
            </a:r>
            <a:endParaRPr lang="en-US" altLang="zh-TW" dirty="0" smtClean="0">
              <a:latin typeface="微軟正黑體" panose="020B0604030504040204" pitchFamily="34" charset="-120"/>
              <a:ea typeface="微軟正黑體" panose="020B0604030504040204" pitchFamily="34" charset="-120"/>
              <a:cs typeface="Times New Roman" pitchFamily="18" charset="0"/>
            </a:endParaRPr>
          </a:p>
          <a:p>
            <a:pPr marL="992188" lvl="1" indent="-725488">
              <a:lnSpc>
                <a:spcPct val="110000"/>
              </a:lnSpc>
              <a:spcBef>
                <a:spcPts val="300"/>
              </a:spcBef>
              <a:spcAft>
                <a:spcPts val="300"/>
              </a:spcAft>
              <a:buClr>
                <a:srgbClr val="FF0000"/>
              </a:buClr>
            </a:pPr>
            <a:endParaRPr lang="en-US" altLang="zh-TW" dirty="0" smtClean="0">
              <a:latin typeface="微軟正黑體" panose="020B0604030504040204" pitchFamily="34" charset="-120"/>
              <a:ea typeface="微軟正黑體" panose="020B0604030504040204" pitchFamily="34" charset="-120"/>
              <a:cs typeface="Times New Roman" pitchFamily="18" charset="0"/>
            </a:endParaRPr>
          </a:p>
          <a:p>
            <a:pPr marL="266700" indent="-266700" algn="l">
              <a:spcBef>
                <a:spcPts val="600"/>
              </a:spcBef>
              <a:spcAft>
                <a:spcPts val="600"/>
              </a:spcAft>
              <a:buClr>
                <a:srgbClr val="FF0000"/>
              </a:buClr>
              <a:buFont typeface="Wingdings" pitchFamily="2" charset="2"/>
              <a:buChar char="v"/>
            </a:pPr>
            <a:r>
              <a:rPr lang="en-US" altLang="zh-TW" b="1" dirty="0" smtClean="0">
                <a:solidFill>
                  <a:schemeClr val="tx1"/>
                </a:solidFill>
                <a:latin typeface="微軟正黑體" panose="020B0604030504040204" pitchFamily="34" charset="-120"/>
                <a:ea typeface="微軟正黑體" panose="020B0604030504040204" pitchFamily="34" charset="-120"/>
                <a:cs typeface="Times New Roman" pitchFamily="18" charset="0"/>
              </a:rPr>
              <a:t>ITI</a:t>
            </a:r>
            <a:r>
              <a:rPr lang="zh-TW" altLang="en-US" b="1" dirty="0" smtClean="0">
                <a:solidFill>
                  <a:schemeClr val="tx1"/>
                </a:solidFill>
                <a:latin typeface="微軟正黑體" panose="020B0604030504040204" pitchFamily="34" charset="-120"/>
                <a:ea typeface="微軟正黑體" panose="020B0604030504040204" pitchFamily="34" charset="-120"/>
                <a:cs typeface="Times New Roman" pitchFamily="18" charset="0"/>
              </a:rPr>
              <a:t>人力銀行</a:t>
            </a:r>
            <a:r>
              <a:rPr lang="en-US" altLang="zh-TW" b="1"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en-US" altLang="zh-TW" b="1" dirty="0" smtClean="0">
                <a:solidFill>
                  <a:schemeClr val="tx1"/>
                </a:solidFill>
                <a:latin typeface="微軟正黑體" panose="020B0604030504040204" pitchFamily="34" charset="-120"/>
                <a:ea typeface="微軟正黑體" panose="020B0604030504040204" pitchFamily="34" charset="-120"/>
                <a:cs typeface="Times New Roman" pitchFamily="18" charset="0"/>
                <a:hlinkClick r:id="rId3"/>
              </a:rPr>
              <a:t>http://job.iti.org.tw/</a:t>
            </a:r>
            <a:r>
              <a:rPr lang="en-US" altLang="zh-TW" b="1" dirty="0" smtClean="0">
                <a:solidFill>
                  <a:schemeClr val="tx1"/>
                </a:solidFill>
                <a:latin typeface="微軟正黑體" panose="020B0604030504040204" pitchFamily="34" charset="-120"/>
                <a:ea typeface="微軟正黑體" panose="020B0604030504040204" pitchFamily="34" charset="-120"/>
                <a:cs typeface="Times New Roman" pitchFamily="18" charset="0"/>
              </a:rPr>
              <a:t>) </a:t>
            </a:r>
            <a:r>
              <a:rPr lang="en-US" altLang="zh-TW" b="1" dirty="0">
                <a:latin typeface="微軟正黑體" panose="020B0604030504040204" pitchFamily="34" charset="-120"/>
                <a:ea typeface="微軟正黑體" panose="020B0604030504040204" pitchFamily="34" charset="-120"/>
                <a:cs typeface="Times New Roman" pitchFamily="18" charset="0"/>
              </a:rPr>
              <a:t/>
            </a:r>
            <a:br>
              <a:rPr lang="en-US" altLang="zh-TW" b="1" dirty="0">
                <a:latin typeface="微軟正黑體" panose="020B0604030504040204" pitchFamily="34" charset="-120"/>
                <a:ea typeface="微軟正黑體" panose="020B0604030504040204" pitchFamily="34" charset="-120"/>
                <a:cs typeface="Times New Roman" pitchFamily="18" charset="0"/>
              </a:rPr>
            </a:br>
            <a:r>
              <a:rPr lang="zh-TW" altLang="en-US"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將</a:t>
            </a:r>
            <a:r>
              <a:rPr lang="zh-TW" altLang="en-US" dirty="0">
                <a:solidFill>
                  <a:schemeClr val="tx1"/>
                </a:solidFill>
                <a:latin typeface="微軟正黑體" panose="020B0604030504040204" pitchFamily="34" charset="-120"/>
                <a:ea typeface="微軟正黑體" panose="020B0604030504040204" pitchFamily="34" charset="-120"/>
                <a:cs typeface="Times New Roman" pitchFamily="18" charset="0"/>
              </a:rPr>
              <a:t>培訓之國外行銷業務人才推薦</a:t>
            </a:r>
            <a:r>
              <a:rPr lang="zh-TW" altLang="en-US" dirty="0" smtClean="0">
                <a:solidFill>
                  <a:schemeClr val="tx1"/>
                </a:solidFill>
                <a:latin typeface="微軟正黑體" panose="020B0604030504040204" pitchFamily="34" charset="-120"/>
                <a:ea typeface="微軟正黑體" panose="020B0604030504040204" pitchFamily="34" charset="-120"/>
                <a:cs typeface="Times New Roman" pitchFamily="18" charset="0"/>
              </a:rPr>
              <a:t>予臺灣之</a:t>
            </a:r>
            <a:r>
              <a:rPr lang="zh-TW" altLang="en-US" dirty="0">
                <a:solidFill>
                  <a:schemeClr val="tx1"/>
                </a:solidFill>
                <a:latin typeface="微軟正黑體" panose="020B0604030504040204" pitchFamily="34" charset="-120"/>
                <a:ea typeface="微軟正黑體" panose="020B0604030504040204" pitchFamily="34" charset="-120"/>
                <a:cs typeface="Times New Roman" pitchFamily="18" charset="0"/>
              </a:rPr>
              <a:t>進出口</a:t>
            </a:r>
            <a:r>
              <a:rPr lang="zh-TW" altLang="en-US"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廠商，並</a:t>
            </a:r>
            <a:r>
              <a:rPr lang="zh-TW" altLang="en-US" dirty="0">
                <a:solidFill>
                  <a:schemeClr val="tx1"/>
                </a:solidFill>
                <a:latin typeface="微軟正黑體" panose="020B0604030504040204" pitchFamily="34" charset="-120"/>
                <a:ea typeface="微軟正黑體" panose="020B0604030504040204" pitchFamily="34" charset="-120"/>
                <a:cs typeface="Times New Roman" pitchFamily="18" charset="0"/>
              </a:rPr>
              <a:t>提供該等廠商一個求才</a:t>
            </a:r>
            <a:r>
              <a:rPr lang="zh-TW" altLang="en-US" dirty="0" smtClean="0">
                <a:solidFill>
                  <a:schemeClr val="tx1"/>
                </a:solidFill>
                <a:latin typeface="微軟正黑體" panose="020B0604030504040204" pitchFamily="34" charset="-120"/>
                <a:ea typeface="微軟正黑體" panose="020B0604030504040204" pitchFamily="34" charset="-120"/>
                <a:cs typeface="Times New Roman" pitchFamily="18" charset="0"/>
              </a:rPr>
              <a:t>之平臺。</a:t>
            </a:r>
            <a:endParaRPr lang="zh-TW" altLang="en-US" dirty="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grpSp>
        <p:nvGrpSpPr>
          <p:cNvPr id="2" name="群組 53"/>
          <p:cNvGrpSpPr>
            <a:grpSpLocks/>
          </p:cNvGrpSpPr>
          <p:nvPr/>
        </p:nvGrpSpPr>
        <p:grpSpPr bwMode="auto">
          <a:xfrm>
            <a:off x="898525" y="-71438"/>
            <a:ext cx="8301038" cy="639226"/>
            <a:chOff x="899023" y="-71256"/>
            <a:chExt cx="8301249" cy="637908"/>
          </a:xfrm>
        </p:grpSpPr>
        <p:sp>
          <p:nvSpPr>
            <p:cNvPr id="12" name="Text Box 9"/>
            <p:cNvSpPr txBox="1">
              <a:spLocks noChangeArrowheads="1"/>
            </p:cNvSpPr>
            <p:nvPr/>
          </p:nvSpPr>
          <p:spPr bwMode="auto">
            <a:xfrm>
              <a:off x="1475573" y="44511"/>
              <a:ext cx="6337461" cy="522141"/>
            </a:xfrm>
            <a:prstGeom prst="rect">
              <a:avLst/>
            </a:prstGeom>
            <a:noFill/>
            <a:ln w="9525">
              <a:noFill/>
              <a:miter lim="800000"/>
              <a:headEnd/>
              <a:tailEnd/>
            </a:ln>
          </p:spPr>
          <p:txBody>
            <a:bodyPr>
              <a:spAutoFit/>
            </a:bodyPr>
            <a:lstStyle/>
            <a:p>
              <a:pPr algn="ctr"/>
              <a:r>
                <a:rPr kumimoji="0" lang="zh-TW" altLang="en-US"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一、推廣貿易工作</a:t>
              </a:r>
              <a:r>
                <a:rPr kumimoji="0" lang="en-US" altLang="zh-TW"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a:t>
              </a:r>
              <a:r>
                <a:rPr kumimoji="0" lang="zh-TW" altLang="en-US"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國際企業人才培訓</a:t>
              </a:r>
              <a:endParaRPr kumimoji="0" lang="zh-TW" altLang="en-US" b="1" dirty="0" smtClean="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sp>
          <p:nvSpPr>
            <p:cNvPr id="13" name="AutoShape 2"/>
            <p:cNvSpPr>
              <a:spLocks noChangeArrowheads="1"/>
            </p:cNvSpPr>
            <p:nvPr/>
          </p:nvSpPr>
          <p:spPr bwMode="auto">
            <a:xfrm>
              <a:off x="1711843" y="-71256"/>
              <a:ext cx="7488429" cy="627355"/>
            </a:xfrm>
            <a:prstGeom prst="flowChartAlternateProcess">
              <a:avLst/>
            </a:prstGeom>
            <a:noFill/>
            <a:ln>
              <a:noFill/>
              <a:headEnd/>
              <a:tailEnd/>
            </a:ln>
            <a:effectLst/>
          </p:spPr>
          <p:style>
            <a:lnRef idx="1">
              <a:schemeClr val="accent5"/>
            </a:lnRef>
            <a:fillRef idx="2">
              <a:schemeClr val="accent5"/>
            </a:fillRef>
            <a:effectRef idx="1">
              <a:schemeClr val="accent5"/>
            </a:effectRef>
            <a:fontRef idx="minor">
              <a:schemeClr val="dk1"/>
            </a:fontRef>
          </p:style>
          <p:txBody>
            <a:bodyPr wrap="none"/>
            <a:lstStyle/>
            <a:p>
              <a:pPr algn="r">
                <a:spcAft>
                  <a:spcPts val="1200"/>
                </a:spcAft>
                <a:defRPr/>
              </a:pPr>
              <a:endParaRPr kumimoji="0" lang="zh-TW" altLang="en-US" sz="140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14" name="直線コネクタ 81"/>
            <p:cNvCxnSpPr>
              <a:cxnSpLocks noChangeShapeType="1"/>
            </p:cNvCxnSpPr>
            <p:nvPr/>
          </p:nvCxnSpPr>
          <p:spPr bwMode="auto">
            <a:xfrm rot="10800000">
              <a:off x="899023" y="548177"/>
              <a:ext cx="7358250"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grpSp>
      <p:sp>
        <p:nvSpPr>
          <p:cNvPr id="16" name="文字方塊 19"/>
          <p:cNvSpPr txBox="1">
            <a:spLocks noChangeArrowheads="1"/>
          </p:cNvSpPr>
          <p:nvPr/>
        </p:nvSpPr>
        <p:spPr bwMode="auto">
          <a:xfrm>
            <a:off x="899592" y="663079"/>
            <a:ext cx="7344815" cy="461665"/>
          </a:xfrm>
          <a:prstGeom prst="rect">
            <a:avLst/>
          </a:prstGeom>
          <a:noFill/>
          <a:ln w="9525">
            <a:noFill/>
            <a:miter lim="800000"/>
            <a:headEnd/>
            <a:tailEnd/>
          </a:ln>
        </p:spPr>
        <p:txBody>
          <a:bodyPr wrap="square">
            <a:spAutoFit/>
          </a:bodyPr>
          <a:lstStyle/>
          <a:p>
            <a:pPr algn="ctr"/>
            <a:r>
              <a:rPr kumimoji="0" lang="zh-TW" altLang="en-US" sz="24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培育國際行銷人才</a:t>
            </a:r>
            <a:endParaRPr kumimoji="0" lang="zh-TW" altLang="en-US" sz="24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sp>
        <p:nvSpPr>
          <p:cNvPr id="18" name="AutoShape 2"/>
          <p:cNvSpPr>
            <a:spLocks noChangeArrowheads="1"/>
          </p:cNvSpPr>
          <p:nvPr/>
        </p:nvSpPr>
        <p:spPr bwMode="auto">
          <a:xfrm>
            <a:off x="8332152" y="0"/>
            <a:ext cx="811848" cy="331904"/>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t"/>
          <a:lstStyle/>
          <a:p>
            <a:pPr algn="ctr">
              <a:spcAft>
                <a:spcPts val="1200"/>
              </a:spcAft>
            </a:pPr>
            <a:r>
              <a:rPr kumimoji="0" lang="zh-TW" altLang="en-US" sz="1400" dirty="0" smtClean="0">
                <a:solidFill>
                  <a:schemeClr val="tx1"/>
                </a:solidFill>
                <a:effectLst/>
                <a:latin typeface="微軟正黑體" panose="020B0604030504040204" pitchFamily="34" charset="-120"/>
                <a:ea typeface="微軟正黑體" panose="020B0604030504040204" pitchFamily="34" charset="-120"/>
                <a:cs typeface="Times New Roman" pitchFamily="18" charset="0"/>
              </a:rPr>
              <a:t>委託貿協</a:t>
            </a:r>
            <a:endParaRPr kumimoji="0" lang="zh-TW" altLang="en-US" sz="140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val="24269934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6"/>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50616" y="1553120"/>
            <a:ext cx="8565652" cy="4808265"/>
          </a:xfrm>
          <a:prstGeom prst="rect">
            <a:avLst/>
          </a:prstGeom>
          <a:noFill/>
          <a:ln w="9525">
            <a:noFill/>
            <a:miter lim="800000"/>
            <a:headEnd/>
            <a:tailEnd/>
          </a:ln>
        </p:spPr>
      </p:pic>
      <p:pic>
        <p:nvPicPr>
          <p:cNvPr id="83" name="Picture 11"/>
          <p:cNvPicPr>
            <a:picLocks noChangeAspect="1" noChangeArrowheads="1"/>
          </p:cNvPicPr>
          <p:nvPr/>
        </p:nvPicPr>
        <p:blipFill>
          <a:blip r:embed="rId4" cstate="print"/>
          <a:srcRect/>
          <a:stretch>
            <a:fillRect/>
          </a:stretch>
        </p:blipFill>
        <p:spPr bwMode="auto">
          <a:xfrm>
            <a:off x="3838448" y="2689377"/>
            <a:ext cx="2062352" cy="1398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5" name="文字方塊 15"/>
          <p:cNvSpPr txBox="1">
            <a:spLocks noChangeArrowheads="1"/>
          </p:cNvSpPr>
          <p:nvPr/>
        </p:nvSpPr>
        <p:spPr bwMode="auto">
          <a:xfrm>
            <a:off x="6033848" y="4309120"/>
            <a:ext cx="909223" cy="502702"/>
          </a:xfrm>
          <a:prstGeom prst="rect">
            <a:avLst/>
          </a:prstGeom>
          <a:noFill/>
          <a:ln w="9525">
            <a:noFill/>
            <a:miter lim="800000"/>
            <a:headEnd/>
            <a:tailEnd/>
          </a:ln>
        </p:spPr>
        <p:txBody>
          <a:bodyPr wrap="none">
            <a:spAutoFit/>
          </a:bodyPr>
          <a:lstStyle/>
          <a:p>
            <a:pPr algn="ctr">
              <a:lnSpc>
                <a:spcPts val="1600"/>
              </a:lnSpc>
            </a:pPr>
            <a:r>
              <a:rPr lang="zh-TW" altLang="en-US" sz="1400" b="1" dirty="0">
                <a:solidFill>
                  <a:srgbClr val="6600CC"/>
                </a:solidFill>
                <a:latin typeface="微軟正黑體" panose="020B0604030504040204" pitchFamily="34" charset="-120"/>
                <a:ea typeface="微軟正黑體" panose="020B0604030504040204" pitchFamily="34" charset="-120"/>
              </a:rPr>
              <a:t>墨西哥</a:t>
            </a:r>
          </a:p>
          <a:p>
            <a:pPr algn="ctr">
              <a:lnSpc>
                <a:spcPts val="1600"/>
              </a:lnSpc>
            </a:pPr>
            <a:r>
              <a:rPr lang="en-US" altLang="zh-TW" sz="1200" b="1" dirty="0">
                <a:solidFill>
                  <a:srgbClr val="6600CC"/>
                </a:solidFill>
                <a:latin typeface="微軟正黑體" panose="020B0604030504040204" pitchFamily="34" charset="-120"/>
                <a:ea typeface="微軟正黑體" panose="020B0604030504040204" pitchFamily="34" charset="-120"/>
              </a:rPr>
              <a:t>(</a:t>
            </a:r>
            <a:r>
              <a:rPr lang="zh-TW" altLang="en-US" sz="1200" b="1" dirty="0">
                <a:solidFill>
                  <a:srgbClr val="6600CC"/>
                </a:solidFill>
                <a:latin typeface="微軟正黑體" panose="020B0604030504040204" pitchFamily="34" charset="-120"/>
                <a:ea typeface="微軟正黑體" panose="020B0604030504040204" pitchFamily="34" charset="-120"/>
              </a:rPr>
              <a:t>墨西哥市</a:t>
            </a:r>
            <a:r>
              <a:rPr lang="en-US" altLang="zh-TW" sz="1200" b="1" dirty="0">
                <a:solidFill>
                  <a:srgbClr val="6600CC"/>
                </a:solidFill>
                <a:latin typeface="微軟正黑體" panose="020B0604030504040204" pitchFamily="34" charset="-120"/>
                <a:ea typeface="微軟正黑體" panose="020B0604030504040204" pitchFamily="34" charset="-120"/>
              </a:rPr>
              <a:t>)</a:t>
            </a:r>
          </a:p>
        </p:txBody>
      </p:sp>
      <p:sp>
        <p:nvSpPr>
          <p:cNvPr id="90" name="文字方塊 18"/>
          <p:cNvSpPr txBox="1">
            <a:spLocks noChangeArrowheads="1"/>
          </p:cNvSpPr>
          <p:nvPr/>
        </p:nvSpPr>
        <p:spPr bwMode="auto">
          <a:xfrm>
            <a:off x="1836291" y="4740920"/>
            <a:ext cx="1079500" cy="605294"/>
          </a:xfrm>
          <a:prstGeom prst="rect">
            <a:avLst/>
          </a:prstGeom>
          <a:noFill/>
          <a:ln w="9525">
            <a:noFill/>
            <a:miter lim="800000"/>
            <a:headEnd/>
            <a:tailEnd/>
          </a:ln>
        </p:spPr>
        <p:txBody>
          <a:bodyPr>
            <a:spAutoFit/>
          </a:bodyPr>
          <a:lstStyle/>
          <a:p>
            <a:pPr algn="ctr">
              <a:lnSpc>
                <a:spcPts val="1600"/>
              </a:lnSpc>
            </a:pPr>
            <a:r>
              <a:rPr lang="zh-TW" altLang="en-US" sz="1400" b="1" dirty="0">
                <a:solidFill>
                  <a:srgbClr val="6600CC"/>
                </a:solidFill>
                <a:latin typeface="微軟正黑體" panose="020B0604030504040204" pitchFamily="34" charset="-120"/>
                <a:ea typeface="微軟正黑體" panose="020B0604030504040204" pitchFamily="34" charset="-120"/>
              </a:rPr>
              <a:t>印度</a:t>
            </a:r>
          </a:p>
          <a:p>
            <a:pPr algn="ctr">
              <a:lnSpc>
                <a:spcPts val="1200"/>
              </a:lnSpc>
            </a:pPr>
            <a:r>
              <a:rPr lang="en-US" altLang="zh-TW" sz="1200" b="1" dirty="0">
                <a:solidFill>
                  <a:srgbClr val="6600CC"/>
                </a:solidFill>
                <a:latin typeface="微軟正黑體" panose="020B0604030504040204" pitchFamily="34" charset="-120"/>
                <a:ea typeface="微軟正黑體" panose="020B0604030504040204" pitchFamily="34" charset="-120"/>
              </a:rPr>
              <a:t>(</a:t>
            </a:r>
            <a:r>
              <a:rPr lang="zh-TW" altLang="en-US" sz="1200" b="1" dirty="0">
                <a:solidFill>
                  <a:srgbClr val="6600CC"/>
                </a:solidFill>
                <a:latin typeface="微軟正黑體" panose="020B0604030504040204" pitchFamily="34" charset="-120"/>
                <a:ea typeface="微軟正黑體" panose="020B0604030504040204" pitchFamily="34" charset="-120"/>
              </a:rPr>
              <a:t>清奈、孟買</a:t>
            </a:r>
            <a:endParaRPr lang="en-US" altLang="zh-TW" sz="1200" b="1" dirty="0">
              <a:solidFill>
                <a:srgbClr val="6600CC"/>
              </a:solidFill>
              <a:latin typeface="微軟正黑體" panose="020B0604030504040204" pitchFamily="34" charset="-120"/>
              <a:ea typeface="微軟正黑體" panose="020B0604030504040204" pitchFamily="34" charset="-120"/>
            </a:endParaRPr>
          </a:p>
          <a:p>
            <a:pPr algn="ctr">
              <a:lnSpc>
                <a:spcPts val="1200"/>
              </a:lnSpc>
            </a:pPr>
            <a:r>
              <a:rPr lang="zh-TW" altLang="en-US" sz="1200" b="1" dirty="0">
                <a:solidFill>
                  <a:srgbClr val="6600CC"/>
                </a:solidFill>
                <a:latin typeface="微軟正黑體" panose="020B0604030504040204" pitchFamily="34" charset="-120"/>
                <a:ea typeface="微軟正黑體" panose="020B0604030504040204" pitchFamily="34" charset="-120"/>
              </a:rPr>
              <a:t>、加爾各答</a:t>
            </a:r>
            <a:r>
              <a:rPr lang="en-US" altLang="zh-TW" sz="1200" b="1" dirty="0">
                <a:solidFill>
                  <a:srgbClr val="6600CC"/>
                </a:solidFill>
                <a:latin typeface="微軟正黑體" panose="020B0604030504040204" pitchFamily="34" charset="-120"/>
                <a:ea typeface="微軟正黑體" panose="020B0604030504040204" pitchFamily="34" charset="-120"/>
              </a:rPr>
              <a:t>)</a:t>
            </a:r>
          </a:p>
        </p:txBody>
      </p:sp>
      <p:sp>
        <p:nvSpPr>
          <p:cNvPr id="92" name="文字方塊 19"/>
          <p:cNvSpPr txBox="1">
            <a:spLocks noChangeArrowheads="1"/>
          </p:cNvSpPr>
          <p:nvPr/>
        </p:nvSpPr>
        <p:spPr bwMode="auto">
          <a:xfrm>
            <a:off x="36066" y="3588395"/>
            <a:ext cx="1231900" cy="501650"/>
          </a:xfrm>
          <a:prstGeom prst="rect">
            <a:avLst/>
          </a:prstGeom>
          <a:noFill/>
          <a:ln w="9525">
            <a:noFill/>
            <a:miter lim="800000"/>
            <a:headEnd/>
            <a:tailEnd/>
          </a:ln>
        </p:spPr>
        <p:txBody>
          <a:bodyPr>
            <a:spAutoFit/>
          </a:bodyPr>
          <a:lstStyle/>
          <a:p>
            <a:pPr algn="ctr">
              <a:lnSpc>
                <a:spcPts val="1600"/>
              </a:lnSpc>
            </a:pPr>
            <a:r>
              <a:rPr lang="zh-TW" altLang="en-US" sz="1400" b="1" dirty="0">
                <a:solidFill>
                  <a:srgbClr val="6600CC"/>
                </a:solidFill>
                <a:latin typeface="微軟正黑體" panose="020B0604030504040204" pitchFamily="34" charset="-120"/>
                <a:ea typeface="微軟正黑體" panose="020B0604030504040204" pitchFamily="34" charset="-120"/>
              </a:rPr>
              <a:t>土耳其</a:t>
            </a:r>
          </a:p>
          <a:p>
            <a:pPr algn="ctr">
              <a:lnSpc>
                <a:spcPts val="1600"/>
              </a:lnSpc>
            </a:pPr>
            <a:r>
              <a:rPr lang="en-US" altLang="zh-TW" sz="1200" b="1" dirty="0">
                <a:solidFill>
                  <a:srgbClr val="6600CC"/>
                </a:solidFill>
                <a:latin typeface="微軟正黑體" panose="020B0604030504040204" pitchFamily="34" charset="-120"/>
                <a:ea typeface="微軟正黑體" panose="020B0604030504040204" pitchFamily="34" charset="-120"/>
              </a:rPr>
              <a:t>(</a:t>
            </a:r>
            <a:r>
              <a:rPr lang="zh-TW" altLang="en-US" sz="1200" b="1" dirty="0">
                <a:solidFill>
                  <a:srgbClr val="6600CC"/>
                </a:solidFill>
                <a:latin typeface="微軟正黑體" panose="020B0604030504040204" pitchFamily="34" charset="-120"/>
                <a:ea typeface="微軟正黑體" panose="020B0604030504040204" pitchFamily="34" charset="-120"/>
              </a:rPr>
              <a:t>伊斯坦堡</a:t>
            </a:r>
            <a:r>
              <a:rPr lang="en-US" altLang="zh-TW" sz="1200" b="1" dirty="0">
                <a:solidFill>
                  <a:srgbClr val="6600CC"/>
                </a:solidFill>
                <a:latin typeface="微軟正黑體" panose="020B0604030504040204" pitchFamily="34" charset="-120"/>
                <a:ea typeface="微軟正黑體" panose="020B0604030504040204" pitchFamily="34" charset="-120"/>
              </a:rPr>
              <a:t>)</a:t>
            </a:r>
          </a:p>
        </p:txBody>
      </p:sp>
      <p:sp>
        <p:nvSpPr>
          <p:cNvPr id="93" name="文字方塊 20"/>
          <p:cNvSpPr txBox="1">
            <a:spLocks noChangeArrowheads="1"/>
          </p:cNvSpPr>
          <p:nvPr/>
        </p:nvSpPr>
        <p:spPr bwMode="auto">
          <a:xfrm>
            <a:off x="7826086" y="4812358"/>
            <a:ext cx="755335" cy="502702"/>
          </a:xfrm>
          <a:prstGeom prst="rect">
            <a:avLst/>
          </a:prstGeom>
          <a:noFill/>
          <a:ln w="9525">
            <a:noFill/>
            <a:miter lim="800000"/>
            <a:headEnd/>
            <a:tailEnd/>
          </a:ln>
        </p:spPr>
        <p:txBody>
          <a:bodyPr wrap="none">
            <a:spAutoFit/>
          </a:bodyPr>
          <a:lstStyle/>
          <a:p>
            <a:pPr algn="ctr">
              <a:lnSpc>
                <a:spcPts val="1600"/>
              </a:lnSpc>
            </a:pPr>
            <a:r>
              <a:rPr lang="zh-TW" altLang="en-US" sz="1400" b="1">
                <a:solidFill>
                  <a:srgbClr val="6600CC"/>
                </a:solidFill>
                <a:latin typeface="微軟正黑體" panose="020B0604030504040204" pitchFamily="34" charset="-120"/>
                <a:ea typeface="微軟正黑體" panose="020B0604030504040204" pitchFamily="34" charset="-120"/>
              </a:rPr>
              <a:t>巴西</a:t>
            </a:r>
          </a:p>
          <a:p>
            <a:pPr algn="ctr">
              <a:lnSpc>
                <a:spcPts val="1600"/>
              </a:lnSpc>
            </a:pPr>
            <a:r>
              <a:rPr lang="en-US" altLang="zh-TW" sz="1200" b="1">
                <a:solidFill>
                  <a:srgbClr val="6600CC"/>
                </a:solidFill>
                <a:latin typeface="微軟正黑體" panose="020B0604030504040204" pitchFamily="34" charset="-120"/>
                <a:ea typeface="微軟正黑體" panose="020B0604030504040204" pitchFamily="34" charset="-120"/>
              </a:rPr>
              <a:t>(</a:t>
            </a:r>
            <a:r>
              <a:rPr lang="zh-TW" altLang="en-US" sz="1200" b="1">
                <a:solidFill>
                  <a:srgbClr val="6600CC"/>
                </a:solidFill>
                <a:latin typeface="微軟正黑體" panose="020B0604030504040204" pitchFamily="34" charset="-120"/>
                <a:ea typeface="微軟正黑體" panose="020B0604030504040204" pitchFamily="34" charset="-120"/>
              </a:rPr>
              <a:t>聖保羅</a:t>
            </a:r>
            <a:r>
              <a:rPr lang="en-US" altLang="zh-TW" sz="1200" b="1">
                <a:solidFill>
                  <a:srgbClr val="6600CC"/>
                </a:solidFill>
                <a:latin typeface="微軟正黑體" panose="020B0604030504040204" pitchFamily="34" charset="-120"/>
                <a:ea typeface="微軟正黑體" panose="020B0604030504040204" pitchFamily="34" charset="-120"/>
              </a:rPr>
              <a:t>)</a:t>
            </a:r>
          </a:p>
        </p:txBody>
      </p:sp>
      <p:sp>
        <p:nvSpPr>
          <p:cNvPr id="95" name="弧形箭號 (下彎) 94"/>
          <p:cNvSpPr>
            <a:spLocks noChangeArrowheads="1"/>
          </p:cNvSpPr>
          <p:nvPr/>
        </p:nvSpPr>
        <p:spPr bwMode="auto">
          <a:xfrm rot="20261117" flipH="1">
            <a:off x="2932875" y="3765007"/>
            <a:ext cx="1176850" cy="391328"/>
          </a:xfrm>
          <a:prstGeom prst="curvedDownArrow">
            <a:avLst>
              <a:gd name="adj1" fmla="val 25010"/>
              <a:gd name="adj2" fmla="val 72359"/>
              <a:gd name="adj3" fmla="val 31687"/>
            </a:avLst>
          </a:prstGeom>
          <a:solidFill>
            <a:srgbClr val="FFC000"/>
          </a:solidFill>
          <a:ln w="25400" algn="ctr">
            <a:solidFill>
              <a:srgbClr val="FFFF00"/>
            </a:solidFill>
            <a:miter lim="800000"/>
            <a:headEnd/>
            <a:tailEnd/>
          </a:ln>
        </p:spPr>
        <p:txBody>
          <a:bodyPr anchor="ctr"/>
          <a:lstStyle/>
          <a:p>
            <a:pPr algn="ctr">
              <a:defRPr/>
            </a:pPr>
            <a:endParaRPr lang="zh-TW" altLang="en-US" sz="2800" b="1">
              <a:solidFill>
                <a:srgbClr val="FF0000"/>
              </a:solidFill>
              <a:latin typeface="微軟正黑體" panose="020B0604030504040204" pitchFamily="34" charset="-120"/>
              <a:ea typeface="微軟正黑體" panose="020B0604030504040204" pitchFamily="34" charset="-120"/>
            </a:endParaRPr>
          </a:p>
        </p:txBody>
      </p:sp>
      <p:sp>
        <p:nvSpPr>
          <p:cNvPr id="96" name="弧形箭號 (下彎) 95"/>
          <p:cNvSpPr/>
          <p:nvPr/>
        </p:nvSpPr>
        <p:spPr>
          <a:xfrm rot="3426688">
            <a:off x="5719723" y="3093848"/>
            <a:ext cx="1471819" cy="704618"/>
          </a:xfrm>
          <a:prstGeom prst="curvedDown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800" b="1">
              <a:solidFill>
                <a:prstClr val="black"/>
              </a:solidFill>
              <a:latin typeface="微軟正黑體" panose="020B0604030504040204" pitchFamily="34" charset="-120"/>
              <a:ea typeface="微軟正黑體" panose="020B0604030504040204" pitchFamily="34" charset="-120"/>
            </a:endParaRPr>
          </a:p>
        </p:txBody>
      </p:sp>
      <p:sp>
        <p:nvSpPr>
          <p:cNvPr id="97" name="弧形箭號 (下彎) 96"/>
          <p:cNvSpPr/>
          <p:nvPr/>
        </p:nvSpPr>
        <p:spPr>
          <a:xfrm flipH="1">
            <a:off x="1331466" y="3002416"/>
            <a:ext cx="2506982" cy="512954"/>
          </a:xfrm>
          <a:prstGeom prst="curvedDown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800" b="1">
              <a:solidFill>
                <a:prstClr val="black"/>
              </a:solidFill>
              <a:latin typeface="微軟正黑體" panose="020B0604030504040204" pitchFamily="34" charset="-120"/>
              <a:ea typeface="微軟正黑體" panose="020B0604030504040204" pitchFamily="34" charset="-120"/>
            </a:endParaRPr>
          </a:p>
        </p:txBody>
      </p:sp>
      <p:sp>
        <p:nvSpPr>
          <p:cNvPr id="98" name="弧形箭號 (下彎) 97"/>
          <p:cNvSpPr/>
          <p:nvPr/>
        </p:nvSpPr>
        <p:spPr>
          <a:xfrm rot="2368943">
            <a:off x="5797015" y="3671614"/>
            <a:ext cx="2552733" cy="592988"/>
          </a:xfrm>
          <a:prstGeom prst="curvedDown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800" b="1">
              <a:solidFill>
                <a:prstClr val="black"/>
              </a:solidFill>
              <a:latin typeface="微軟正黑體" panose="020B0604030504040204" pitchFamily="34" charset="-120"/>
              <a:ea typeface="微軟正黑體" panose="020B0604030504040204" pitchFamily="34" charset="-120"/>
            </a:endParaRPr>
          </a:p>
        </p:txBody>
      </p:sp>
      <p:sp>
        <p:nvSpPr>
          <p:cNvPr id="99" name="文字方塊 19"/>
          <p:cNvSpPr txBox="1">
            <a:spLocks noChangeArrowheads="1"/>
          </p:cNvSpPr>
          <p:nvPr/>
        </p:nvSpPr>
        <p:spPr bwMode="auto">
          <a:xfrm>
            <a:off x="1787980" y="4236095"/>
            <a:ext cx="601447" cy="502702"/>
          </a:xfrm>
          <a:prstGeom prst="rect">
            <a:avLst/>
          </a:prstGeom>
          <a:noFill/>
          <a:ln w="9525">
            <a:noFill/>
            <a:miter lim="800000"/>
            <a:headEnd/>
            <a:tailEnd/>
          </a:ln>
        </p:spPr>
        <p:txBody>
          <a:bodyPr wrap="none">
            <a:spAutoFit/>
          </a:bodyPr>
          <a:lstStyle/>
          <a:p>
            <a:pPr algn="ctr">
              <a:lnSpc>
                <a:spcPts val="1600"/>
              </a:lnSpc>
            </a:pPr>
            <a:r>
              <a:rPr lang="zh-TW" altLang="en-US" sz="1400" b="1">
                <a:solidFill>
                  <a:srgbClr val="6600CC"/>
                </a:solidFill>
                <a:latin typeface="微軟正黑體" panose="020B0604030504040204" pitchFamily="34" charset="-120"/>
                <a:ea typeface="微軟正黑體" panose="020B0604030504040204" pitchFamily="34" charset="-120"/>
              </a:rPr>
              <a:t>阿聯</a:t>
            </a:r>
          </a:p>
          <a:p>
            <a:pPr algn="ctr">
              <a:lnSpc>
                <a:spcPts val="1600"/>
              </a:lnSpc>
            </a:pPr>
            <a:r>
              <a:rPr lang="en-US" altLang="zh-TW" sz="1200" b="1">
                <a:solidFill>
                  <a:srgbClr val="6600CC"/>
                </a:solidFill>
                <a:latin typeface="微軟正黑體" panose="020B0604030504040204" pitchFamily="34" charset="-120"/>
                <a:ea typeface="微軟正黑體" panose="020B0604030504040204" pitchFamily="34" charset="-120"/>
              </a:rPr>
              <a:t>(</a:t>
            </a:r>
            <a:r>
              <a:rPr lang="zh-TW" altLang="en-US" sz="1200" b="1">
                <a:solidFill>
                  <a:srgbClr val="6600CC"/>
                </a:solidFill>
                <a:latin typeface="微軟正黑體" panose="020B0604030504040204" pitchFamily="34" charset="-120"/>
                <a:ea typeface="微軟正黑體" panose="020B0604030504040204" pitchFamily="34" charset="-120"/>
              </a:rPr>
              <a:t>杜拜</a:t>
            </a:r>
            <a:r>
              <a:rPr lang="en-US" altLang="zh-TW" sz="1200" b="1">
                <a:solidFill>
                  <a:srgbClr val="6600CC"/>
                </a:solidFill>
                <a:latin typeface="微軟正黑體" panose="020B0604030504040204" pitchFamily="34" charset="-120"/>
                <a:ea typeface="微軟正黑體" panose="020B0604030504040204" pitchFamily="34" charset="-120"/>
              </a:rPr>
              <a:t>)</a:t>
            </a:r>
          </a:p>
        </p:txBody>
      </p:sp>
      <p:sp>
        <p:nvSpPr>
          <p:cNvPr id="100" name="弧形箭號 (下彎) 29"/>
          <p:cNvSpPr>
            <a:spLocks noChangeArrowheads="1"/>
          </p:cNvSpPr>
          <p:nvPr/>
        </p:nvSpPr>
        <p:spPr bwMode="auto">
          <a:xfrm rot="21319776" flipH="1">
            <a:off x="1983166" y="3469555"/>
            <a:ext cx="2087218" cy="482270"/>
          </a:xfrm>
          <a:prstGeom prst="curvedDownArrow">
            <a:avLst>
              <a:gd name="adj1" fmla="val 15384"/>
              <a:gd name="adj2" fmla="val 38732"/>
              <a:gd name="adj3" fmla="val 15593"/>
            </a:avLst>
          </a:prstGeom>
          <a:solidFill>
            <a:srgbClr val="FFC000"/>
          </a:solidFill>
          <a:ln w="25400" algn="ctr">
            <a:solidFill>
              <a:srgbClr val="FFFF00"/>
            </a:solidFill>
            <a:miter lim="800000"/>
            <a:headEnd/>
            <a:tailEnd/>
          </a:ln>
        </p:spPr>
        <p:txBody>
          <a:bodyPr anchor="ctr"/>
          <a:lstStyle/>
          <a:p>
            <a:pPr algn="ctr">
              <a:defRPr/>
            </a:pPr>
            <a:endParaRPr lang="zh-TW" altLang="en-US" sz="2800" b="1">
              <a:solidFill>
                <a:srgbClr val="FF0000"/>
              </a:solidFill>
              <a:latin typeface="微軟正黑體" panose="020B0604030504040204" pitchFamily="34" charset="-120"/>
              <a:ea typeface="微軟正黑體" panose="020B0604030504040204" pitchFamily="34" charset="-120"/>
            </a:endParaRPr>
          </a:p>
        </p:txBody>
      </p:sp>
      <p:pic>
        <p:nvPicPr>
          <p:cNvPr id="101" name="Picture 14" descr="C:\Users\tammyting\AppData\Local\Microsoft\Windows\Temporary Internet Files\Content.IE5\NBPMOHWW\MC900441443[1].PNG"/>
          <p:cNvPicPr>
            <a:picLocks noChangeAspect="1" noChangeArrowheads="1"/>
          </p:cNvPicPr>
          <p:nvPr/>
        </p:nvPicPr>
        <p:blipFill>
          <a:blip r:embed="rId5" cstate="print"/>
          <a:srcRect/>
          <a:stretch>
            <a:fillRect/>
          </a:stretch>
        </p:blipFill>
        <p:spPr bwMode="auto">
          <a:xfrm>
            <a:off x="971104" y="3659833"/>
            <a:ext cx="288925" cy="288925"/>
          </a:xfrm>
          <a:prstGeom prst="rect">
            <a:avLst/>
          </a:prstGeom>
          <a:noFill/>
          <a:ln w="9525">
            <a:noFill/>
            <a:miter lim="800000"/>
            <a:headEnd/>
            <a:tailEnd/>
          </a:ln>
        </p:spPr>
      </p:pic>
      <p:pic>
        <p:nvPicPr>
          <p:cNvPr id="102" name="Picture 14" descr="C:\Users\tammyting\AppData\Local\Microsoft\Windows\Temporary Internet Files\Content.IE5\NBPMOHWW\MC900441443[1].PNG"/>
          <p:cNvPicPr>
            <a:picLocks noChangeAspect="1" noChangeArrowheads="1"/>
          </p:cNvPicPr>
          <p:nvPr/>
        </p:nvPicPr>
        <p:blipFill>
          <a:blip r:embed="rId6" cstate="print"/>
          <a:srcRect/>
          <a:stretch>
            <a:fillRect/>
          </a:stretch>
        </p:blipFill>
        <p:spPr bwMode="auto">
          <a:xfrm>
            <a:off x="1979166" y="4020195"/>
            <a:ext cx="288925" cy="287338"/>
          </a:xfrm>
          <a:prstGeom prst="rect">
            <a:avLst/>
          </a:prstGeom>
          <a:noFill/>
          <a:ln w="9525">
            <a:noFill/>
            <a:miter lim="800000"/>
            <a:headEnd/>
            <a:tailEnd/>
          </a:ln>
        </p:spPr>
      </p:pic>
      <p:pic>
        <p:nvPicPr>
          <p:cNvPr id="103" name="Picture 14" descr="C:\Users\tammyting\AppData\Local\Microsoft\Windows\Temporary Internet Files\Content.IE5\NBPMOHWW\MC900441443[1].PNG"/>
          <p:cNvPicPr>
            <a:picLocks noChangeAspect="1" noChangeArrowheads="1"/>
          </p:cNvPicPr>
          <p:nvPr/>
        </p:nvPicPr>
        <p:blipFill>
          <a:blip r:embed="rId5" cstate="print"/>
          <a:srcRect/>
          <a:stretch>
            <a:fillRect/>
          </a:stretch>
        </p:blipFill>
        <p:spPr bwMode="auto">
          <a:xfrm>
            <a:off x="2439568" y="4110965"/>
            <a:ext cx="288925" cy="288925"/>
          </a:xfrm>
          <a:prstGeom prst="rect">
            <a:avLst/>
          </a:prstGeom>
          <a:noFill/>
          <a:ln w="9525">
            <a:noFill/>
            <a:miter lim="800000"/>
            <a:headEnd/>
            <a:tailEnd/>
          </a:ln>
        </p:spPr>
      </p:pic>
      <p:pic>
        <p:nvPicPr>
          <p:cNvPr id="104" name="Picture 14" descr="C:\Users\tammyting\AppData\Local\Microsoft\Windows\Temporary Internet Files\Content.IE5\NBPMOHWW\MC900441443[1].PNG"/>
          <p:cNvPicPr>
            <a:picLocks noChangeAspect="1" noChangeArrowheads="1"/>
          </p:cNvPicPr>
          <p:nvPr/>
        </p:nvPicPr>
        <p:blipFill>
          <a:blip r:embed="rId5" cstate="print"/>
          <a:srcRect/>
          <a:stretch>
            <a:fillRect/>
          </a:stretch>
        </p:blipFill>
        <p:spPr bwMode="auto">
          <a:xfrm>
            <a:off x="6371779" y="4091633"/>
            <a:ext cx="288925" cy="288925"/>
          </a:xfrm>
          <a:prstGeom prst="rect">
            <a:avLst/>
          </a:prstGeom>
          <a:noFill/>
          <a:ln w="9525">
            <a:noFill/>
            <a:miter lim="800000"/>
            <a:headEnd/>
            <a:tailEnd/>
          </a:ln>
        </p:spPr>
      </p:pic>
      <p:pic>
        <p:nvPicPr>
          <p:cNvPr id="105" name="Picture 14" descr="C:\Users\tammyting\AppData\Local\Microsoft\Windows\Temporary Internet Files\Content.IE5\NBPMOHWW\MC900441443[1].PNG"/>
          <p:cNvPicPr>
            <a:picLocks noChangeAspect="1" noChangeArrowheads="1"/>
          </p:cNvPicPr>
          <p:nvPr/>
        </p:nvPicPr>
        <p:blipFill>
          <a:blip r:embed="rId6" cstate="print"/>
          <a:srcRect/>
          <a:stretch>
            <a:fillRect/>
          </a:stretch>
        </p:blipFill>
        <p:spPr bwMode="auto">
          <a:xfrm>
            <a:off x="7595741" y="4956820"/>
            <a:ext cx="288925" cy="287338"/>
          </a:xfrm>
          <a:prstGeom prst="rect">
            <a:avLst/>
          </a:prstGeom>
          <a:noFill/>
          <a:ln w="9525">
            <a:noFill/>
            <a:miter lim="800000"/>
            <a:headEnd/>
            <a:tailEnd/>
          </a:ln>
        </p:spPr>
      </p:pic>
      <p:pic>
        <p:nvPicPr>
          <p:cNvPr id="106" name="Picture 14" descr="C:\Users\tammyting\AppData\Local\Microsoft\Windows\Temporary Internet Files\Content.IE5\NBPMOHWW\MC900441443[1].PNG"/>
          <p:cNvPicPr>
            <a:picLocks noChangeAspect="1" noChangeArrowheads="1"/>
          </p:cNvPicPr>
          <p:nvPr/>
        </p:nvPicPr>
        <p:blipFill>
          <a:blip r:embed="rId7" cstate="print"/>
          <a:srcRect/>
          <a:stretch>
            <a:fillRect/>
          </a:stretch>
        </p:blipFill>
        <p:spPr bwMode="auto">
          <a:xfrm>
            <a:off x="2883106" y="4124970"/>
            <a:ext cx="287338" cy="287338"/>
          </a:xfrm>
          <a:prstGeom prst="rect">
            <a:avLst/>
          </a:prstGeom>
          <a:noFill/>
          <a:ln w="9525">
            <a:noFill/>
            <a:miter lim="800000"/>
            <a:headEnd/>
            <a:tailEnd/>
          </a:ln>
        </p:spPr>
      </p:pic>
      <p:sp>
        <p:nvSpPr>
          <p:cNvPr id="108" name="Rectangle 61"/>
          <p:cNvSpPr>
            <a:spLocks noChangeArrowheads="1"/>
          </p:cNvSpPr>
          <p:nvPr/>
        </p:nvSpPr>
        <p:spPr bwMode="auto">
          <a:xfrm>
            <a:off x="5430319" y="898087"/>
            <a:ext cx="1643062" cy="461665"/>
          </a:xfrm>
          <a:prstGeom prst="rect">
            <a:avLst/>
          </a:prstGeom>
          <a:noFill/>
          <a:ln>
            <a:noFill/>
          </a:ln>
          <a:effectLst/>
          <a:extLst/>
        </p:spPr>
        <p:txBody>
          <a:bodyPr>
            <a:spAutoFit/>
          </a:bodyPr>
          <a:lstStyle/>
          <a:p>
            <a:pPr>
              <a:defRPr/>
            </a:pPr>
            <a:r>
              <a:rPr lang="zh-TW" altLang="en-US" sz="2400" b="1" dirty="0">
                <a:solidFill>
                  <a:srgbClr val="C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商務中心</a:t>
            </a:r>
          </a:p>
        </p:txBody>
      </p:sp>
      <p:sp>
        <p:nvSpPr>
          <p:cNvPr id="109" name="Text Box 23"/>
          <p:cNvSpPr txBox="1">
            <a:spLocks noChangeArrowheads="1"/>
          </p:cNvSpPr>
          <p:nvPr/>
        </p:nvSpPr>
        <p:spPr bwMode="auto">
          <a:xfrm>
            <a:off x="5019510" y="1320949"/>
            <a:ext cx="4088994" cy="877163"/>
          </a:xfrm>
          <a:prstGeom prst="rect">
            <a:avLst/>
          </a:prstGeom>
          <a:solidFill>
            <a:srgbClr val="FFFFCC"/>
          </a:solidFill>
          <a:ln w="28575">
            <a:noFill/>
            <a:miter lim="800000"/>
            <a:headEnd/>
            <a:tailEnd/>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wrap="square">
            <a:spAutoFit/>
          </a:bodyPr>
          <a:lstStyle/>
          <a:p>
            <a:pPr marL="180975" indent="-180975" algn="just">
              <a:buFont typeface="Wingdings" panose="05000000000000000000" pitchFamily="2" charset="2"/>
              <a:buChar char="Ø"/>
              <a:defRPr/>
            </a:pPr>
            <a:r>
              <a:rPr lang="zh-TW" altLang="en-US" sz="1700" b="1" dirty="0" smtClean="0">
                <a:solidFill>
                  <a:prstClr val="black"/>
                </a:solidFill>
                <a:latin typeface="微軟正黑體" panose="020B0604030504040204" pitchFamily="34" charset="-120"/>
                <a:ea typeface="微軟正黑體" panose="020B0604030504040204" pitchFamily="34" charset="-120"/>
              </a:rPr>
              <a:t>於</a:t>
            </a:r>
            <a:r>
              <a:rPr lang="en-US" altLang="zh-TW" sz="1700" b="1" u="sng" dirty="0" smtClean="0">
                <a:solidFill>
                  <a:srgbClr val="FF0000"/>
                </a:solidFill>
                <a:latin typeface="微軟正黑體" panose="020B0604030504040204" pitchFamily="34" charset="-120"/>
                <a:ea typeface="微軟正黑體" panose="020B0604030504040204" pitchFamily="34" charset="-120"/>
              </a:rPr>
              <a:t>17</a:t>
            </a:r>
            <a:r>
              <a:rPr lang="zh-TW" altLang="en-US" sz="1700" b="1" dirty="0" smtClean="0">
                <a:solidFill>
                  <a:prstClr val="black"/>
                </a:solidFill>
                <a:latin typeface="微軟正黑體" panose="020B0604030504040204" pitchFamily="34" charset="-120"/>
                <a:ea typeface="微軟正黑體" panose="020B0604030504040204" pitchFamily="34" charset="-120"/>
              </a:rPr>
              <a:t>國</a:t>
            </a:r>
            <a:r>
              <a:rPr lang="en-US" altLang="zh-TW" sz="1700" b="1" u="sng" dirty="0" smtClean="0">
                <a:solidFill>
                  <a:srgbClr val="FF0000"/>
                </a:solidFill>
                <a:latin typeface="微軟正黑體" panose="020B0604030504040204" pitchFamily="34" charset="-120"/>
                <a:ea typeface="微軟正黑體" panose="020B0604030504040204" pitchFamily="34" charset="-120"/>
              </a:rPr>
              <a:t>19</a:t>
            </a:r>
            <a:r>
              <a:rPr lang="zh-TW" altLang="en-US" sz="1700" b="1" dirty="0" smtClean="0">
                <a:solidFill>
                  <a:prstClr val="black"/>
                </a:solidFill>
                <a:latin typeface="微軟正黑體" panose="020B0604030504040204" pitchFamily="34" charset="-120"/>
                <a:ea typeface="微軟正黑體" panose="020B0604030504040204" pitchFamily="34" charset="-120"/>
              </a:rPr>
              <a:t>個駐</a:t>
            </a:r>
            <a:r>
              <a:rPr lang="zh-TW" altLang="en-US" sz="1700" b="1" dirty="0">
                <a:solidFill>
                  <a:prstClr val="black"/>
                </a:solidFill>
                <a:latin typeface="微軟正黑體" panose="020B0604030504040204" pitchFamily="34" charset="-120"/>
                <a:ea typeface="微軟正黑體" panose="020B0604030504040204" pitchFamily="34" charset="-120"/>
              </a:rPr>
              <a:t>外據點</a:t>
            </a:r>
            <a:r>
              <a:rPr lang="zh-TW" altLang="en-US" sz="1700" b="1" dirty="0" smtClean="0">
                <a:solidFill>
                  <a:prstClr val="black"/>
                </a:solidFill>
                <a:latin typeface="微軟正黑體" panose="020B0604030504040204" pitchFamily="34" charset="-120"/>
                <a:ea typeface="微軟正黑體" panose="020B0604030504040204" pitchFamily="34" charset="-120"/>
              </a:rPr>
              <a:t>設立</a:t>
            </a:r>
            <a:endParaRPr lang="en-US" altLang="zh-TW" sz="1700" b="1" dirty="0" smtClean="0">
              <a:solidFill>
                <a:prstClr val="black"/>
              </a:solidFill>
              <a:latin typeface="微軟正黑體" panose="020B0604030504040204" pitchFamily="34" charset="-120"/>
              <a:ea typeface="微軟正黑體" panose="020B0604030504040204" pitchFamily="34" charset="-120"/>
            </a:endParaRPr>
          </a:p>
          <a:p>
            <a:pPr marL="180975" indent="-180975" algn="just">
              <a:buFont typeface="Wingdings" panose="05000000000000000000" pitchFamily="2" charset="2"/>
              <a:buChar char="Ø"/>
              <a:defRPr/>
            </a:pPr>
            <a:r>
              <a:rPr lang="zh-TW" altLang="en-US" sz="1700" b="1" dirty="0" smtClean="0">
                <a:solidFill>
                  <a:prstClr val="black"/>
                </a:solidFill>
                <a:latin typeface="微軟正黑體" panose="020B0604030504040204" pitchFamily="34" charset="-120"/>
                <a:ea typeface="微軟正黑體" panose="020B0604030504040204" pitchFamily="34" charset="-120"/>
              </a:rPr>
              <a:t>以</a:t>
            </a:r>
            <a:r>
              <a:rPr lang="zh-TW" altLang="en-US" sz="1700" b="1" dirty="0">
                <a:solidFill>
                  <a:prstClr val="black"/>
                </a:solidFill>
                <a:latin typeface="微軟正黑體" panose="020B0604030504040204" pitchFamily="34" charset="-120"/>
                <a:ea typeface="微軟正黑體" panose="020B0604030504040204" pitchFamily="34" charset="-120"/>
              </a:rPr>
              <a:t>優惠</a:t>
            </a:r>
            <a:r>
              <a:rPr lang="zh-TW" altLang="en-US" sz="1700" b="1" dirty="0" smtClean="0">
                <a:solidFill>
                  <a:prstClr val="black"/>
                </a:solidFill>
                <a:latin typeface="微軟正黑體" panose="020B0604030504040204" pitchFamily="34" charset="-120"/>
                <a:ea typeface="微軟正黑體" panose="020B0604030504040204" pitchFamily="34" charset="-120"/>
              </a:rPr>
              <a:t>價格</a:t>
            </a:r>
            <a:r>
              <a:rPr lang="en-US" altLang="zh-TW" sz="1700" b="1" dirty="0">
                <a:solidFill>
                  <a:prstClr val="black"/>
                </a:solidFill>
                <a:latin typeface="微軟正黑體" panose="020B0604030504040204" pitchFamily="34" charset="-120"/>
                <a:ea typeface="微軟正黑體" panose="020B0604030504040204" pitchFamily="34" charset="-120"/>
              </a:rPr>
              <a:t>(</a:t>
            </a:r>
            <a:r>
              <a:rPr lang="zh-TW" altLang="en-US" sz="1700" b="1" dirty="0">
                <a:solidFill>
                  <a:prstClr val="black"/>
                </a:solidFill>
                <a:latin typeface="微軟正黑體" panose="020B0604030504040204" pitchFamily="34" charset="-120"/>
                <a:ea typeface="微軟正黑體" panose="020B0604030504040204" pitchFamily="34" charset="-120"/>
              </a:rPr>
              <a:t>短期免費</a:t>
            </a:r>
            <a:r>
              <a:rPr lang="en-US" altLang="zh-TW" sz="1700" b="1" dirty="0">
                <a:solidFill>
                  <a:prstClr val="black"/>
                </a:solidFill>
                <a:latin typeface="微軟正黑體" panose="020B0604030504040204" pitchFamily="34" charset="-120"/>
                <a:ea typeface="微軟正黑體" panose="020B0604030504040204" pitchFamily="34" charset="-120"/>
              </a:rPr>
              <a:t>)</a:t>
            </a:r>
            <a:r>
              <a:rPr lang="zh-TW" altLang="en-US" sz="1700" b="1" dirty="0" smtClean="0">
                <a:solidFill>
                  <a:prstClr val="black"/>
                </a:solidFill>
                <a:latin typeface="微軟正黑體" panose="020B0604030504040204" pitchFamily="34" charset="-120"/>
                <a:ea typeface="微軟正黑體" panose="020B0604030504040204" pitchFamily="34" charset="-120"/>
              </a:rPr>
              <a:t>提供</a:t>
            </a:r>
            <a:r>
              <a:rPr lang="zh-TW" altLang="en-US" sz="1700" b="1" dirty="0">
                <a:solidFill>
                  <a:prstClr val="black"/>
                </a:solidFill>
                <a:latin typeface="微軟正黑體" panose="020B0604030504040204" pitchFamily="34" charset="-120"/>
                <a:ea typeface="微軟正黑體" panose="020B0604030504040204" pitchFamily="34" charset="-120"/>
              </a:rPr>
              <a:t>廠商承租</a:t>
            </a:r>
            <a:r>
              <a:rPr lang="zh-TW" altLang="en-US" sz="1700" b="1" dirty="0" smtClean="0">
                <a:solidFill>
                  <a:prstClr val="black"/>
                </a:solidFill>
                <a:latin typeface="微軟正黑體" panose="020B0604030504040204" pitchFamily="34" charset="-120"/>
                <a:ea typeface="微軟正黑體" panose="020B0604030504040204" pitchFamily="34" charset="-120"/>
              </a:rPr>
              <a:t>辦公室</a:t>
            </a:r>
            <a:r>
              <a:rPr lang="en-US" altLang="zh-TW" sz="1700" b="1" dirty="0" smtClean="0">
                <a:solidFill>
                  <a:prstClr val="black"/>
                </a:solidFill>
                <a:latin typeface="微軟正黑體" panose="020B0604030504040204" pitchFamily="34" charset="-120"/>
                <a:ea typeface="微軟正黑體" panose="020B0604030504040204" pitchFamily="34" charset="-120"/>
              </a:rPr>
              <a:t>(</a:t>
            </a:r>
            <a:r>
              <a:rPr lang="zh-TW" altLang="en-US" sz="1700" b="1" dirty="0" smtClean="0">
                <a:solidFill>
                  <a:prstClr val="black"/>
                </a:solidFill>
                <a:latin typeface="微軟正黑體" panose="020B0604030504040204" pitchFamily="34" charset="-120"/>
                <a:ea typeface="微軟正黑體" panose="020B0604030504040204" pitchFamily="34" charset="-120"/>
              </a:rPr>
              <a:t>桌</a:t>
            </a:r>
            <a:r>
              <a:rPr lang="en-US" altLang="zh-TW" sz="1700" b="1" dirty="0" smtClean="0">
                <a:solidFill>
                  <a:prstClr val="black"/>
                </a:solidFill>
                <a:latin typeface="微軟正黑體" panose="020B0604030504040204" pitchFamily="34" charset="-120"/>
                <a:ea typeface="微軟正黑體" panose="020B0604030504040204" pitchFamily="34" charset="-120"/>
              </a:rPr>
              <a:t>)</a:t>
            </a:r>
            <a:r>
              <a:rPr lang="zh-TW" altLang="en-US" sz="1700" b="1" dirty="0" smtClean="0">
                <a:solidFill>
                  <a:prstClr val="black"/>
                </a:solidFill>
                <a:latin typeface="微軟正黑體" panose="020B0604030504040204" pitchFamily="34" charset="-120"/>
                <a:ea typeface="微軟正黑體" panose="020B0604030504040204" pitchFamily="34" charset="-120"/>
              </a:rPr>
              <a:t>，</a:t>
            </a:r>
            <a:r>
              <a:rPr lang="zh-TW" altLang="en-US" sz="1700" b="1" dirty="0">
                <a:solidFill>
                  <a:prstClr val="black"/>
                </a:solidFill>
                <a:latin typeface="微軟正黑體" panose="020B0604030504040204" pitchFamily="34" charset="-120"/>
                <a:ea typeface="微軟正黑體" panose="020B0604030504040204" pitchFamily="34" charset="-120"/>
              </a:rPr>
              <a:t>作為臨時性辦公</a:t>
            </a:r>
            <a:r>
              <a:rPr lang="zh-TW" altLang="en-US" sz="1700" b="1" dirty="0" smtClean="0">
                <a:solidFill>
                  <a:prstClr val="black"/>
                </a:solidFill>
                <a:latin typeface="微軟正黑體" panose="020B0604030504040204" pitchFamily="34" charset="-120"/>
                <a:ea typeface="微軟正黑體" panose="020B0604030504040204" pitchFamily="34" charset="-120"/>
              </a:rPr>
              <a:t>處所</a:t>
            </a:r>
            <a:endParaRPr lang="zh-TW" altLang="en-US" sz="1700" b="1" dirty="0">
              <a:solidFill>
                <a:prstClr val="black"/>
              </a:solidFill>
              <a:latin typeface="微軟正黑體" panose="020B0604030504040204" pitchFamily="34" charset="-120"/>
              <a:ea typeface="微軟正黑體" panose="020B0604030504040204" pitchFamily="34" charset="-120"/>
            </a:endParaRPr>
          </a:p>
        </p:txBody>
      </p:sp>
      <p:sp>
        <p:nvSpPr>
          <p:cNvPr id="110" name="文字方塊 19"/>
          <p:cNvSpPr txBox="1">
            <a:spLocks noChangeArrowheads="1"/>
          </p:cNvSpPr>
          <p:nvPr/>
        </p:nvSpPr>
        <p:spPr bwMode="auto">
          <a:xfrm>
            <a:off x="1504510" y="2492896"/>
            <a:ext cx="909223" cy="502702"/>
          </a:xfrm>
          <a:prstGeom prst="rect">
            <a:avLst/>
          </a:prstGeom>
          <a:noFill/>
          <a:ln w="9525">
            <a:noFill/>
            <a:miter lim="800000"/>
            <a:headEnd/>
            <a:tailEnd/>
          </a:ln>
        </p:spPr>
        <p:txBody>
          <a:bodyPr wrap="none">
            <a:spAutoFit/>
          </a:bodyPr>
          <a:lstStyle/>
          <a:p>
            <a:pPr algn="ctr">
              <a:lnSpc>
                <a:spcPts val="1600"/>
              </a:lnSpc>
            </a:pPr>
            <a:r>
              <a:rPr lang="zh-TW" altLang="en-US" sz="1400" b="1" dirty="0">
                <a:solidFill>
                  <a:srgbClr val="6600CC"/>
                </a:solidFill>
                <a:latin typeface="微軟正黑體" panose="020B0604030504040204" pitchFamily="34" charset="-120"/>
                <a:ea typeface="微軟正黑體" panose="020B0604030504040204" pitchFamily="34" charset="-120"/>
              </a:rPr>
              <a:t>俄羅斯</a:t>
            </a:r>
            <a:endParaRPr lang="en-US" altLang="zh-TW" sz="1400" b="1" dirty="0">
              <a:solidFill>
                <a:srgbClr val="6600CC"/>
              </a:solidFill>
              <a:latin typeface="微軟正黑體" panose="020B0604030504040204" pitchFamily="34" charset="-120"/>
              <a:ea typeface="微軟正黑體" panose="020B0604030504040204" pitchFamily="34" charset="-120"/>
            </a:endParaRPr>
          </a:p>
          <a:p>
            <a:pPr algn="ctr">
              <a:lnSpc>
                <a:spcPts val="1600"/>
              </a:lnSpc>
            </a:pPr>
            <a:r>
              <a:rPr lang="en-US" altLang="zh-TW" sz="1200" b="1" dirty="0">
                <a:solidFill>
                  <a:srgbClr val="6600CC"/>
                </a:solidFill>
                <a:latin typeface="微軟正黑體" panose="020B0604030504040204" pitchFamily="34" charset="-120"/>
                <a:ea typeface="微軟正黑體" panose="020B0604030504040204" pitchFamily="34" charset="-120"/>
              </a:rPr>
              <a:t>(</a:t>
            </a:r>
            <a:r>
              <a:rPr lang="zh-TW" altLang="en-US" sz="1200" b="1" dirty="0">
                <a:solidFill>
                  <a:srgbClr val="6600CC"/>
                </a:solidFill>
                <a:latin typeface="微軟正黑體" panose="020B0604030504040204" pitchFamily="34" charset="-120"/>
                <a:ea typeface="微軟正黑體" panose="020B0604030504040204" pitchFamily="34" charset="-120"/>
              </a:rPr>
              <a:t>聖彼得堡</a:t>
            </a:r>
            <a:r>
              <a:rPr lang="en-US" altLang="zh-TW" sz="1200" b="1" dirty="0">
                <a:solidFill>
                  <a:srgbClr val="6600CC"/>
                </a:solidFill>
                <a:latin typeface="微軟正黑體" panose="020B0604030504040204" pitchFamily="34" charset="-120"/>
                <a:ea typeface="微軟正黑體" panose="020B0604030504040204" pitchFamily="34" charset="-120"/>
              </a:rPr>
              <a:t>)</a:t>
            </a:r>
          </a:p>
        </p:txBody>
      </p:sp>
      <p:sp>
        <p:nvSpPr>
          <p:cNvPr id="111" name="文字方塊 19"/>
          <p:cNvSpPr txBox="1">
            <a:spLocks noChangeArrowheads="1"/>
          </p:cNvSpPr>
          <p:nvPr/>
        </p:nvSpPr>
        <p:spPr bwMode="auto">
          <a:xfrm>
            <a:off x="1062542" y="4813945"/>
            <a:ext cx="755335" cy="502702"/>
          </a:xfrm>
          <a:prstGeom prst="rect">
            <a:avLst/>
          </a:prstGeom>
          <a:noFill/>
          <a:ln w="9525">
            <a:noFill/>
            <a:miter lim="800000"/>
            <a:headEnd/>
            <a:tailEnd/>
          </a:ln>
        </p:spPr>
        <p:txBody>
          <a:bodyPr wrap="none">
            <a:spAutoFit/>
          </a:bodyPr>
          <a:lstStyle/>
          <a:p>
            <a:pPr algn="ctr">
              <a:lnSpc>
                <a:spcPts val="1600"/>
              </a:lnSpc>
            </a:pPr>
            <a:r>
              <a:rPr lang="zh-TW" altLang="en-US" sz="1400" b="1" dirty="0">
                <a:solidFill>
                  <a:srgbClr val="6600CC"/>
                </a:solidFill>
                <a:latin typeface="微軟正黑體" panose="020B0604030504040204" pitchFamily="34" charset="-120"/>
                <a:ea typeface="微軟正黑體" panose="020B0604030504040204" pitchFamily="34" charset="-120"/>
              </a:rPr>
              <a:t>肯亞</a:t>
            </a:r>
            <a:endParaRPr lang="en-US" altLang="zh-TW" sz="1400" b="1" dirty="0">
              <a:solidFill>
                <a:srgbClr val="6600CC"/>
              </a:solidFill>
              <a:latin typeface="微軟正黑體" panose="020B0604030504040204" pitchFamily="34" charset="-120"/>
              <a:ea typeface="微軟正黑體" panose="020B0604030504040204" pitchFamily="34" charset="-120"/>
            </a:endParaRPr>
          </a:p>
          <a:p>
            <a:pPr algn="ctr">
              <a:lnSpc>
                <a:spcPts val="1600"/>
              </a:lnSpc>
            </a:pPr>
            <a:r>
              <a:rPr lang="en-US" altLang="zh-TW" sz="1200" b="1" dirty="0">
                <a:solidFill>
                  <a:srgbClr val="6600CC"/>
                </a:solidFill>
                <a:latin typeface="微軟正黑體" panose="020B0604030504040204" pitchFamily="34" charset="-120"/>
                <a:ea typeface="微軟正黑體" panose="020B0604030504040204" pitchFamily="34" charset="-120"/>
              </a:rPr>
              <a:t>(</a:t>
            </a:r>
            <a:r>
              <a:rPr lang="zh-TW" altLang="en-US" sz="1200" b="1" dirty="0">
                <a:solidFill>
                  <a:srgbClr val="6600CC"/>
                </a:solidFill>
                <a:latin typeface="微軟正黑體" panose="020B0604030504040204" pitchFamily="34" charset="-120"/>
                <a:ea typeface="微軟正黑體" panose="020B0604030504040204" pitchFamily="34" charset="-120"/>
              </a:rPr>
              <a:t>奈洛比</a:t>
            </a:r>
            <a:r>
              <a:rPr lang="en-US" altLang="zh-TW" sz="1200" b="1" dirty="0">
                <a:solidFill>
                  <a:srgbClr val="6600CC"/>
                </a:solidFill>
                <a:latin typeface="微軟正黑體" panose="020B0604030504040204" pitchFamily="34" charset="-120"/>
                <a:ea typeface="微軟正黑體" panose="020B0604030504040204" pitchFamily="34" charset="-120"/>
              </a:rPr>
              <a:t>)</a:t>
            </a:r>
          </a:p>
        </p:txBody>
      </p:sp>
      <p:sp>
        <p:nvSpPr>
          <p:cNvPr id="112" name="文字方塊 19"/>
          <p:cNvSpPr txBox="1">
            <a:spLocks noChangeArrowheads="1"/>
          </p:cNvSpPr>
          <p:nvPr/>
        </p:nvSpPr>
        <p:spPr bwMode="auto">
          <a:xfrm>
            <a:off x="2627784" y="4365104"/>
            <a:ext cx="601447" cy="502702"/>
          </a:xfrm>
          <a:prstGeom prst="rect">
            <a:avLst/>
          </a:prstGeom>
          <a:noFill/>
          <a:ln w="9525">
            <a:noFill/>
            <a:miter lim="800000"/>
            <a:headEnd/>
            <a:tailEnd/>
          </a:ln>
        </p:spPr>
        <p:txBody>
          <a:bodyPr wrap="none">
            <a:spAutoFit/>
          </a:bodyPr>
          <a:lstStyle/>
          <a:p>
            <a:pPr algn="ctr">
              <a:lnSpc>
                <a:spcPts val="1600"/>
              </a:lnSpc>
            </a:pPr>
            <a:r>
              <a:rPr lang="zh-TW" altLang="en-US" sz="1400" b="1" dirty="0">
                <a:solidFill>
                  <a:srgbClr val="6600CC"/>
                </a:solidFill>
                <a:latin typeface="微軟正黑體" panose="020B0604030504040204" pitchFamily="34" charset="-120"/>
                <a:ea typeface="微軟正黑體" panose="020B0604030504040204" pitchFamily="34" charset="-120"/>
              </a:rPr>
              <a:t>緬甸</a:t>
            </a:r>
            <a:endParaRPr lang="en-US" altLang="zh-TW" sz="1400" b="1" dirty="0">
              <a:solidFill>
                <a:srgbClr val="6600CC"/>
              </a:solidFill>
              <a:latin typeface="微軟正黑體" panose="020B0604030504040204" pitchFamily="34" charset="-120"/>
              <a:ea typeface="微軟正黑體" panose="020B0604030504040204" pitchFamily="34" charset="-120"/>
            </a:endParaRPr>
          </a:p>
          <a:p>
            <a:pPr algn="ctr">
              <a:lnSpc>
                <a:spcPts val="1600"/>
              </a:lnSpc>
            </a:pPr>
            <a:r>
              <a:rPr lang="en-US" altLang="zh-TW" sz="1200" b="1" dirty="0">
                <a:solidFill>
                  <a:srgbClr val="6600CC"/>
                </a:solidFill>
                <a:latin typeface="微軟正黑體" panose="020B0604030504040204" pitchFamily="34" charset="-120"/>
                <a:ea typeface="微軟正黑體" panose="020B0604030504040204" pitchFamily="34" charset="-120"/>
              </a:rPr>
              <a:t>(</a:t>
            </a:r>
            <a:r>
              <a:rPr lang="zh-TW" altLang="en-US" sz="1200" b="1" dirty="0">
                <a:solidFill>
                  <a:srgbClr val="6600CC"/>
                </a:solidFill>
                <a:latin typeface="微軟正黑體" panose="020B0604030504040204" pitchFamily="34" charset="-120"/>
                <a:ea typeface="微軟正黑體" panose="020B0604030504040204" pitchFamily="34" charset="-120"/>
              </a:rPr>
              <a:t>仰光</a:t>
            </a:r>
            <a:r>
              <a:rPr lang="en-US" altLang="zh-TW" sz="1200" b="1" dirty="0">
                <a:solidFill>
                  <a:srgbClr val="6600CC"/>
                </a:solidFill>
                <a:latin typeface="微軟正黑體" panose="020B0604030504040204" pitchFamily="34" charset="-120"/>
                <a:ea typeface="微軟正黑體" panose="020B0604030504040204" pitchFamily="34" charset="-120"/>
              </a:rPr>
              <a:t>)</a:t>
            </a:r>
          </a:p>
        </p:txBody>
      </p:sp>
      <p:pic>
        <p:nvPicPr>
          <p:cNvPr id="113" name="Picture 62" descr="C:\Documents and Settings\wangjeff\Local Settings\Temporary Internet Files\Content.IE5\TEXCOM18\MC900442009[1].png"/>
          <p:cNvPicPr>
            <a:picLocks noChangeAspect="1" noChangeArrowheads="1"/>
          </p:cNvPicPr>
          <p:nvPr/>
        </p:nvPicPr>
        <p:blipFill>
          <a:blip r:embed="rId8" cstate="print"/>
          <a:srcRect/>
          <a:stretch>
            <a:fillRect/>
          </a:stretch>
        </p:blipFill>
        <p:spPr bwMode="auto">
          <a:xfrm>
            <a:off x="4992789" y="879102"/>
            <a:ext cx="587323" cy="587323"/>
          </a:xfrm>
          <a:prstGeom prst="rect">
            <a:avLst/>
          </a:prstGeom>
          <a:noFill/>
          <a:ln w="9525">
            <a:noFill/>
            <a:miter lim="800000"/>
            <a:headEnd/>
            <a:tailEnd/>
          </a:ln>
        </p:spPr>
      </p:pic>
      <p:sp>
        <p:nvSpPr>
          <p:cNvPr id="114" name="文字方塊 19"/>
          <p:cNvSpPr txBox="1">
            <a:spLocks noChangeArrowheads="1"/>
          </p:cNvSpPr>
          <p:nvPr/>
        </p:nvSpPr>
        <p:spPr bwMode="auto">
          <a:xfrm>
            <a:off x="1061379" y="4077072"/>
            <a:ext cx="601447" cy="502702"/>
          </a:xfrm>
          <a:prstGeom prst="rect">
            <a:avLst/>
          </a:prstGeom>
          <a:noFill/>
          <a:ln w="9525">
            <a:noFill/>
            <a:miter lim="800000"/>
            <a:headEnd/>
            <a:tailEnd/>
          </a:ln>
        </p:spPr>
        <p:txBody>
          <a:bodyPr wrap="none">
            <a:spAutoFit/>
          </a:bodyPr>
          <a:lstStyle/>
          <a:p>
            <a:pPr algn="ctr">
              <a:lnSpc>
                <a:spcPts val="1600"/>
              </a:lnSpc>
            </a:pPr>
            <a:r>
              <a:rPr lang="zh-TW" altLang="en-US" sz="1400" b="1" dirty="0">
                <a:solidFill>
                  <a:srgbClr val="6600CC"/>
                </a:solidFill>
                <a:latin typeface="微軟正黑體" panose="020B0604030504040204" pitchFamily="34" charset="-120"/>
                <a:ea typeface="微軟正黑體" panose="020B0604030504040204" pitchFamily="34" charset="-120"/>
              </a:rPr>
              <a:t>埃及</a:t>
            </a:r>
            <a:endParaRPr lang="en-US" altLang="zh-TW" sz="1400" b="1" dirty="0">
              <a:solidFill>
                <a:srgbClr val="6600CC"/>
              </a:solidFill>
              <a:latin typeface="微軟正黑體" panose="020B0604030504040204" pitchFamily="34" charset="-120"/>
              <a:ea typeface="微軟正黑體" panose="020B0604030504040204" pitchFamily="34" charset="-120"/>
            </a:endParaRPr>
          </a:p>
          <a:p>
            <a:pPr algn="ctr">
              <a:lnSpc>
                <a:spcPts val="1600"/>
              </a:lnSpc>
            </a:pPr>
            <a:r>
              <a:rPr lang="en-US" altLang="zh-TW" sz="1200" b="1" dirty="0">
                <a:solidFill>
                  <a:srgbClr val="6600CC"/>
                </a:solidFill>
                <a:latin typeface="微軟正黑體" panose="020B0604030504040204" pitchFamily="34" charset="-120"/>
                <a:ea typeface="微軟正黑體" panose="020B0604030504040204" pitchFamily="34" charset="-120"/>
              </a:rPr>
              <a:t>(</a:t>
            </a:r>
            <a:r>
              <a:rPr lang="zh-TW" altLang="en-US" sz="1200" b="1" dirty="0">
                <a:solidFill>
                  <a:srgbClr val="6600CC"/>
                </a:solidFill>
                <a:latin typeface="微軟正黑體" panose="020B0604030504040204" pitchFamily="34" charset="-120"/>
                <a:ea typeface="微軟正黑體" panose="020B0604030504040204" pitchFamily="34" charset="-120"/>
              </a:rPr>
              <a:t>開羅</a:t>
            </a:r>
            <a:r>
              <a:rPr lang="en-US" altLang="zh-TW" sz="1200" b="1" dirty="0">
                <a:solidFill>
                  <a:srgbClr val="6600CC"/>
                </a:solidFill>
                <a:latin typeface="微軟正黑體" panose="020B0604030504040204" pitchFamily="34" charset="-120"/>
                <a:ea typeface="微軟正黑體" panose="020B0604030504040204" pitchFamily="34" charset="-120"/>
              </a:rPr>
              <a:t>)</a:t>
            </a:r>
          </a:p>
        </p:txBody>
      </p:sp>
      <p:sp>
        <p:nvSpPr>
          <p:cNvPr id="115" name="文字方塊 19"/>
          <p:cNvSpPr txBox="1">
            <a:spLocks noChangeArrowheads="1"/>
          </p:cNvSpPr>
          <p:nvPr/>
        </p:nvSpPr>
        <p:spPr bwMode="auto">
          <a:xfrm>
            <a:off x="2205592" y="3083570"/>
            <a:ext cx="909223" cy="502702"/>
          </a:xfrm>
          <a:prstGeom prst="rect">
            <a:avLst/>
          </a:prstGeom>
          <a:noFill/>
          <a:ln w="9525">
            <a:noFill/>
            <a:miter lim="800000"/>
            <a:headEnd/>
            <a:tailEnd/>
          </a:ln>
        </p:spPr>
        <p:txBody>
          <a:bodyPr wrap="none">
            <a:spAutoFit/>
          </a:bodyPr>
          <a:lstStyle/>
          <a:p>
            <a:pPr algn="ctr">
              <a:lnSpc>
                <a:spcPts val="1600"/>
              </a:lnSpc>
            </a:pPr>
            <a:r>
              <a:rPr lang="zh-TW" altLang="en-US" sz="1400" b="1" dirty="0">
                <a:solidFill>
                  <a:srgbClr val="6600CC"/>
                </a:solidFill>
                <a:latin typeface="微軟正黑體" panose="020B0604030504040204" pitchFamily="34" charset="-120"/>
                <a:ea typeface="微軟正黑體" panose="020B0604030504040204" pitchFamily="34" charset="-120"/>
              </a:rPr>
              <a:t>哈薩克</a:t>
            </a:r>
            <a:endParaRPr lang="en-US" altLang="zh-TW" sz="1400" b="1" dirty="0">
              <a:solidFill>
                <a:srgbClr val="6600CC"/>
              </a:solidFill>
              <a:latin typeface="微軟正黑體" panose="020B0604030504040204" pitchFamily="34" charset="-120"/>
              <a:ea typeface="微軟正黑體" panose="020B0604030504040204" pitchFamily="34" charset="-120"/>
            </a:endParaRPr>
          </a:p>
          <a:p>
            <a:pPr algn="ctr">
              <a:lnSpc>
                <a:spcPts val="1600"/>
              </a:lnSpc>
            </a:pPr>
            <a:r>
              <a:rPr lang="en-US" altLang="zh-TW" sz="1200" b="1" dirty="0">
                <a:solidFill>
                  <a:srgbClr val="6600CC"/>
                </a:solidFill>
                <a:latin typeface="微軟正黑體" panose="020B0604030504040204" pitchFamily="34" charset="-120"/>
                <a:ea typeface="微軟正黑體" panose="020B0604030504040204" pitchFamily="34" charset="-120"/>
              </a:rPr>
              <a:t>(</a:t>
            </a:r>
            <a:r>
              <a:rPr lang="zh-TW" altLang="en-US" sz="1200" b="1" dirty="0">
                <a:solidFill>
                  <a:srgbClr val="6600CC"/>
                </a:solidFill>
                <a:latin typeface="微軟正黑體" panose="020B0604030504040204" pitchFamily="34" charset="-120"/>
                <a:ea typeface="微軟正黑體" panose="020B0604030504040204" pitchFamily="34" charset="-120"/>
              </a:rPr>
              <a:t>阿拉木圖</a:t>
            </a:r>
            <a:r>
              <a:rPr lang="en-US" altLang="zh-TW" sz="1200" b="1" dirty="0">
                <a:solidFill>
                  <a:srgbClr val="6600CC"/>
                </a:solidFill>
                <a:latin typeface="微軟正黑體" panose="020B0604030504040204" pitchFamily="34" charset="-120"/>
                <a:ea typeface="微軟正黑體" panose="020B0604030504040204" pitchFamily="34" charset="-120"/>
              </a:rPr>
              <a:t>)</a:t>
            </a:r>
          </a:p>
        </p:txBody>
      </p:sp>
      <p:cxnSp>
        <p:nvCxnSpPr>
          <p:cNvPr id="117" name="直線單箭頭接點 116"/>
          <p:cNvCxnSpPr>
            <a:endCxn id="90" idx="0"/>
          </p:cNvCxnSpPr>
          <p:nvPr/>
        </p:nvCxnSpPr>
        <p:spPr>
          <a:xfrm flipH="1">
            <a:off x="2376041" y="4399890"/>
            <a:ext cx="161925" cy="3410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8" name="Picture 60" descr="C:\Documents and Settings\wangjeff\Local Settings\Temporary Internet Files\Content.IE5\D62J2MDU\MC900432680[1].png"/>
          <p:cNvPicPr>
            <a:picLocks noChangeAspect="1" noChangeArrowheads="1"/>
          </p:cNvPicPr>
          <p:nvPr/>
        </p:nvPicPr>
        <p:blipFill>
          <a:blip r:embed="rId9" cstate="print"/>
          <a:srcRect/>
          <a:stretch>
            <a:fillRect/>
          </a:stretch>
        </p:blipFill>
        <p:spPr bwMode="auto">
          <a:xfrm>
            <a:off x="2209246" y="3930217"/>
            <a:ext cx="360362" cy="360362"/>
          </a:xfrm>
          <a:prstGeom prst="rect">
            <a:avLst/>
          </a:prstGeom>
          <a:noFill/>
          <a:ln w="9525">
            <a:noFill/>
            <a:miter lim="800000"/>
            <a:headEnd/>
            <a:tailEnd/>
          </a:ln>
        </p:spPr>
      </p:pic>
      <p:pic>
        <p:nvPicPr>
          <p:cNvPr id="119" name="Picture 14" descr="C:\Users\tammyting\AppData\Local\Microsoft\Windows\Temporary Internet Files\Content.IE5\NBPMOHWW\MC900441443[1].PNG"/>
          <p:cNvPicPr>
            <a:picLocks noChangeAspect="1" noChangeArrowheads="1"/>
          </p:cNvPicPr>
          <p:nvPr/>
        </p:nvPicPr>
        <p:blipFill>
          <a:blip r:embed="rId5" cstate="print"/>
          <a:srcRect/>
          <a:stretch>
            <a:fillRect/>
          </a:stretch>
        </p:blipFill>
        <p:spPr bwMode="auto">
          <a:xfrm>
            <a:off x="1331466" y="2796233"/>
            <a:ext cx="288925" cy="288925"/>
          </a:xfrm>
          <a:prstGeom prst="rect">
            <a:avLst/>
          </a:prstGeom>
          <a:noFill/>
          <a:ln w="9525">
            <a:noFill/>
            <a:miter lim="800000"/>
            <a:headEnd/>
            <a:tailEnd/>
          </a:ln>
        </p:spPr>
      </p:pic>
      <p:pic>
        <p:nvPicPr>
          <p:cNvPr id="121" name="Picture 14" descr="C:\Users\tammyting\AppData\Local\Microsoft\Windows\Temporary Internet Files\Content.IE5\NBPMOHWW\MC900441443[1].PNG"/>
          <p:cNvPicPr>
            <a:picLocks noChangeAspect="1" noChangeArrowheads="1"/>
          </p:cNvPicPr>
          <p:nvPr/>
        </p:nvPicPr>
        <p:blipFill>
          <a:blip r:embed="rId5" cstate="print"/>
          <a:srcRect/>
          <a:stretch>
            <a:fillRect/>
          </a:stretch>
        </p:blipFill>
        <p:spPr bwMode="auto">
          <a:xfrm>
            <a:off x="2339529" y="3515370"/>
            <a:ext cx="288925" cy="288925"/>
          </a:xfrm>
          <a:prstGeom prst="rect">
            <a:avLst/>
          </a:prstGeom>
          <a:noFill/>
          <a:ln w="9525">
            <a:noFill/>
            <a:miter lim="800000"/>
            <a:headEnd/>
            <a:tailEnd/>
          </a:ln>
        </p:spPr>
      </p:pic>
      <p:pic>
        <p:nvPicPr>
          <p:cNvPr id="122" name="Picture 14" descr="C:\Users\tammyting\AppData\Local\Microsoft\Windows\Temporary Internet Files\Content.IE5\NBPMOHWW\MC900441443[1].PNG"/>
          <p:cNvPicPr>
            <a:picLocks noChangeAspect="1" noChangeArrowheads="1"/>
          </p:cNvPicPr>
          <p:nvPr/>
        </p:nvPicPr>
        <p:blipFill>
          <a:blip r:embed="rId5" cstate="print"/>
          <a:srcRect/>
          <a:stretch>
            <a:fillRect/>
          </a:stretch>
        </p:blipFill>
        <p:spPr bwMode="auto">
          <a:xfrm>
            <a:off x="1402904" y="4596458"/>
            <a:ext cx="288925" cy="288925"/>
          </a:xfrm>
          <a:prstGeom prst="rect">
            <a:avLst/>
          </a:prstGeom>
          <a:noFill/>
          <a:ln w="9525">
            <a:noFill/>
            <a:miter lim="800000"/>
            <a:headEnd/>
            <a:tailEnd/>
          </a:ln>
        </p:spPr>
      </p:pic>
      <p:pic>
        <p:nvPicPr>
          <p:cNvPr id="123" name="Picture 14" descr="C:\Users\tammyting\AppData\Local\Microsoft\Windows\Temporary Internet Files\Content.IE5\NBPMOHWW\MC900441443[1].PNG"/>
          <p:cNvPicPr>
            <a:picLocks noChangeAspect="1" noChangeArrowheads="1"/>
          </p:cNvPicPr>
          <p:nvPr/>
        </p:nvPicPr>
        <p:blipFill>
          <a:blip r:embed="rId5" cstate="print"/>
          <a:srcRect/>
          <a:stretch>
            <a:fillRect/>
          </a:stretch>
        </p:blipFill>
        <p:spPr bwMode="auto">
          <a:xfrm>
            <a:off x="1474763" y="4004171"/>
            <a:ext cx="288925" cy="288925"/>
          </a:xfrm>
          <a:prstGeom prst="rect">
            <a:avLst/>
          </a:prstGeom>
          <a:noFill/>
          <a:ln w="9525">
            <a:noFill/>
            <a:miter lim="800000"/>
            <a:headEnd/>
            <a:tailEnd/>
          </a:ln>
        </p:spPr>
      </p:pic>
      <p:pic>
        <p:nvPicPr>
          <p:cNvPr id="124" name="Picture 14" descr="C:\Users\tammyting\AppData\Local\Microsoft\Windows\Temporary Internet Files\Content.IE5\NBPMOHWW\MC900441443[1].PNG"/>
          <p:cNvPicPr>
            <a:picLocks noChangeAspect="1" noChangeArrowheads="1"/>
          </p:cNvPicPr>
          <p:nvPr/>
        </p:nvPicPr>
        <p:blipFill>
          <a:blip r:embed="rId5" cstate="print"/>
          <a:srcRect/>
          <a:stretch>
            <a:fillRect/>
          </a:stretch>
        </p:blipFill>
        <p:spPr bwMode="auto">
          <a:xfrm>
            <a:off x="1619672" y="3836045"/>
            <a:ext cx="288925" cy="288925"/>
          </a:xfrm>
          <a:prstGeom prst="rect">
            <a:avLst/>
          </a:prstGeom>
          <a:noFill/>
          <a:ln w="9525">
            <a:noFill/>
            <a:miter lim="800000"/>
            <a:headEnd/>
            <a:tailEnd/>
          </a:ln>
        </p:spPr>
      </p:pic>
      <p:pic>
        <p:nvPicPr>
          <p:cNvPr id="125" name="Picture 60" descr="C:\Documents and Settings\wangjeff\Local Settings\Temporary Internet Files\Content.IE5\D62J2MDU\MC900432680[1].png"/>
          <p:cNvPicPr>
            <a:picLocks noChangeAspect="1" noChangeArrowheads="1"/>
          </p:cNvPicPr>
          <p:nvPr/>
        </p:nvPicPr>
        <p:blipFill>
          <a:blip r:embed="rId9" cstate="print"/>
          <a:srcRect/>
          <a:stretch>
            <a:fillRect/>
          </a:stretch>
        </p:blipFill>
        <p:spPr bwMode="auto">
          <a:xfrm>
            <a:off x="3058978" y="4208023"/>
            <a:ext cx="360362" cy="360363"/>
          </a:xfrm>
          <a:prstGeom prst="rect">
            <a:avLst/>
          </a:prstGeom>
          <a:noFill/>
          <a:ln w="9525">
            <a:noFill/>
            <a:miter lim="800000"/>
            <a:headEnd/>
            <a:tailEnd/>
          </a:ln>
        </p:spPr>
      </p:pic>
      <p:sp>
        <p:nvSpPr>
          <p:cNvPr id="126" name="文字方塊 19"/>
          <p:cNvSpPr txBox="1">
            <a:spLocks noChangeArrowheads="1"/>
          </p:cNvSpPr>
          <p:nvPr/>
        </p:nvSpPr>
        <p:spPr bwMode="auto">
          <a:xfrm>
            <a:off x="3138355" y="4653136"/>
            <a:ext cx="755335" cy="502702"/>
          </a:xfrm>
          <a:prstGeom prst="rect">
            <a:avLst/>
          </a:prstGeom>
          <a:noFill/>
          <a:ln w="9525">
            <a:noFill/>
            <a:miter lim="800000"/>
            <a:headEnd/>
            <a:tailEnd/>
          </a:ln>
        </p:spPr>
        <p:txBody>
          <a:bodyPr wrap="none">
            <a:spAutoFit/>
          </a:bodyPr>
          <a:lstStyle/>
          <a:p>
            <a:pPr algn="ctr">
              <a:lnSpc>
                <a:spcPts val="1600"/>
              </a:lnSpc>
            </a:pPr>
            <a:r>
              <a:rPr lang="zh-TW" altLang="en-US" sz="1400" b="1" dirty="0">
                <a:solidFill>
                  <a:srgbClr val="6600CC"/>
                </a:solidFill>
                <a:latin typeface="微軟正黑體" panose="020B0604030504040204" pitchFamily="34" charset="-120"/>
                <a:ea typeface="微軟正黑體" panose="020B0604030504040204" pitchFamily="34" charset="-120"/>
              </a:rPr>
              <a:t>菲律賓</a:t>
            </a:r>
            <a:endParaRPr lang="en-US" altLang="zh-TW" sz="1400" b="1" dirty="0">
              <a:solidFill>
                <a:srgbClr val="6600CC"/>
              </a:solidFill>
              <a:latin typeface="微軟正黑體" panose="020B0604030504040204" pitchFamily="34" charset="-120"/>
              <a:ea typeface="微軟正黑體" panose="020B0604030504040204" pitchFamily="34" charset="-120"/>
            </a:endParaRPr>
          </a:p>
          <a:p>
            <a:pPr algn="ctr">
              <a:lnSpc>
                <a:spcPts val="1600"/>
              </a:lnSpc>
            </a:pPr>
            <a:r>
              <a:rPr lang="en-US" altLang="zh-TW" sz="1200" b="1" dirty="0">
                <a:solidFill>
                  <a:srgbClr val="6600CC"/>
                </a:solidFill>
                <a:latin typeface="微軟正黑體" panose="020B0604030504040204" pitchFamily="34" charset="-120"/>
                <a:ea typeface="微軟正黑體" panose="020B0604030504040204" pitchFamily="34" charset="-120"/>
              </a:rPr>
              <a:t>(</a:t>
            </a:r>
            <a:r>
              <a:rPr lang="zh-TW" altLang="en-US" sz="1200" b="1" dirty="0">
                <a:solidFill>
                  <a:srgbClr val="6600CC"/>
                </a:solidFill>
                <a:latin typeface="微軟正黑體" panose="020B0604030504040204" pitchFamily="34" charset="-120"/>
                <a:ea typeface="微軟正黑體" panose="020B0604030504040204" pitchFamily="34" charset="-120"/>
              </a:rPr>
              <a:t>馬尼拉</a:t>
            </a:r>
            <a:r>
              <a:rPr lang="en-US" altLang="zh-TW" sz="1200" b="1" dirty="0">
                <a:solidFill>
                  <a:srgbClr val="6600CC"/>
                </a:solidFill>
                <a:latin typeface="微軟正黑體" panose="020B0604030504040204" pitchFamily="34" charset="-120"/>
                <a:ea typeface="微軟正黑體" panose="020B0604030504040204" pitchFamily="34" charset="-120"/>
              </a:rPr>
              <a:t>)</a:t>
            </a:r>
          </a:p>
        </p:txBody>
      </p:sp>
      <p:pic>
        <p:nvPicPr>
          <p:cNvPr id="47" name="Picture 60" descr="C:\Documents and Settings\wangjeff\Local Settings\Temporary Internet Files\Content.IE5\D62J2MDU\MC900432680[1].png"/>
          <p:cNvPicPr>
            <a:picLocks noChangeAspect="1" noChangeArrowheads="1"/>
          </p:cNvPicPr>
          <p:nvPr/>
        </p:nvPicPr>
        <p:blipFill>
          <a:blip r:embed="rId9" cstate="print"/>
          <a:srcRect/>
          <a:stretch>
            <a:fillRect/>
          </a:stretch>
        </p:blipFill>
        <p:spPr bwMode="auto">
          <a:xfrm>
            <a:off x="3959771" y="5169727"/>
            <a:ext cx="360362" cy="360363"/>
          </a:xfrm>
          <a:prstGeom prst="rect">
            <a:avLst/>
          </a:prstGeom>
          <a:noFill/>
          <a:ln w="9525">
            <a:noFill/>
            <a:miter lim="800000"/>
            <a:headEnd/>
            <a:tailEnd/>
          </a:ln>
        </p:spPr>
      </p:pic>
      <p:sp>
        <p:nvSpPr>
          <p:cNvPr id="48" name="文字方塊 19"/>
          <p:cNvSpPr txBox="1">
            <a:spLocks noChangeArrowheads="1"/>
          </p:cNvSpPr>
          <p:nvPr/>
        </p:nvSpPr>
        <p:spPr bwMode="auto">
          <a:xfrm>
            <a:off x="3851920" y="3861048"/>
            <a:ext cx="601447" cy="502702"/>
          </a:xfrm>
          <a:prstGeom prst="rect">
            <a:avLst/>
          </a:prstGeom>
          <a:noFill/>
          <a:ln w="9525">
            <a:noFill/>
            <a:miter lim="800000"/>
            <a:headEnd/>
            <a:tailEnd/>
          </a:ln>
        </p:spPr>
        <p:txBody>
          <a:bodyPr wrap="none">
            <a:spAutoFit/>
          </a:bodyPr>
          <a:lstStyle/>
          <a:p>
            <a:pPr algn="ctr">
              <a:lnSpc>
                <a:spcPts val="1600"/>
              </a:lnSpc>
            </a:pPr>
            <a:r>
              <a:rPr lang="zh-TW" altLang="en-US" sz="1400" b="1" dirty="0">
                <a:solidFill>
                  <a:srgbClr val="6600CC"/>
                </a:solidFill>
                <a:latin typeface="微軟正黑體" panose="020B0604030504040204" pitchFamily="34" charset="-120"/>
                <a:ea typeface="微軟正黑體" panose="020B0604030504040204" pitchFamily="34" charset="-120"/>
              </a:rPr>
              <a:t>日本</a:t>
            </a:r>
            <a:endParaRPr lang="en-US" altLang="zh-TW" sz="1400" b="1" dirty="0">
              <a:solidFill>
                <a:srgbClr val="6600CC"/>
              </a:solidFill>
              <a:latin typeface="微軟正黑體" panose="020B0604030504040204" pitchFamily="34" charset="-120"/>
              <a:ea typeface="微軟正黑體" panose="020B0604030504040204" pitchFamily="34" charset="-120"/>
            </a:endParaRPr>
          </a:p>
          <a:p>
            <a:pPr algn="ctr">
              <a:lnSpc>
                <a:spcPts val="1600"/>
              </a:lnSpc>
            </a:pPr>
            <a:r>
              <a:rPr lang="en-US" altLang="zh-TW" sz="1200" b="1" dirty="0">
                <a:solidFill>
                  <a:srgbClr val="6600CC"/>
                </a:solidFill>
                <a:latin typeface="微軟正黑體" panose="020B0604030504040204" pitchFamily="34" charset="-120"/>
                <a:ea typeface="微軟正黑體" panose="020B0604030504040204" pitchFamily="34" charset="-120"/>
              </a:rPr>
              <a:t>(</a:t>
            </a:r>
            <a:r>
              <a:rPr lang="zh-TW" altLang="en-US" sz="1200" b="1" dirty="0">
                <a:solidFill>
                  <a:srgbClr val="6600CC"/>
                </a:solidFill>
                <a:latin typeface="微軟正黑體" panose="020B0604030504040204" pitchFamily="34" charset="-120"/>
                <a:ea typeface="微軟正黑體" panose="020B0604030504040204" pitchFamily="34" charset="-120"/>
              </a:rPr>
              <a:t>大阪</a:t>
            </a:r>
            <a:r>
              <a:rPr lang="en-US" altLang="zh-TW" sz="1200" b="1" dirty="0">
                <a:solidFill>
                  <a:srgbClr val="6600CC"/>
                </a:solidFill>
                <a:latin typeface="微軟正黑體" panose="020B0604030504040204" pitchFamily="34" charset="-120"/>
                <a:ea typeface="微軟正黑體" panose="020B0604030504040204" pitchFamily="34" charset="-120"/>
              </a:rPr>
              <a:t>)</a:t>
            </a:r>
          </a:p>
        </p:txBody>
      </p:sp>
      <p:sp>
        <p:nvSpPr>
          <p:cNvPr id="50" name="文字方塊 19"/>
          <p:cNvSpPr txBox="1">
            <a:spLocks noChangeArrowheads="1"/>
          </p:cNvSpPr>
          <p:nvPr/>
        </p:nvSpPr>
        <p:spPr bwMode="auto">
          <a:xfrm>
            <a:off x="1570106" y="2936557"/>
            <a:ext cx="755335" cy="492443"/>
          </a:xfrm>
          <a:prstGeom prst="rect">
            <a:avLst/>
          </a:prstGeom>
          <a:noFill/>
          <a:ln w="9525">
            <a:noFill/>
            <a:miter lim="800000"/>
            <a:headEnd/>
            <a:tailEnd/>
          </a:ln>
        </p:spPr>
        <p:txBody>
          <a:bodyPr wrap="none">
            <a:spAutoFit/>
          </a:bodyPr>
          <a:lstStyle/>
          <a:p>
            <a:pPr algn="ctr"/>
            <a:r>
              <a:rPr lang="zh-TW" altLang="en-US" sz="1400" b="1" dirty="0">
                <a:solidFill>
                  <a:srgbClr val="6600CC"/>
                </a:solidFill>
                <a:latin typeface="微軟正黑體" panose="020B0604030504040204" pitchFamily="34" charset="-120"/>
                <a:ea typeface="微軟正黑體" panose="020B0604030504040204" pitchFamily="34" charset="-120"/>
              </a:rPr>
              <a:t>伊朗</a:t>
            </a:r>
            <a:endParaRPr lang="en-US" altLang="zh-TW" sz="1400" b="1" dirty="0">
              <a:solidFill>
                <a:srgbClr val="6600CC"/>
              </a:solidFill>
              <a:latin typeface="微軟正黑體" panose="020B0604030504040204" pitchFamily="34" charset="-120"/>
              <a:ea typeface="微軟正黑體" panose="020B0604030504040204" pitchFamily="34" charset="-120"/>
            </a:endParaRPr>
          </a:p>
          <a:p>
            <a:pPr algn="ctr"/>
            <a:r>
              <a:rPr lang="en-US" altLang="zh-TW" sz="1200" b="1" dirty="0">
                <a:solidFill>
                  <a:srgbClr val="6600CC"/>
                </a:solidFill>
                <a:latin typeface="微軟正黑體" panose="020B0604030504040204" pitchFamily="34" charset="-120"/>
                <a:ea typeface="微軟正黑體" panose="020B0604030504040204" pitchFamily="34" charset="-120"/>
              </a:rPr>
              <a:t>(</a:t>
            </a:r>
            <a:r>
              <a:rPr lang="zh-TW" altLang="en-US" sz="1200" b="1" dirty="0">
                <a:solidFill>
                  <a:srgbClr val="6600CC"/>
                </a:solidFill>
                <a:latin typeface="微軟正黑體" panose="020B0604030504040204" pitchFamily="34" charset="-120"/>
                <a:ea typeface="微軟正黑體" panose="020B0604030504040204" pitchFamily="34" charset="-120"/>
              </a:rPr>
              <a:t>德黑蘭</a:t>
            </a:r>
            <a:r>
              <a:rPr lang="en-US" altLang="zh-TW" sz="1200" b="1" dirty="0">
                <a:solidFill>
                  <a:srgbClr val="6600CC"/>
                </a:solidFill>
                <a:latin typeface="微軟正黑體" panose="020B0604030504040204" pitchFamily="34" charset="-120"/>
                <a:ea typeface="微軟正黑體" panose="020B0604030504040204" pitchFamily="34" charset="-120"/>
              </a:rPr>
              <a:t>)</a:t>
            </a:r>
          </a:p>
        </p:txBody>
      </p:sp>
      <p:cxnSp>
        <p:nvCxnSpPr>
          <p:cNvPr id="51" name="直線單箭頭接點 50"/>
          <p:cNvCxnSpPr>
            <a:endCxn id="50" idx="2"/>
          </p:cNvCxnSpPr>
          <p:nvPr/>
        </p:nvCxnSpPr>
        <p:spPr>
          <a:xfrm flipH="1" flipV="1">
            <a:off x="1947774" y="3429000"/>
            <a:ext cx="31492" cy="5313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9" name="Picture 14" descr="C:\Users\tammyting\AppData\Local\Microsoft\Windows\Temporary Internet Files\Content.IE5\NBPMOHWW\MC900441443[1].PNG"/>
          <p:cNvPicPr>
            <a:picLocks noChangeAspect="1" noChangeArrowheads="1"/>
          </p:cNvPicPr>
          <p:nvPr/>
        </p:nvPicPr>
        <p:blipFill>
          <a:blip r:embed="rId5" cstate="print"/>
          <a:srcRect/>
          <a:stretch>
            <a:fillRect/>
          </a:stretch>
        </p:blipFill>
        <p:spPr bwMode="auto">
          <a:xfrm>
            <a:off x="1834803" y="3789040"/>
            <a:ext cx="288925" cy="288925"/>
          </a:xfrm>
          <a:prstGeom prst="rect">
            <a:avLst/>
          </a:prstGeom>
          <a:noFill/>
          <a:ln w="9525">
            <a:noFill/>
            <a:miter lim="800000"/>
            <a:headEnd/>
            <a:tailEnd/>
          </a:ln>
        </p:spPr>
      </p:pic>
      <p:sp>
        <p:nvSpPr>
          <p:cNvPr id="116" name="文字方塊 19"/>
          <p:cNvSpPr txBox="1">
            <a:spLocks noChangeArrowheads="1"/>
          </p:cNvSpPr>
          <p:nvPr/>
        </p:nvSpPr>
        <p:spPr bwMode="auto">
          <a:xfrm>
            <a:off x="1185651" y="3420095"/>
            <a:ext cx="909223" cy="512961"/>
          </a:xfrm>
          <a:prstGeom prst="rect">
            <a:avLst/>
          </a:prstGeom>
          <a:noFill/>
          <a:ln w="9525">
            <a:noFill/>
            <a:miter lim="800000"/>
            <a:headEnd/>
            <a:tailEnd/>
          </a:ln>
        </p:spPr>
        <p:txBody>
          <a:bodyPr wrap="none">
            <a:spAutoFit/>
          </a:bodyPr>
          <a:lstStyle/>
          <a:p>
            <a:pPr algn="ctr"/>
            <a:r>
              <a:rPr lang="zh-TW" altLang="en-US" sz="1400" b="1" dirty="0">
                <a:solidFill>
                  <a:srgbClr val="6600CC"/>
                </a:solidFill>
                <a:latin typeface="微軟正黑體" panose="020B0604030504040204" pitchFamily="34" charset="-120"/>
                <a:ea typeface="微軟正黑體" panose="020B0604030504040204" pitchFamily="34" charset="-120"/>
              </a:rPr>
              <a:t>科威特</a:t>
            </a:r>
            <a:endParaRPr lang="en-US" altLang="zh-TW" sz="1400" b="1" dirty="0">
              <a:solidFill>
                <a:srgbClr val="6600CC"/>
              </a:solidFill>
              <a:latin typeface="微軟正黑體" panose="020B0604030504040204" pitchFamily="34" charset="-120"/>
              <a:ea typeface="微軟正黑體" panose="020B0604030504040204" pitchFamily="34" charset="-120"/>
            </a:endParaRPr>
          </a:p>
          <a:p>
            <a:pPr algn="ctr">
              <a:lnSpc>
                <a:spcPts val="1600"/>
              </a:lnSpc>
            </a:pPr>
            <a:r>
              <a:rPr lang="en-US" altLang="zh-TW" sz="1200" b="1" dirty="0">
                <a:solidFill>
                  <a:srgbClr val="6600CC"/>
                </a:solidFill>
                <a:latin typeface="微軟正黑體" panose="020B0604030504040204" pitchFamily="34" charset="-120"/>
                <a:ea typeface="微軟正黑體" panose="020B0604030504040204" pitchFamily="34" charset="-120"/>
              </a:rPr>
              <a:t>(</a:t>
            </a:r>
            <a:r>
              <a:rPr lang="zh-TW" altLang="en-US" sz="1200" b="1" dirty="0">
                <a:solidFill>
                  <a:srgbClr val="6600CC"/>
                </a:solidFill>
                <a:latin typeface="微軟正黑體" panose="020B0604030504040204" pitchFamily="34" charset="-120"/>
                <a:ea typeface="微軟正黑體" panose="020B0604030504040204" pitchFamily="34" charset="-120"/>
              </a:rPr>
              <a:t>科威特市</a:t>
            </a:r>
            <a:r>
              <a:rPr lang="en-US" altLang="zh-TW" sz="1200" b="1" dirty="0">
                <a:solidFill>
                  <a:srgbClr val="6600CC"/>
                </a:solidFill>
                <a:latin typeface="微軟正黑體" panose="020B0604030504040204" pitchFamily="34" charset="-120"/>
                <a:ea typeface="微軟正黑體" panose="020B0604030504040204" pitchFamily="34" charset="-120"/>
              </a:rPr>
              <a:t>)</a:t>
            </a:r>
          </a:p>
        </p:txBody>
      </p:sp>
      <p:sp>
        <p:nvSpPr>
          <p:cNvPr id="56" name="Rectangle 61"/>
          <p:cNvSpPr>
            <a:spLocks noChangeArrowheads="1"/>
          </p:cNvSpPr>
          <p:nvPr/>
        </p:nvSpPr>
        <p:spPr bwMode="auto">
          <a:xfrm>
            <a:off x="1310401" y="5445225"/>
            <a:ext cx="4053687" cy="461665"/>
          </a:xfrm>
          <a:prstGeom prst="rect">
            <a:avLst/>
          </a:prstGeom>
          <a:noFill/>
          <a:ln>
            <a:noFill/>
          </a:ln>
          <a:effectLst/>
          <a:extLst/>
        </p:spPr>
        <p:txBody>
          <a:bodyPr wrap="square">
            <a:spAutoFit/>
          </a:bodyPr>
          <a:lstStyle/>
          <a:p>
            <a:pPr>
              <a:defRPr/>
            </a:pPr>
            <a:r>
              <a:rPr lang="zh-TW" altLang="en-US" sz="2400" b="1" dirty="0" smtClean="0">
                <a:solidFill>
                  <a:srgbClr val="C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臺灣商品行銷中心</a:t>
            </a:r>
            <a:endParaRPr lang="zh-TW" altLang="en-US" sz="2400" b="1" dirty="0">
              <a:solidFill>
                <a:srgbClr val="C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pic>
        <p:nvPicPr>
          <p:cNvPr id="59" name="圖片 4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6047" y="5445224"/>
            <a:ext cx="437589" cy="43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61"/>
          <p:cNvSpPr>
            <a:spLocks noChangeArrowheads="1"/>
          </p:cNvSpPr>
          <p:nvPr/>
        </p:nvSpPr>
        <p:spPr bwMode="auto">
          <a:xfrm>
            <a:off x="613916" y="879103"/>
            <a:ext cx="4255708" cy="461665"/>
          </a:xfrm>
          <a:prstGeom prst="rect">
            <a:avLst/>
          </a:prstGeom>
          <a:noFill/>
          <a:ln>
            <a:noFill/>
          </a:ln>
          <a:effectLst/>
          <a:extLst/>
        </p:spPr>
        <p:txBody>
          <a:bodyPr wrap="square">
            <a:spAutoFit/>
          </a:bodyPr>
          <a:lstStyle/>
          <a:p>
            <a:pPr>
              <a:defRPr/>
            </a:pPr>
            <a:r>
              <a:rPr lang="zh-TW" altLang="en-US" sz="2400" b="1" dirty="0" smtClean="0">
                <a:solidFill>
                  <a:srgbClr val="C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中東市場行銷育成中心</a:t>
            </a:r>
            <a:endParaRPr lang="zh-TW" altLang="en-US" sz="2400" b="1" dirty="0">
              <a:solidFill>
                <a:srgbClr val="C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61" name="Text Box 23"/>
          <p:cNvSpPr txBox="1">
            <a:spLocks noChangeArrowheads="1"/>
          </p:cNvSpPr>
          <p:nvPr/>
        </p:nvSpPr>
        <p:spPr bwMode="auto">
          <a:xfrm>
            <a:off x="203107" y="1299297"/>
            <a:ext cx="4502288" cy="1138773"/>
          </a:xfrm>
          <a:prstGeom prst="rect">
            <a:avLst/>
          </a:prstGeom>
          <a:solidFill>
            <a:srgbClr val="FFFFCC"/>
          </a:solidFill>
          <a:ln w="28575">
            <a:noFill/>
            <a:miter lim="800000"/>
            <a:headEnd/>
            <a:tailEnd/>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wrap="square">
            <a:spAutoFit/>
          </a:bodyPr>
          <a:lstStyle/>
          <a:p>
            <a:pPr marL="265113" lvl="0" indent="-265113">
              <a:spcAft>
                <a:spcPts val="0"/>
              </a:spcAft>
              <a:buFont typeface="Wingdings" panose="05000000000000000000" pitchFamily="2" charset="2"/>
              <a:buChar char="Ø"/>
            </a:pPr>
            <a:r>
              <a:rPr lang="zh-TW" altLang="zh-TW" sz="1700" b="1" kern="100" dirty="0">
                <a:latin typeface="微軟正黑體" panose="020B0604030504040204" pitchFamily="34" charset="-120"/>
                <a:ea typeface="微軟正黑體" panose="020B0604030504040204" pitchFamily="34" charset="-120"/>
                <a:cs typeface="Times New Roman"/>
              </a:rPr>
              <a:t>於杜拜杰貝阿里自由貿易區</a:t>
            </a:r>
            <a:r>
              <a:rPr lang="zh-TW" altLang="zh-TW" sz="1700" b="1" kern="100" dirty="0" smtClean="0">
                <a:latin typeface="微軟正黑體" panose="020B0604030504040204" pitchFamily="34" charset="-120"/>
                <a:ea typeface="微軟正黑體" panose="020B0604030504040204" pitchFamily="34" charset="-120"/>
                <a:cs typeface="Times New Roman"/>
              </a:rPr>
              <a:t>設立</a:t>
            </a:r>
            <a:endParaRPr lang="en-US" altLang="zh-TW" sz="1700" b="1" kern="100" dirty="0" smtClean="0">
              <a:latin typeface="微軟正黑體" panose="020B0604030504040204" pitchFamily="34" charset="-120"/>
              <a:ea typeface="微軟正黑體" panose="020B0604030504040204" pitchFamily="34" charset="-120"/>
              <a:cs typeface="Times New Roman"/>
            </a:endParaRPr>
          </a:p>
          <a:p>
            <a:pPr marL="265113" lvl="0" indent="-265113">
              <a:spcAft>
                <a:spcPts val="0"/>
              </a:spcAft>
              <a:buFont typeface="Wingdings" panose="05000000000000000000" pitchFamily="2" charset="2"/>
              <a:buChar char="Ø"/>
            </a:pPr>
            <a:r>
              <a:rPr lang="zh-TW" altLang="en-US" sz="1700" b="1" kern="100" dirty="0" smtClean="0">
                <a:latin typeface="微軟正黑體" panose="020B0604030504040204" pitchFamily="34" charset="-120"/>
                <a:ea typeface="微軟正黑體" panose="020B0604030504040204" pitchFamily="34" charset="-120"/>
                <a:cs typeface="Times New Roman"/>
              </a:rPr>
              <a:t>布局中東</a:t>
            </a:r>
            <a:r>
              <a:rPr lang="zh-TW" altLang="zh-TW" sz="1700" b="1" kern="100" dirty="0" smtClean="0">
                <a:latin typeface="微軟正黑體" panose="020B0604030504040204" pitchFamily="34" charset="-120"/>
                <a:ea typeface="微軟正黑體" panose="020B0604030504040204" pitchFamily="34" charset="-120"/>
                <a:cs typeface="Times New Roman"/>
              </a:rPr>
              <a:t>一條龍服務</a:t>
            </a:r>
            <a:r>
              <a:rPr lang="zh-TW" altLang="en-US" sz="1700" b="1" kern="100" dirty="0" smtClean="0">
                <a:latin typeface="微軟正黑體" panose="020B0604030504040204" pitchFamily="34" charset="-120"/>
                <a:ea typeface="微軟正黑體" panose="020B0604030504040204" pitchFamily="34" charset="-120"/>
                <a:cs typeface="Times New Roman"/>
              </a:rPr>
              <a:t>：</a:t>
            </a:r>
            <a:r>
              <a:rPr lang="zh-TW" altLang="zh-TW" sz="1700" b="1" kern="100" dirty="0" smtClean="0">
                <a:latin typeface="微軟正黑體" panose="020B0604030504040204" pitchFamily="34" charset="-120"/>
                <a:ea typeface="微軟正黑體" panose="020B0604030504040204" pitchFamily="34" charset="-120"/>
                <a:cs typeface="Times New Roman"/>
              </a:rPr>
              <a:t>提供辦公室承租</a:t>
            </a:r>
            <a:r>
              <a:rPr lang="zh-TW" altLang="en-US" sz="1700" b="1" kern="100" dirty="0" smtClean="0">
                <a:latin typeface="微軟正黑體" panose="020B0604030504040204" pitchFamily="34" charset="-120"/>
                <a:ea typeface="微軟正黑體" panose="020B0604030504040204" pitchFamily="34" charset="-120"/>
                <a:cs typeface="Times New Roman"/>
              </a:rPr>
              <a:t>、</a:t>
            </a:r>
            <a:r>
              <a:rPr lang="zh-TW" altLang="zh-TW" sz="1700" b="1" kern="100" dirty="0" smtClean="0">
                <a:latin typeface="微軟正黑體" panose="020B0604030504040204" pitchFamily="34" charset="-120"/>
                <a:ea typeface="微軟正黑體" panose="020B0604030504040204" pitchFamily="34" charset="-120"/>
                <a:cs typeface="Times New Roman"/>
              </a:rPr>
              <a:t>協助</a:t>
            </a:r>
            <a:r>
              <a:rPr lang="zh-TW" altLang="zh-TW" sz="1700" b="1" kern="100" dirty="0">
                <a:latin typeface="微軟正黑體" panose="020B0604030504040204" pitchFamily="34" charset="-120"/>
                <a:ea typeface="微軟正黑體" panose="020B0604030504040204" pitchFamily="34" charset="-120"/>
                <a:cs typeface="Times New Roman"/>
              </a:rPr>
              <a:t>取得公司執照、居留簽證</a:t>
            </a:r>
            <a:r>
              <a:rPr lang="zh-TW" altLang="en-US" sz="1700" b="1" kern="100" dirty="0" smtClean="0">
                <a:latin typeface="微軟正黑體" panose="020B0604030504040204" pitchFamily="34" charset="-120"/>
                <a:ea typeface="微軟正黑體" panose="020B0604030504040204" pitchFamily="34" charset="-120"/>
                <a:cs typeface="Times New Roman"/>
              </a:rPr>
              <a:t>、</a:t>
            </a:r>
            <a:r>
              <a:rPr lang="zh-TW" altLang="zh-TW" sz="1700" b="1" kern="100" dirty="0" smtClean="0">
                <a:latin typeface="微軟正黑體" panose="020B0604030504040204" pitchFamily="34" charset="-120"/>
                <a:ea typeface="微軟正黑體" panose="020B0604030504040204" pitchFamily="34" charset="-120"/>
                <a:cs typeface="Times New Roman"/>
              </a:rPr>
              <a:t>商機</a:t>
            </a:r>
            <a:r>
              <a:rPr lang="en-US" altLang="zh-TW" sz="1700" b="1" kern="100" dirty="0" smtClean="0">
                <a:latin typeface="微軟正黑體" panose="020B0604030504040204" pitchFamily="34" charset="-120"/>
                <a:ea typeface="微軟正黑體" panose="020B0604030504040204" pitchFamily="34" charset="-120"/>
                <a:cs typeface="Times New Roman"/>
              </a:rPr>
              <a:t>/</a:t>
            </a:r>
            <a:r>
              <a:rPr lang="zh-TW" altLang="en-US" sz="1700" b="1" kern="100" dirty="0" smtClean="0">
                <a:latin typeface="微軟正黑體" panose="020B0604030504040204" pitchFamily="34" charset="-120"/>
                <a:ea typeface="微軟正黑體" panose="020B0604030504040204" pitchFamily="34" charset="-120"/>
                <a:cs typeface="Times New Roman"/>
              </a:rPr>
              <a:t>人才</a:t>
            </a:r>
            <a:r>
              <a:rPr lang="zh-TW" altLang="zh-TW" sz="1700" b="1" kern="100" dirty="0">
                <a:latin typeface="微軟正黑體" panose="020B0604030504040204" pitchFamily="34" charset="-120"/>
                <a:ea typeface="微軟正黑體" panose="020B0604030504040204" pitchFamily="34" charset="-120"/>
                <a:cs typeface="Times New Roman"/>
              </a:rPr>
              <a:t>媒</a:t>
            </a:r>
            <a:r>
              <a:rPr lang="zh-TW" altLang="zh-TW" sz="1700" b="1" kern="100" dirty="0" smtClean="0">
                <a:latin typeface="微軟正黑體" panose="020B0604030504040204" pitchFamily="34" charset="-120"/>
                <a:ea typeface="微軟正黑體" panose="020B0604030504040204" pitchFamily="34" charset="-120"/>
                <a:cs typeface="Times New Roman"/>
              </a:rPr>
              <a:t>合</a:t>
            </a:r>
            <a:r>
              <a:rPr lang="zh-TW" altLang="en-US" sz="1700" b="1" kern="100" dirty="0" smtClean="0">
                <a:latin typeface="微軟正黑體" panose="020B0604030504040204" pitchFamily="34" charset="-120"/>
                <a:ea typeface="微軟正黑體" panose="020B0604030504040204" pitchFamily="34" charset="-120"/>
                <a:cs typeface="Times New Roman"/>
              </a:rPr>
              <a:t>、專</a:t>
            </a:r>
            <a:r>
              <a:rPr lang="zh-TW" altLang="zh-TW" sz="1700" b="1" kern="100" dirty="0" smtClean="0">
                <a:latin typeface="微軟正黑體" panose="020B0604030504040204" pitchFamily="34" charset="-120"/>
                <a:ea typeface="微軟正黑體" panose="020B0604030504040204" pitchFamily="34" charset="-120"/>
                <a:cs typeface="Times New Roman"/>
              </a:rPr>
              <a:t>業諮詢</a:t>
            </a:r>
            <a:r>
              <a:rPr lang="zh-TW" altLang="en-US" sz="1700" b="1" kern="100" dirty="0" smtClean="0">
                <a:latin typeface="微軟正黑體" panose="020B0604030504040204" pitchFamily="34" charset="-120"/>
                <a:ea typeface="微軟正黑體" panose="020B0604030504040204" pitchFamily="34" charset="-120"/>
                <a:cs typeface="Times New Roman"/>
              </a:rPr>
              <a:t>、</a:t>
            </a:r>
            <a:r>
              <a:rPr lang="zh-TW" altLang="zh-TW" sz="1700" b="1" kern="100" dirty="0" smtClean="0">
                <a:latin typeface="微軟正黑體" panose="020B0604030504040204" pitchFamily="34" charset="-120"/>
                <a:ea typeface="微軟正黑體" panose="020B0604030504040204" pitchFamily="34" charset="-120"/>
                <a:cs typeface="Times New Roman"/>
              </a:rPr>
              <a:t>推廣</a:t>
            </a:r>
            <a:r>
              <a:rPr lang="zh-TW" altLang="zh-TW" sz="1700" b="1" kern="100" dirty="0">
                <a:latin typeface="微軟正黑體" panose="020B0604030504040204" pitchFamily="34" charset="-120"/>
                <a:ea typeface="微軟正黑體" panose="020B0604030504040204" pitchFamily="34" charset="-120"/>
                <a:cs typeface="Times New Roman"/>
              </a:rPr>
              <a:t>宣傳活動等</a:t>
            </a:r>
            <a:endParaRPr lang="zh-TW" altLang="en-US" sz="1700" b="1" kern="100" dirty="0">
              <a:latin typeface="微軟正黑體" panose="020B0604030504040204" pitchFamily="34" charset="-120"/>
              <a:ea typeface="微軟正黑體" panose="020B0604030504040204" pitchFamily="34" charset="-120"/>
              <a:cs typeface="Times New Roman"/>
            </a:endParaRPr>
          </a:p>
        </p:txBody>
      </p:sp>
      <p:pic>
        <p:nvPicPr>
          <p:cNvPr id="63" name="圖片 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4772" y="908720"/>
            <a:ext cx="418796" cy="41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 name="群組 53"/>
          <p:cNvGrpSpPr>
            <a:grpSpLocks/>
          </p:cNvGrpSpPr>
          <p:nvPr/>
        </p:nvGrpSpPr>
        <p:grpSpPr bwMode="auto">
          <a:xfrm>
            <a:off x="958354" y="44624"/>
            <a:ext cx="8241210" cy="871657"/>
            <a:chOff x="958853" y="-71256"/>
            <a:chExt cx="8241419" cy="869860"/>
          </a:xfrm>
        </p:grpSpPr>
        <p:sp>
          <p:nvSpPr>
            <p:cNvPr id="54" name="Text Box 9"/>
            <p:cNvSpPr txBox="1">
              <a:spLocks noChangeArrowheads="1"/>
            </p:cNvSpPr>
            <p:nvPr/>
          </p:nvSpPr>
          <p:spPr bwMode="auto">
            <a:xfrm>
              <a:off x="1187955" y="35"/>
              <a:ext cx="6913291" cy="798569"/>
            </a:xfrm>
            <a:prstGeom prst="rect">
              <a:avLst/>
            </a:prstGeom>
            <a:noFill/>
            <a:ln w="9525">
              <a:noFill/>
              <a:miter lim="800000"/>
              <a:headEnd/>
              <a:tailEnd/>
            </a:ln>
          </p:spPr>
          <p:txBody>
            <a:bodyPr wrap="square">
              <a:spAutoFit/>
            </a:bodyPr>
            <a:lstStyle/>
            <a:p>
              <a:pPr lvl="0" algn="ctr">
                <a:defRPr/>
              </a:pPr>
              <a:r>
                <a:rPr lang="zh-TW" altLang="en-US" sz="2800" b="1" kern="0" dirty="0">
                  <a:solidFill>
                    <a:srgbClr val="0000CC"/>
                  </a:solidFill>
                  <a:latin typeface="微軟正黑體" panose="020B0604030504040204" pitchFamily="34" charset="-120"/>
                  <a:ea typeface="微軟正黑體" panose="020B0604030504040204" pitchFamily="34" charset="-120"/>
                  <a:cs typeface="Times New Roman" pitchFamily="18" charset="0"/>
                </a:rPr>
                <a:t>一、推廣貿易工作</a:t>
              </a:r>
              <a:r>
                <a:rPr lang="en-US" altLang="zh-TW" sz="2800" b="1" kern="0" dirty="0">
                  <a:solidFill>
                    <a:srgbClr val="0000CC"/>
                  </a:solidFill>
                  <a:latin typeface="微軟正黑體" panose="020B0604030504040204" pitchFamily="34" charset="-120"/>
                  <a:ea typeface="微軟正黑體" panose="020B0604030504040204" pitchFamily="34" charset="-120"/>
                  <a:cs typeface="Times New Roman" pitchFamily="18" charset="0"/>
                </a:rPr>
                <a:t>-</a:t>
              </a:r>
              <a:r>
                <a:rPr lang="zh-TW" altLang="en-US" sz="2800" b="1" kern="0" dirty="0">
                  <a:solidFill>
                    <a:srgbClr val="0000CC"/>
                  </a:solidFill>
                  <a:latin typeface="微軟正黑體" panose="020B0604030504040204" pitchFamily="34" charset="-120"/>
                  <a:ea typeface="微軟正黑體" panose="020B0604030504040204" pitchFamily="34" charset="-120"/>
                  <a:cs typeface="Times New Roman" pitchFamily="18" charset="0"/>
                </a:rPr>
                <a:t>海外據點業務拓展</a:t>
              </a:r>
              <a:endParaRPr lang="zh-TW" altLang="en-US" b="1" kern="0" dirty="0">
                <a:solidFill>
                  <a:srgbClr val="0000CC"/>
                </a:solidFill>
                <a:latin typeface="微軟正黑體" panose="020B0604030504040204" pitchFamily="34" charset="-120"/>
                <a:ea typeface="微軟正黑體" panose="020B0604030504040204" pitchFamily="34" charset="-120"/>
                <a:cs typeface="Times New Roman" pitchFamily="18" charset="0"/>
              </a:endParaRPr>
            </a:p>
            <a:p>
              <a:pPr algn="ctr"/>
              <a:endParaRPr kumimoji="0" lang="zh-TW" altLang="en-US" b="1" dirty="0" smtClean="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sp>
          <p:nvSpPr>
            <p:cNvPr id="55" name="AutoShape 2"/>
            <p:cNvSpPr>
              <a:spLocks noChangeArrowheads="1"/>
            </p:cNvSpPr>
            <p:nvPr/>
          </p:nvSpPr>
          <p:spPr bwMode="auto">
            <a:xfrm>
              <a:off x="1711843" y="-71256"/>
              <a:ext cx="7488429" cy="627355"/>
            </a:xfrm>
            <a:prstGeom prst="flowChartAlternateProcess">
              <a:avLst/>
            </a:prstGeom>
            <a:noFill/>
            <a:ln>
              <a:noFill/>
              <a:headEnd/>
              <a:tailEnd/>
            </a:ln>
            <a:effectLst/>
          </p:spPr>
          <p:style>
            <a:lnRef idx="1">
              <a:schemeClr val="accent5"/>
            </a:lnRef>
            <a:fillRef idx="2">
              <a:schemeClr val="accent5"/>
            </a:fillRef>
            <a:effectRef idx="1">
              <a:schemeClr val="accent5"/>
            </a:effectRef>
            <a:fontRef idx="minor">
              <a:schemeClr val="dk1"/>
            </a:fontRef>
          </p:style>
          <p:txBody>
            <a:bodyPr wrap="none"/>
            <a:lstStyle/>
            <a:p>
              <a:pPr algn="ctr">
                <a:spcAft>
                  <a:spcPts val="1200"/>
                </a:spcAft>
                <a:defRPr/>
              </a:pPr>
              <a:endParaRPr kumimoji="0" lang="zh-TW" altLang="en-US" sz="140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58" name="直線コネクタ 81"/>
            <p:cNvCxnSpPr>
              <a:cxnSpLocks noChangeShapeType="1"/>
            </p:cNvCxnSpPr>
            <p:nvPr/>
          </p:nvCxnSpPr>
          <p:spPr bwMode="auto">
            <a:xfrm rot="10800000">
              <a:off x="958853" y="503619"/>
              <a:ext cx="7358250"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grpSp>
      <p:sp>
        <p:nvSpPr>
          <p:cNvPr id="62" name="AutoShape 2"/>
          <p:cNvSpPr>
            <a:spLocks noChangeArrowheads="1"/>
          </p:cNvSpPr>
          <p:nvPr/>
        </p:nvSpPr>
        <p:spPr bwMode="auto">
          <a:xfrm>
            <a:off x="8332152" y="0"/>
            <a:ext cx="811848" cy="331904"/>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t"/>
          <a:lstStyle/>
          <a:p>
            <a:pPr algn="ctr">
              <a:spcAft>
                <a:spcPts val="1200"/>
              </a:spcAft>
            </a:pPr>
            <a:r>
              <a:rPr kumimoji="0" lang="zh-TW" altLang="en-US" sz="1400" dirty="0" smtClean="0">
                <a:solidFill>
                  <a:schemeClr val="tx1"/>
                </a:solidFill>
                <a:effectLst/>
                <a:latin typeface="微軟正黑體" panose="020B0604030504040204" pitchFamily="34" charset="-120"/>
                <a:ea typeface="微軟正黑體" panose="020B0604030504040204" pitchFamily="34" charset="-120"/>
                <a:cs typeface="Times New Roman" pitchFamily="18" charset="0"/>
              </a:rPr>
              <a:t>委託貿協</a:t>
            </a:r>
            <a:endParaRPr kumimoji="0" lang="zh-TW" altLang="en-US" sz="140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p:txBody>
      </p:sp>
      <p:sp>
        <p:nvSpPr>
          <p:cNvPr id="64" name="文字方塊 19"/>
          <p:cNvSpPr txBox="1">
            <a:spLocks noChangeArrowheads="1"/>
          </p:cNvSpPr>
          <p:nvPr/>
        </p:nvSpPr>
        <p:spPr bwMode="auto">
          <a:xfrm>
            <a:off x="7308304" y="2636912"/>
            <a:ext cx="1747302" cy="913070"/>
          </a:xfrm>
          <a:prstGeom prst="rect">
            <a:avLst/>
          </a:prstGeom>
          <a:noFill/>
          <a:ln w="9525">
            <a:noFill/>
            <a:miter lim="800000"/>
            <a:headEnd/>
            <a:tailEnd/>
          </a:ln>
        </p:spPr>
        <p:txBody>
          <a:bodyPr wrap="square">
            <a:spAutoFit/>
          </a:bodyPr>
          <a:lstStyle/>
          <a:p>
            <a:pPr algn="ctr">
              <a:lnSpc>
                <a:spcPts val="1600"/>
              </a:lnSpc>
            </a:pPr>
            <a:r>
              <a:rPr lang="zh-TW" altLang="en-US" sz="1400" b="1" u="sng" dirty="0" smtClean="0">
                <a:solidFill>
                  <a:srgbClr val="FF0000"/>
                </a:solidFill>
                <a:latin typeface="微軟正黑體" panose="020B0604030504040204" pitchFamily="34" charset="-120"/>
                <a:ea typeface="微軟正黑體" panose="020B0604030504040204" pitchFamily="34" charset="-120"/>
              </a:rPr>
              <a:t>商務中心</a:t>
            </a:r>
            <a:r>
              <a:rPr lang="en-US" altLang="zh-TW" sz="1400" b="1" u="sng" dirty="0" smtClean="0">
                <a:solidFill>
                  <a:srgbClr val="FF0000"/>
                </a:solidFill>
                <a:latin typeface="微軟正黑體" panose="020B0604030504040204" pitchFamily="34" charset="-120"/>
                <a:ea typeface="微軟正黑體" panose="020B0604030504040204" pitchFamily="34" charset="-120"/>
              </a:rPr>
              <a:t>106</a:t>
            </a:r>
            <a:r>
              <a:rPr lang="zh-TW" altLang="en-US" sz="1400" b="1" u="sng" dirty="0" smtClean="0">
                <a:solidFill>
                  <a:srgbClr val="FF0000"/>
                </a:solidFill>
                <a:latin typeface="微軟正黑體" panose="020B0604030504040204" pitchFamily="34" charset="-120"/>
                <a:ea typeface="微軟正黑體" panose="020B0604030504040204" pitchFamily="34" charset="-120"/>
              </a:rPr>
              <a:t>年新增：越南</a:t>
            </a:r>
            <a:r>
              <a:rPr lang="en-US" altLang="zh-TW" sz="1400" b="1" u="sng" dirty="0">
                <a:solidFill>
                  <a:srgbClr val="FF0000"/>
                </a:solidFill>
                <a:latin typeface="微軟正黑體" panose="020B0604030504040204" pitchFamily="34" charset="-120"/>
                <a:ea typeface="微軟正黑體" panose="020B0604030504040204" pitchFamily="34" charset="-120"/>
              </a:rPr>
              <a:t>(</a:t>
            </a:r>
            <a:r>
              <a:rPr lang="zh-TW" altLang="en-US" sz="1400" b="1" u="sng" dirty="0">
                <a:solidFill>
                  <a:srgbClr val="FF0000"/>
                </a:solidFill>
                <a:latin typeface="微軟正黑體" panose="020B0604030504040204" pitchFamily="34" charset="-120"/>
                <a:ea typeface="微軟正黑體" panose="020B0604030504040204" pitchFamily="34" charset="-120"/>
              </a:rPr>
              <a:t>胡志明</a:t>
            </a:r>
            <a:r>
              <a:rPr lang="en-US" altLang="zh-TW" sz="1400" b="1" u="sng" dirty="0">
                <a:solidFill>
                  <a:srgbClr val="FF0000"/>
                </a:solidFill>
                <a:latin typeface="微軟正黑體" panose="020B0604030504040204" pitchFamily="34" charset="-120"/>
                <a:ea typeface="微軟正黑體" panose="020B0604030504040204" pitchFamily="34" charset="-120"/>
              </a:rPr>
              <a:t>)</a:t>
            </a:r>
            <a:r>
              <a:rPr lang="zh-TW" altLang="en-US" sz="1400" b="1" u="sng" dirty="0">
                <a:solidFill>
                  <a:srgbClr val="FF0000"/>
                </a:solidFill>
                <a:latin typeface="微軟正黑體" panose="020B0604030504040204" pitchFamily="34" charset="-120"/>
                <a:ea typeface="微軟正黑體" panose="020B0604030504040204" pitchFamily="34" charset="-120"/>
              </a:rPr>
              <a:t>、</a:t>
            </a:r>
            <a:endParaRPr lang="en-US" altLang="zh-TW" sz="1400" b="1" u="sng" dirty="0">
              <a:solidFill>
                <a:srgbClr val="FF0000"/>
              </a:solidFill>
              <a:latin typeface="微軟正黑體" panose="020B0604030504040204" pitchFamily="34" charset="-120"/>
              <a:ea typeface="微軟正黑體" panose="020B0604030504040204" pitchFamily="34" charset="-120"/>
            </a:endParaRPr>
          </a:p>
          <a:p>
            <a:pPr algn="ctr">
              <a:lnSpc>
                <a:spcPts val="1600"/>
              </a:lnSpc>
            </a:pPr>
            <a:r>
              <a:rPr lang="zh-TW" altLang="en-US" sz="1400" b="1" u="sng" dirty="0">
                <a:solidFill>
                  <a:srgbClr val="FF0000"/>
                </a:solidFill>
                <a:latin typeface="微軟正黑體" panose="020B0604030504040204" pitchFamily="34" charset="-120"/>
                <a:ea typeface="微軟正黑體" panose="020B0604030504040204" pitchFamily="34" charset="-120"/>
              </a:rPr>
              <a:t>孟加拉</a:t>
            </a:r>
            <a:r>
              <a:rPr lang="en-US" altLang="zh-TW" sz="1400" b="1" u="sng" dirty="0">
                <a:solidFill>
                  <a:srgbClr val="FF0000"/>
                </a:solidFill>
                <a:latin typeface="微軟正黑體" panose="020B0604030504040204" pitchFamily="34" charset="-120"/>
                <a:ea typeface="微軟正黑體" panose="020B0604030504040204" pitchFamily="34" charset="-120"/>
              </a:rPr>
              <a:t>(</a:t>
            </a:r>
            <a:r>
              <a:rPr lang="zh-TW" altLang="en-US" sz="1400" b="1" u="sng" dirty="0">
                <a:solidFill>
                  <a:srgbClr val="FF0000"/>
                </a:solidFill>
                <a:latin typeface="微軟正黑體" panose="020B0604030504040204" pitchFamily="34" charset="-120"/>
                <a:ea typeface="微軟正黑體" panose="020B0604030504040204" pitchFamily="34" charset="-120"/>
              </a:rPr>
              <a:t>達卡</a:t>
            </a:r>
            <a:r>
              <a:rPr lang="en-US" altLang="zh-TW" sz="1400" b="1" u="sng" dirty="0">
                <a:solidFill>
                  <a:srgbClr val="FF0000"/>
                </a:solidFill>
                <a:latin typeface="微軟正黑體" panose="020B0604030504040204" pitchFamily="34" charset="-120"/>
                <a:ea typeface="微軟正黑體" panose="020B0604030504040204" pitchFamily="34" charset="-120"/>
              </a:rPr>
              <a:t>)</a:t>
            </a:r>
            <a:r>
              <a:rPr lang="zh-TW" altLang="en-US" sz="1400" b="1" u="sng" dirty="0">
                <a:solidFill>
                  <a:srgbClr val="FF0000"/>
                </a:solidFill>
                <a:latin typeface="微軟正黑體" panose="020B0604030504040204" pitchFamily="34" charset="-120"/>
                <a:ea typeface="微軟正黑體" panose="020B0604030504040204" pitchFamily="34" charset="-120"/>
              </a:rPr>
              <a:t> 、</a:t>
            </a:r>
            <a:endParaRPr lang="en-US" altLang="zh-TW" sz="1400" b="1" u="sng" dirty="0">
              <a:solidFill>
                <a:srgbClr val="FF0000"/>
              </a:solidFill>
              <a:latin typeface="微軟正黑體" panose="020B0604030504040204" pitchFamily="34" charset="-120"/>
              <a:ea typeface="微軟正黑體" panose="020B0604030504040204" pitchFamily="34" charset="-120"/>
            </a:endParaRPr>
          </a:p>
          <a:p>
            <a:pPr algn="ctr">
              <a:lnSpc>
                <a:spcPts val="1600"/>
              </a:lnSpc>
            </a:pPr>
            <a:r>
              <a:rPr lang="zh-TW" altLang="en-US" sz="1400" b="1" u="sng" dirty="0">
                <a:solidFill>
                  <a:srgbClr val="FF0000"/>
                </a:solidFill>
                <a:latin typeface="微軟正黑體" panose="020B0604030504040204" pitchFamily="34" charset="-120"/>
                <a:ea typeface="微軟正黑體" panose="020B0604030504040204" pitchFamily="34" charset="-120"/>
              </a:rPr>
              <a:t>澳大利亞</a:t>
            </a:r>
            <a:r>
              <a:rPr lang="en-US" altLang="zh-TW" sz="1400" b="1" u="sng" dirty="0">
                <a:solidFill>
                  <a:srgbClr val="FF0000"/>
                </a:solidFill>
                <a:latin typeface="微軟正黑體" panose="020B0604030504040204" pitchFamily="34" charset="-120"/>
                <a:ea typeface="微軟正黑體" panose="020B0604030504040204" pitchFamily="34" charset="-120"/>
              </a:rPr>
              <a:t>(</a:t>
            </a:r>
            <a:r>
              <a:rPr lang="zh-TW" altLang="en-US" sz="1400" b="1" u="sng" dirty="0">
                <a:solidFill>
                  <a:srgbClr val="FF0000"/>
                </a:solidFill>
                <a:latin typeface="微軟正黑體" panose="020B0604030504040204" pitchFamily="34" charset="-120"/>
                <a:ea typeface="微軟正黑體" panose="020B0604030504040204" pitchFamily="34" charset="-120"/>
              </a:rPr>
              <a:t>雪梨</a:t>
            </a:r>
            <a:r>
              <a:rPr lang="en-US" altLang="zh-TW" sz="1400" b="1" u="sng" dirty="0" smtClean="0">
                <a:solidFill>
                  <a:srgbClr val="FF0000"/>
                </a:solidFill>
                <a:latin typeface="微軟正黑體" panose="020B0604030504040204" pitchFamily="34" charset="-120"/>
                <a:ea typeface="微軟正黑體" panose="020B0604030504040204" pitchFamily="34" charset="-120"/>
              </a:rPr>
              <a:t>)</a:t>
            </a:r>
            <a:endParaRPr lang="en-US" altLang="zh-TW" sz="1400" b="1" u="sng" dirty="0">
              <a:solidFill>
                <a:srgbClr val="FF0000"/>
              </a:solidFill>
              <a:latin typeface="微軟正黑體" panose="020B0604030504040204" pitchFamily="34" charset="-120"/>
              <a:ea typeface="微軟正黑體" panose="020B0604030504040204" pitchFamily="34" charset="-120"/>
            </a:endParaRPr>
          </a:p>
        </p:txBody>
      </p:sp>
      <p:pic>
        <p:nvPicPr>
          <p:cNvPr id="65" name="Picture 14" descr="C:\Users\tammyting\AppData\Local\Microsoft\Windows\Temporary Internet Files\Content.IE5\NBPMOHWW\MC900441443[1].PNG"/>
          <p:cNvPicPr>
            <a:picLocks noChangeAspect="1" noChangeArrowheads="1"/>
          </p:cNvPicPr>
          <p:nvPr/>
        </p:nvPicPr>
        <p:blipFill>
          <a:blip r:embed="rId7" cstate="print"/>
          <a:srcRect/>
          <a:stretch>
            <a:fillRect/>
          </a:stretch>
        </p:blipFill>
        <p:spPr bwMode="auto">
          <a:xfrm>
            <a:off x="3694779" y="3704139"/>
            <a:ext cx="287338" cy="287338"/>
          </a:xfrm>
          <a:prstGeom prst="rect">
            <a:avLst/>
          </a:prstGeom>
          <a:noFill/>
          <a:ln w="9525">
            <a:noFill/>
            <a:miter lim="800000"/>
            <a:headEnd/>
            <a:tailEnd/>
          </a:ln>
        </p:spPr>
      </p:pic>
      <p:pic>
        <p:nvPicPr>
          <p:cNvPr id="66" name="Picture 14" descr="C:\Users\tammyting\AppData\Local\Microsoft\Windows\Temporary Internet Files\Content.IE5\NBPMOHWW\MC900441443[1].PNG"/>
          <p:cNvPicPr>
            <a:picLocks noChangeAspect="1" noChangeArrowheads="1"/>
          </p:cNvPicPr>
          <p:nvPr/>
        </p:nvPicPr>
        <p:blipFill>
          <a:blip r:embed="rId5" cstate="print"/>
          <a:srcRect/>
          <a:stretch>
            <a:fillRect/>
          </a:stretch>
        </p:blipFill>
        <p:spPr bwMode="auto">
          <a:xfrm>
            <a:off x="3273930" y="4465175"/>
            <a:ext cx="288925" cy="288925"/>
          </a:xfrm>
          <a:prstGeom prst="rect">
            <a:avLst/>
          </a:prstGeom>
          <a:noFill/>
          <a:ln w="9525">
            <a:noFill/>
            <a:miter lim="800000"/>
            <a:headEnd/>
            <a:tailEnd/>
          </a:ln>
        </p:spPr>
      </p:pic>
      <p:sp>
        <p:nvSpPr>
          <p:cNvPr id="67" name="文字方塊 19"/>
          <p:cNvSpPr txBox="1">
            <a:spLocks noChangeArrowheads="1"/>
          </p:cNvSpPr>
          <p:nvPr/>
        </p:nvSpPr>
        <p:spPr bwMode="auto">
          <a:xfrm>
            <a:off x="2371505" y="3717032"/>
            <a:ext cx="760335" cy="502702"/>
          </a:xfrm>
          <a:prstGeom prst="rect">
            <a:avLst/>
          </a:prstGeom>
          <a:noFill/>
          <a:ln w="9525">
            <a:noFill/>
            <a:miter lim="800000"/>
            <a:headEnd/>
            <a:tailEnd/>
          </a:ln>
        </p:spPr>
        <p:txBody>
          <a:bodyPr wrap="square">
            <a:spAutoFit/>
          </a:bodyPr>
          <a:lstStyle/>
          <a:p>
            <a:pPr algn="ctr">
              <a:lnSpc>
                <a:spcPts val="1600"/>
              </a:lnSpc>
            </a:pPr>
            <a:r>
              <a:rPr lang="zh-TW" altLang="en-US" sz="1400" b="1" dirty="0" smtClean="0">
                <a:solidFill>
                  <a:srgbClr val="FF0000"/>
                </a:solidFill>
                <a:latin typeface="微軟正黑體" panose="020B0604030504040204" pitchFamily="34" charset="-120"/>
                <a:ea typeface="微軟正黑體" panose="020B0604030504040204" pitchFamily="34" charset="-120"/>
              </a:rPr>
              <a:t>孟加拉</a:t>
            </a:r>
            <a:endParaRPr lang="zh-TW" altLang="en-US" sz="1400" b="1" dirty="0">
              <a:solidFill>
                <a:srgbClr val="FF0000"/>
              </a:solidFill>
              <a:latin typeface="微軟正黑體" panose="020B0604030504040204" pitchFamily="34" charset="-120"/>
              <a:ea typeface="微軟正黑體" panose="020B0604030504040204" pitchFamily="34" charset="-120"/>
            </a:endParaRPr>
          </a:p>
          <a:p>
            <a:pPr algn="ctr">
              <a:lnSpc>
                <a:spcPts val="1600"/>
              </a:lnSpc>
            </a:pPr>
            <a:r>
              <a:rPr lang="en-US" altLang="zh-TW" sz="1200" b="1" dirty="0" smtClean="0">
                <a:solidFill>
                  <a:srgbClr val="FF0000"/>
                </a:solidFill>
                <a:latin typeface="微軟正黑體" panose="020B0604030504040204" pitchFamily="34" charset="-120"/>
                <a:ea typeface="微軟正黑體" panose="020B0604030504040204" pitchFamily="34" charset="-120"/>
              </a:rPr>
              <a:t>(</a:t>
            </a:r>
            <a:r>
              <a:rPr lang="zh-TW" altLang="en-US" sz="1200" b="1" dirty="0" smtClean="0">
                <a:solidFill>
                  <a:srgbClr val="FF0000"/>
                </a:solidFill>
                <a:latin typeface="微軟正黑體" panose="020B0604030504040204" pitchFamily="34" charset="-120"/>
                <a:ea typeface="微軟正黑體" panose="020B0604030504040204" pitchFamily="34" charset="-120"/>
              </a:rPr>
              <a:t>達卡</a:t>
            </a:r>
            <a:r>
              <a:rPr lang="en-US" altLang="zh-TW" sz="1200" b="1" dirty="0" smtClean="0">
                <a:solidFill>
                  <a:srgbClr val="FF0000"/>
                </a:solidFill>
                <a:latin typeface="微軟正黑體" panose="020B0604030504040204" pitchFamily="34" charset="-120"/>
                <a:ea typeface="微軟正黑體" panose="020B0604030504040204" pitchFamily="34" charset="-120"/>
              </a:rPr>
              <a:t>)</a:t>
            </a:r>
            <a:endParaRPr lang="en-US" altLang="zh-TW" sz="1200" b="1" dirty="0">
              <a:solidFill>
                <a:srgbClr val="FF0000"/>
              </a:solidFill>
              <a:latin typeface="微軟正黑體" panose="020B0604030504040204" pitchFamily="34" charset="-120"/>
              <a:ea typeface="微軟正黑體" panose="020B0604030504040204" pitchFamily="34" charset="-120"/>
            </a:endParaRPr>
          </a:p>
        </p:txBody>
      </p:sp>
      <p:sp>
        <p:nvSpPr>
          <p:cNvPr id="68" name="文字方塊 19"/>
          <p:cNvSpPr txBox="1">
            <a:spLocks noChangeArrowheads="1"/>
          </p:cNvSpPr>
          <p:nvPr/>
        </p:nvSpPr>
        <p:spPr bwMode="auto">
          <a:xfrm>
            <a:off x="4171705" y="5086538"/>
            <a:ext cx="976359" cy="502702"/>
          </a:xfrm>
          <a:prstGeom prst="rect">
            <a:avLst/>
          </a:prstGeom>
          <a:noFill/>
          <a:ln w="9525">
            <a:noFill/>
            <a:miter lim="800000"/>
            <a:headEnd/>
            <a:tailEnd/>
          </a:ln>
        </p:spPr>
        <p:txBody>
          <a:bodyPr wrap="square">
            <a:spAutoFit/>
          </a:bodyPr>
          <a:lstStyle/>
          <a:p>
            <a:pPr algn="ctr">
              <a:lnSpc>
                <a:spcPts val="1600"/>
              </a:lnSpc>
            </a:pPr>
            <a:r>
              <a:rPr lang="zh-TW" altLang="en-US" sz="1400" b="1" dirty="0" smtClean="0">
                <a:solidFill>
                  <a:srgbClr val="FF0000"/>
                </a:solidFill>
                <a:latin typeface="微軟正黑體" panose="020B0604030504040204" pitchFamily="34" charset="-120"/>
                <a:ea typeface="微軟正黑體" panose="020B0604030504040204" pitchFamily="34" charset="-120"/>
              </a:rPr>
              <a:t>澳大利亞</a:t>
            </a:r>
            <a:endParaRPr lang="zh-TW" altLang="en-US" sz="1400" b="1" dirty="0">
              <a:solidFill>
                <a:srgbClr val="FF0000"/>
              </a:solidFill>
              <a:latin typeface="微軟正黑體" panose="020B0604030504040204" pitchFamily="34" charset="-120"/>
              <a:ea typeface="微軟正黑體" panose="020B0604030504040204" pitchFamily="34" charset="-120"/>
            </a:endParaRPr>
          </a:p>
          <a:p>
            <a:pPr algn="ctr">
              <a:lnSpc>
                <a:spcPts val="1600"/>
              </a:lnSpc>
            </a:pPr>
            <a:r>
              <a:rPr lang="en-US" altLang="zh-TW" sz="1200" b="1" dirty="0" smtClean="0">
                <a:solidFill>
                  <a:srgbClr val="FF0000"/>
                </a:solidFill>
                <a:latin typeface="微軟正黑體" panose="020B0604030504040204" pitchFamily="34" charset="-120"/>
                <a:ea typeface="微軟正黑體" panose="020B0604030504040204" pitchFamily="34" charset="-120"/>
              </a:rPr>
              <a:t>(</a:t>
            </a:r>
            <a:r>
              <a:rPr lang="zh-TW" altLang="en-US" sz="1200" b="1" dirty="0" smtClean="0">
                <a:solidFill>
                  <a:srgbClr val="FF0000"/>
                </a:solidFill>
                <a:latin typeface="微軟正黑體" panose="020B0604030504040204" pitchFamily="34" charset="-120"/>
                <a:ea typeface="微軟正黑體" panose="020B0604030504040204" pitchFamily="34" charset="-120"/>
              </a:rPr>
              <a:t>雪梨</a:t>
            </a:r>
            <a:r>
              <a:rPr lang="en-US" altLang="zh-TW" sz="1200" b="1" dirty="0" smtClean="0">
                <a:solidFill>
                  <a:srgbClr val="FF0000"/>
                </a:solidFill>
                <a:latin typeface="微軟正黑體" panose="020B0604030504040204" pitchFamily="34" charset="-120"/>
                <a:ea typeface="微軟正黑體" panose="020B0604030504040204" pitchFamily="34" charset="-120"/>
              </a:rPr>
              <a:t>)</a:t>
            </a:r>
            <a:endParaRPr lang="en-US" altLang="zh-TW" sz="1200" b="1" dirty="0">
              <a:solidFill>
                <a:srgbClr val="FF0000"/>
              </a:solidFill>
              <a:latin typeface="微軟正黑體" panose="020B0604030504040204" pitchFamily="34" charset="-120"/>
              <a:ea typeface="微軟正黑體" panose="020B0604030504040204" pitchFamily="34" charset="-120"/>
            </a:endParaRPr>
          </a:p>
        </p:txBody>
      </p:sp>
      <p:sp>
        <p:nvSpPr>
          <p:cNvPr id="69" name="文字方塊 19"/>
          <p:cNvSpPr txBox="1">
            <a:spLocks noChangeArrowheads="1"/>
          </p:cNvSpPr>
          <p:nvPr/>
        </p:nvSpPr>
        <p:spPr bwMode="auto">
          <a:xfrm>
            <a:off x="3343774" y="4078426"/>
            <a:ext cx="724170" cy="502702"/>
          </a:xfrm>
          <a:prstGeom prst="rect">
            <a:avLst/>
          </a:prstGeom>
          <a:noFill/>
          <a:ln w="9525">
            <a:noFill/>
            <a:miter lim="800000"/>
            <a:headEnd/>
            <a:tailEnd/>
          </a:ln>
        </p:spPr>
        <p:txBody>
          <a:bodyPr wrap="square">
            <a:spAutoFit/>
          </a:bodyPr>
          <a:lstStyle/>
          <a:p>
            <a:pPr algn="ctr">
              <a:lnSpc>
                <a:spcPts val="1600"/>
              </a:lnSpc>
            </a:pPr>
            <a:r>
              <a:rPr lang="zh-TW" altLang="en-US" sz="1400" b="1" dirty="0" smtClean="0">
                <a:solidFill>
                  <a:srgbClr val="FF0000"/>
                </a:solidFill>
                <a:latin typeface="微軟正黑體" panose="020B0604030504040204" pitchFamily="34" charset="-120"/>
                <a:ea typeface="微軟正黑體" panose="020B0604030504040204" pitchFamily="34" charset="-120"/>
              </a:rPr>
              <a:t>越南</a:t>
            </a:r>
            <a:endParaRPr lang="zh-TW" altLang="en-US" sz="1400" b="1" dirty="0">
              <a:solidFill>
                <a:srgbClr val="FF0000"/>
              </a:solidFill>
              <a:latin typeface="微軟正黑體" panose="020B0604030504040204" pitchFamily="34" charset="-120"/>
              <a:ea typeface="微軟正黑體" panose="020B0604030504040204" pitchFamily="34" charset="-120"/>
            </a:endParaRPr>
          </a:p>
          <a:p>
            <a:pPr algn="ctr">
              <a:lnSpc>
                <a:spcPts val="1600"/>
              </a:lnSpc>
            </a:pPr>
            <a:r>
              <a:rPr lang="en-US" altLang="zh-TW" sz="1200" b="1" dirty="0" smtClean="0">
                <a:solidFill>
                  <a:srgbClr val="FF0000"/>
                </a:solidFill>
                <a:latin typeface="微軟正黑體" panose="020B0604030504040204" pitchFamily="34" charset="-120"/>
                <a:ea typeface="微軟正黑體" panose="020B0604030504040204" pitchFamily="34" charset="-120"/>
              </a:rPr>
              <a:t>(</a:t>
            </a:r>
            <a:r>
              <a:rPr lang="zh-TW" altLang="en-US" sz="1200" b="1" dirty="0" smtClean="0">
                <a:solidFill>
                  <a:srgbClr val="FF0000"/>
                </a:solidFill>
                <a:latin typeface="微軟正黑體" panose="020B0604030504040204" pitchFamily="34" charset="-120"/>
                <a:ea typeface="微軟正黑體" panose="020B0604030504040204" pitchFamily="34" charset="-120"/>
              </a:rPr>
              <a:t>胡志明</a:t>
            </a:r>
            <a:r>
              <a:rPr lang="en-US" altLang="zh-TW" sz="1200" b="1" dirty="0" smtClean="0">
                <a:solidFill>
                  <a:srgbClr val="FF0000"/>
                </a:solidFill>
                <a:latin typeface="微軟正黑體" panose="020B0604030504040204" pitchFamily="34" charset="-120"/>
                <a:ea typeface="微軟正黑體" panose="020B0604030504040204" pitchFamily="34" charset="-120"/>
              </a:rPr>
              <a:t>)</a:t>
            </a:r>
            <a:endParaRPr lang="en-US" altLang="zh-TW" sz="1200" b="1" dirty="0">
              <a:solidFill>
                <a:srgbClr val="FF0000"/>
              </a:solidFill>
              <a:latin typeface="微軟正黑體" panose="020B0604030504040204" pitchFamily="34" charset="-120"/>
              <a:ea typeface="微軟正黑體" panose="020B0604030504040204" pitchFamily="34" charset="-120"/>
            </a:endParaRPr>
          </a:p>
        </p:txBody>
      </p:sp>
      <p:sp>
        <p:nvSpPr>
          <p:cNvPr id="70" name="Text Box 23"/>
          <p:cNvSpPr txBox="1">
            <a:spLocks noChangeArrowheads="1"/>
          </p:cNvSpPr>
          <p:nvPr/>
        </p:nvSpPr>
        <p:spPr bwMode="auto">
          <a:xfrm>
            <a:off x="827411" y="5877272"/>
            <a:ext cx="7416997" cy="877163"/>
          </a:xfrm>
          <a:prstGeom prst="rect">
            <a:avLst/>
          </a:prstGeom>
          <a:solidFill>
            <a:srgbClr val="FFFFCC"/>
          </a:solidFill>
          <a:ln w="28575">
            <a:noFill/>
            <a:miter lim="800000"/>
            <a:headEnd/>
            <a:tailEnd/>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wrap="square">
            <a:spAutoFit/>
          </a:bodyPr>
          <a:lstStyle>
            <a:defPPr>
              <a:defRPr lang="zh-TW"/>
            </a:defPPr>
            <a:lvl1pPr marL="265113" lvl="0" indent="-265113">
              <a:spcAft>
                <a:spcPts val="0"/>
              </a:spcAft>
              <a:buFont typeface="Wingdings" panose="05000000000000000000" pitchFamily="2" charset="2"/>
              <a:buChar char="Ø"/>
              <a:defRPr sz="1700" b="1" kern="100">
                <a:latin typeface="微軟正黑體" panose="020B0604030504040204" pitchFamily="34" charset="-120"/>
                <a:ea typeface="微軟正黑體" panose="020B0604030504040204" pitchFamily="34" charset="-120"/>
                <a:cs typeface="Times New Roman"/>
              </a:defRPr>
            </a:lvl1pPr>
          </a:lstStyle>
          <a:p>
            <a:r>
              <a:rPr lang="en-US" altLang="zh-TW" dirty="0"/>
              <a:t>105</a:t>
            </a:r>
            <a:r>
              <a:rPr lang="zh-TW" altLang="en-US" dirty="0"/>
              <a:t>年於</a:t>
            </a:r>
            <a:r>
              <a:rPr lang="zh-TW" altLang="en-US" u="sng" kern="1200" dirty="0" smtClean="0">
                <a:solidFill>
                  <a:srgbClr val="FF0000"/>
                </a:solidFill>
                <a:cs typeface="+mn-cs"/>
              </a:rPr>
              <a:t>印度</a:t>
            </a:r>
            <a:r>
              <a:rPr lang="zh-TW" altLang="en-US" dirty="0"/>
              <a:t>設立；</a:t>
            </a:r>
            <a:r>
              <a:rPr lang="en-US" altLang="zh-TW" dirty="0" smtClean="0"/>
              <a:t>106</a:t>
            </a:r>
            <a:r>
              <a:rPr lang="zh-TW" altLang="en-US" dirty="0" smtClean="0"/>
              <a:t>年於</a:t>
            </a:r>
            <a:r>
              <a:rPr lang="zh-TW" altLang="en-US" u="sng" kern="1200" dirty="0" smtClean="0">
                <a:solidFill>
                  <a:srgbClr val="FF0000"/>
                </a:solidFill>
                <a:cs typeface="+mn-cs"/>
              </a:rPr>
              <a:t>印尼</a:t>
            </a:r>
            <a:r>
              <a:rPr lang="zh-TW" altLang="en-US" u="sng" kern="1200" dirty="0">
                <a:solidFill>
                  <a:srgbClr val="FF0000"/>
                </a:solidFill>
                <a:cs typeface="+mn-cs"/>
              </a:rPr>
              <a:t>、</a:t>
            </a:r>
            <a:r>
              <a:rPr lang="zh-TW" altLang="en-US" u="sng" kern="1200" dirty="0" smtClean="0">
                <a:solidFill>
                  <a:srgbClr val="FF0000"/>
                </a:solidFill>
                <a:cs typeface="+mn-cs"/>
              </a:rPr>
              <a:t>馬來西亞</a:t>
            </a:r>
            <a:r>
              <a:rPr lang="zh-TW" altLang="en-US" dirty="0" smtClean="0"/>
              <a:t>等</a:t>
            </a:r>
            <a:r>
              <a:rPr lang="zh-TW" altLang="en-US" dirty="0"/>
              <a:t>據點</a:t>
            </a:r>
            <a:endParaRPr lang="zh-TW" altLang="zh-TW" dirty="0"/>
          </a:p>
          <a:p>
            <a:r>
              <a:rPr lang="zh-TW" altLang="zh-TW" dirty="0"/>
              <a:t>駐地專人客製化行銷</a:t>
            </a:r>
            <a:r>
              <a:rPr lang="en-US" altLang="zh-TW" dirty="0"/>
              <a:t>(</a:t>
            </a:r>
            <a:r>
              <a:rPr lang="zh-TW" altLang="zh-TW" dirty="0"/>
              <a:t>開發商機、蒐集商情、安排即時洽談、數位宣傳</a:t>
            </a:r>
            <a:r>
              <a:rPr lang="zh-TW" altLang="en-US" dirty="0"/>
              <a:t>等</a:t>
            </a:r>
            <a:r>
              <a:rPr lang="en-US" altLang="zh-TW" dirty="0"/>
              <a:t>)</a:t>
            </a:r>
            <a:endParaRPr lang="zh-TW" altLang="en-US" dirty="0"/>
          </a:p>
          <a:p>
            <a:r>
              <a:rPr lang="zh-TW" altLang="zh-TW" dirty="0"/>
              <a:t>提供廠商實體展示空間</a:t>
            </a:r>
            <a:r>
              <a:rPr lang="zh-TW" altLang="en-US" dirty="0"/>
              <a:t>、</a:t>
            </a:r>
            <a:r>
              <a:rPr lang="zh-TW" altLang="zh-TW" dirty="0"/>
              <a:t>設置專屬</a:t>
            </a:r>
            <a:r>
              <a:rPr lang="zh-TW" altLang="zh-TW" dirty="0" smtClean="0"/>
              <a:t>網頁</a:t>
            </a:r>
            <a:r>
              <a:rPr lang="zh-TW" altLang="en-US" dirty="0"/>
              <a:t>增設</a:t>
            </a:r>
            <a:endParaRPr lang="zh-TW" altLang="zh-TW" dirty="0"/>
          </a:p>
        </p:txBody>
      </p:sp>
    </p:spTree>
    <p:extLst>
      <p:ext uri="{BB962C8B-B14F-4D97-AF65-F5344CB8AC3E}">
        <p14:creationId xmlns:p14="http://schemas.microsoft.com/office/powerpoint/2010/main" val="229668421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5098789" y="3147138"/>
            <a:ext cx="3865699" cy="2088000"/>
          </a:xfrm>
          <a:prstGeom prst="roundRect">
            <a:avLst>
              <a:gd name="adj" fmla="val 6736"/>
            </a:avLst>
          </a:prstGeom>
          <a:solidFill>
            <a:schemeClr val="accent4">
              <a:lumMod val="20000"/>
              <a:lumOff val="80000"/>
            </a:schemeClr>
          </a:solidFill>
          <a:ln w="38100">
            <a:solidFill>
              <a:schemeClr val="bg1"/>
            </a:solidFill>
            <a:round/>
            <a:headEnd/>
            <a:tailEnd/>
          </a:ln>
          <a:effectLst>
            <a:outerShdw dist="25400" dir="5400000" algn="ctr" rotWithShape="0">
              <a:srgbClr val="080808">
                <a:alpha val="50000"/>
              </a:srgbClr>
            </a:outerShdw>
          </a:effectLst>
        </p:spPr>
        <p:txBody>
          <a:bodyPr lIns="36000" rIns="36000" anchor="ctr"/>
          <a:lstStyle/>
          <a:p>
            <a:pPr marL="177800">
              <a:lnSpc>
                <a:spcPts val="1900"/>
              </a:lnSpc>
              <a:tabLst>
                <a:tab pos="266700" algn="l"/>
                <a:tab pos="1435100" algn="l"/>
              </a:tabLst>
              <a:defRPr/>
            </a:pPr>
            <a:r>
              <a:rPr lang="zh-TW" altLang="en-US"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擴散成功案例</a:t>
            </a:r>
            <a:endParaRPr lang="en-US" altLang="zh-TW"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358775" indent="-200025">
              <a:lnSpc>
                <a:spcPts val="2300"/>
              </a:lnSpc>
              <a:buFont typeface="Wingdings" pitchFamily="2" charset="2"/>
              <a:buChar char="n"/>
              <a:tabLst>
                <a:tab pos="1435100" algn="l"/>
              </a:tabLst>
              <a:defRPr/>
            </a:pP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rPr>
              <a:t>撰寫廠商爭取標案成功案例，請駐外單位參考案例路徑，積極於駐地發掘案源</a:t>
            </a:r>
            <a:endParaRPr lang="en-US" altLang="zh-TW" sz="1600"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358775" indent="-200025">
              <a:lnSpc>
                <a:spcPts val="2300"/>
              </a:lnSpc>
              <a:buFont typeface="Wingdings" pitchFamily="2" charset="2"/>
              <a:buChar char="n"/>
              <a:tabLst>
                <a:tab pos="1435100" algn="l"/>
              </a:tabLst>
              <a:defRPr/>
            </a:pP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rPr>
              <a:t>請駐外單位於駐地蒐集商情、洽邀政府採購單位來臺參訪或媒介當地合作廠商</a:t>
            </a:r>
            <a:endParaRPr lang="en-US" altLang="zh-TW" sz="1600"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2" name="AutoShape 3"/>
          <p:cNvSpPr>
            <a:spLocks noChangeArrowheads="1"/>
          </p:cNvSpPr>
          <p:nvPr/>
        </p:nvSpPr>
        <p:spPr bwMode="auto">
          <a:xfrm>
            <a:off x="486279" y="1196752"/>
            <a:ext cx="3960000" cy="1908000"/>
          </a:xfrm>
          <a:prstGeom prst="roundRect">
            <a:avLst>
              <a:gd name="adj" fmla="val 6736"/>
            </a:avLst>
          </a:prstGeom>
          <a:solidFill>
            <a:srgbClr val="CCECFF"/>
          </a:solidFill>
          <a:ln w="38100">
            <a:solidFill>
              <a:schemeClr val="bg1"/>
            </a:solidFill>
            <a:round/>
            <a:headEnd/>
            <a:tailEnd/>
          </a:ln>
          <a:effectLst>
            <a:outerShdw dist="25400" dir="5400000" algn="ctr" rotWithShape="0">
              <a:srgbClr val="080808">
                <a:alpha val="50000"/>
              </a:srgbClr>
            </a:outerShdw>
          </a:effectLst>
        </p:spPr>
        <p:txBody>
          <a:bodyPr lIns="36000" rIns="0" anchor="ctr"/>
          <a:lstStyle/>
          <a:p>
            <a:pPr marL="450850" indent="-273050">
              <a:lnSpc>
                <a:spcPct val="120000"/>
              </a:lnSpc>
              <a:tabLst>
                <a:tab pos="261938" algn="l"/>
                <a:tab pos="1435100" algn="l"/>
              </a:tabLst>
              <a:defRPr/>
            </a:pPr>
            <a:endParaRPr lang="en-US" altLang="zh-TW" sz="1600" b="1" u="sng"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450850" indent="-273050">
              <a:lnSpc>
                <a:spcPct val="120000"/>
              </a:lnSpc>
              <a:tabLst>
                <a:tab pos="261938" algn="l"/>
                <a:tab pos="1435100" algn="l"/>
              </a:tabLst>
              <a:defRPr/>
            </a:pPr>
            <a:endParaRPr lang="en-US" altLang="zh-TW" sz="1600" b="1" u="sng" dirty="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450850" indent="-273050">
              <a:lnSpc>
                <a:spcPct val="120000"/>
              </a:lnSpc>
              <a:tabLst>
                <a:tab pos="261938" algn="l"/>
                <a:tab pos="1435100" algn="l"/>
              </a:tabLst>
              <a:defRPr/>
            </a:pPr>
            <a:endParaRPr lang="en-US" altLang="zh-TW" sz="1600" b="1" u="sng"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450850" indent="-273050">
              <a:lnSpc>
                <a:spcPts val="2000"/>
              </a:lnSpc>
              <a:tabLst>
                <a:tab pos="261938" algn="l"/>
                <a:tab pos="1435100" algn="l"/>
              </a:tabLst>
              <a:defRPr/>
            </a:pPr>
            <a:r>
              <a:rPr lang="zh-TW" altLang="en-US"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建構廠商爭取全球政府採購商機之能力</a:t>
            </a:r>
            <a:endPar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358775" indent="-200025">
              <a:lnSpc>
                <a:spcPts val="2300"/>
              </a:lnSpc>
              <a:buFont typeface="Wingdings" pitchFamily="2" charset="2"/>
              <a:buChar char="n"/>
              <a:tabLst>
                <a:tab pos="1435100" algn="l"/>
              </a:tabLst>
              <a:defRPr/>
            </a:pPr>
            <a:r>
              <a:rPr lang="zh-TW" altLang="en-US"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輔</a:t>
            </a: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rPr>
              <a:t>導</a:t>
            </a:r>
            <a:r>
              <a:rPr lang="zh-TW" altLang="en-US"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廠商申請國外政府採購及大型業主供應商資格</a:t>
            </a:r>
            <a:endParaRPr lang="en-US" altLang="zh-TW"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358775" indent="-200025">
              <a:lnSpc>
                <a:spcPts val="2300"/>
              </a:lnSpc>
              <a:buFont typeface="Wingdings" pitchFamily="2" charset="2"/>
              <a:buChar char="n"/>
              <a:tabLst>
                <a:tab pos="1435100" algn="l"/>
              </a:tabLst>
              <a:defRPr/>
            </a:pPr>
            <a:r>
              <a:rPr lang="zh-TW" altLang="zh-TW"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辦理座談會</a:t>
            </a:r>
            <a:r>
              <a:rPr lang="zh-TW" altLang="en-US"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a:t>
            </a:r>
            <a:r>
              <a:rPr lang="zh-TW" altLang="zh-TW"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說明會</a:t>
            </a:r>
            <a:r>
              <a:rPr lang="zh-TW" altLang="en-US"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及一對一諮詢服務</a:t>
            </a:r>
            <a:endParaRPr lang="en-US" altLang="zh-TW"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358775" indent="-200025">
              <a:lnSpc>
                <a:spcPts val="2300"/>
              </a:lnSpc>
              <a:buFont typeface="Wingdings" pitchFamily="2" charset="2"/>
              <a:buChar char="n"/>
              <a:tabLst>
                <a:tab pos="1435100" algn="l"/>
              </a:tabLst>
              <a:defRPr/>
            </a:pPr>
            <a:r>
              <a:rPr lang="zh-TW" altLang="en-US"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提供資源予業者爭取</a:t>
            </a: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rPr>
              <a:t>國外政府採購標</a:t>
            </a:r>
            <a:r>
              <a:rPr lang="zh-TW" altLang="en-US"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案</a:t>
            </a:r>
            <a:endParaRPr lang="en-US" altLang="zh-TW"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358775" indent="-200025">
              <a:lnSpc>
                <a:spcPts val="2300"/>
              </a:lnSpc>
              <a:buFont typeface="Wingdings" pitchFamily="2" charset="2"/>
              <a:buChar char="n"/>
              <a:tabLst>
                <a:tab pos="1435100" algn="l"/>
              </a:tabLst>
              <a:defRPr/>
            </a:pPr>
            <a:r>
              <a:rPr lang="zh-TW" altLang="en-US"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成立產業聯盟，運用團體戰爭取商機</a:t>
            </a:r>
            <a:endParaRPr lang="en-US" altLang="zh-TW"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450850" indent="-273050">
              <a:buFont typeface="Wingdings" pitchFamily="2" charset="2"/>
              <a:buChar char="n"/>
              <a:tabLst>
                <a:tab pos="261938" algn="l"/>
                <a:tab pos="1435100" algn="l"/>
              </a:tabLst>
              <a:defRPr/>
            </a:pPr>
            <a:endParaRPr lang="en-US" altLang="zh-TW"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450850" indent="-273050">
              <a:buFont typeface="Wingdings" pitchFamily="2" charset="2"/>
              <a:buChar char="n"/>
              <a:tabLst>
                <a:tab pos="261938" algn="l"/>
                <a:tab pos="1435100" algn="l"/>
              </a:tabLst>
              <a:defRPr/>
            </a:pPr>
            <a:endParaRPr lang="en-US" altLang="zh-TW"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450850" indent="-273050">
              <a:buFont typeface="Wingdings" pitchFamily="2" charset="2"/>
              <a:buChar char="n"/>
              <a:tabLst>
                <a:tab pos="261938" algn="l"/>
                <a:tab pos="1435100" algn="l"/>
              </a:tabLst>
              <a:defRPr/>
            </a:pPr>
            <a:endPar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3" name="AutoShape 3"/>
          <p:cNvSpPr>
            <a:spLocks noChangeArrowheads="1"/>
          </p:cNvSpPr>
          <p:nvPr/>
        </p:nvSpPr>
        <p:spPr bwMode="auto">
          <a:xfrm>
            <a:off x="5004048" y="1194096"/>
            <a:ext cx="3960440" cy="1692000"/>
          </a:xfrm>
          <a:prstGeom prst="roundRect">
            <a:avLst>
              <a:gd name="adj" fmla="val 6736"/>
            </a:avLst>
          </a:prstGeom>
          <a:solidFill>
            <a:srgbClr val="CCCCFF"/>
          </a:solidFill>
          <a:ln w="38100">
            <a:solidFill>
              <a:schemeClr val="bg1"/>
            </a:solidFill>
            <a:round/>
            <a:headEnd/>
            <a:tailEnd/>
          </a:ln>
          <a:effectLst>
            <a:outerShdw dist="25400" dir="5400000" algn="ctr" rotWithShape="0">
              <a:srgbClr val="080808">
                <a:alpha val="50000"/>
              </a:srgbClr>
            </a:outerShdw>
          </a:effectLst>
        </p:spPr>
        <p:txBody>
          <a:bodyPr lIns="36000" rIns="36000" anchor="ctr"/>
          <a:lstStyle/>
          <a:p>
            <a:pPr marL="363538" indent="-185738">
              <a:lnSpc>
                <a:spcPts val="2500"/>
              </a:lnSpc>
              <a:tabLst>
                <a:tab pos="266700" algn="l"/>
                <a:tab pos="1435100" algn="l"/>
              </a:tabLst>
              <a:defRPr/>
            </a:pP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rPr>
              <a:t>辦理「全球政府採購商機網</a:t>
            </a:r>
            <a:r>
              <a:rPr lang="zh-TW" altLang="en-US"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」網站廣告</a:t>
            </a:r>
            <a:endParaRPr lang="en-US" altLang="zh-TW"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363538" indent="-185738">
              <a:lnSpc>
                <a:spcPts val="2500"/>
              </a:lnSpc>
              <a:tabLst>
                <a:tab pos="266700" algn="l"/>
                <a:tab pos="1435100" algn="l"/>
              </a:tabLst>
              <a:defRPr/>
            </a:pPr>
            <a:r>
              <a:rPr lang="zh-TW" altLang="en-US"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宣傳</a:t>
            </a:r>
            <a:endParaRPr lang="en-US" altLang="zh-TW"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358775" indent="-200025">
              <a:lnSpc>
                <a:spcPts val="2300"/>
              </a:lnSpc>
              <a:buFont typeface="Wingdings" pitchFamily="2" charset="2"/>
              <a:buChar char="n"/>
              <a:tabLst>
                <a:tab pos="1435100" algn="l"/>
              </a:tabLst>
              <a:defRPr/>
            </a:pP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rPr>
              <a:t>隨時更新各國標案資訊</a:t>
            </a:r>
            <a:endParaRPr lang="en-US" altLang="zh-TW" sz="1600"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358775" indent="-200025">
              <a:lnSpc>
                <a:spcPts val="2300"/>
              </a:lnSpc>
              <a:buFont typeface="Wingdings" pitchFamily="2" charset="2"/>
              <a:buChar char="n"/>
              <a:tabLst>
                <a:tab pos="1435100" algn="l"/>
              </a:tabLst>
              <a:defRPr/>
            </a:pP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rPr>
              <a:t>辦理商機網站廣告宣傳，如國內外關鍵字廣告、國外專業展刊登廣告</a:t>
            </a:r>
          </a:p>
        </p:txBody>
      </p:sp>
      <p:sp>
        <p:nvSpPr>
          <p:cNvPr id="6" name="AutoShape 3"/>
          <p:cNvSpPr>
            <a:spLocks noChangeArrowheads="1"/>
          </p:cNvSpPr>
          <p:nvPr/>
        </p:nvSpPr>
        <p:spPr bwMode="auto">
          <a:xfrm>
            <a:off x="486279" y="3338972"/>
            <a:ext cx="3960000" cy="1584000"/>
          </a:xfrm>
          <a:prstGeom prst="roundRect">
            <a:avLst>
              <a:gd name="adj" fmla="val 6736"/>
            </a:avLst>
          </a:prstGeom>
          <a:solidFill>
            <a:schemeClr val="accent2">
              <a:lumMod val="20000"/>
              <a:lumOff val="80000"/>
            </a:schemeClr>
          </a:solidFill>
          <a:ln w="38100">
            <a:solidFill>
              <a:schemeClr val="bg1"/>
            </a:solidFill>
            <a:round/>
            <a:headEnd/>
            <a:tailEnd/>
          </a:ln>
          <a:effectLst>
            <a:outerShdw dist="25400" dir="5400000" algn="ctr" rotWithShape="0">
              <a:srgbClr val="080808">
                <a:alpha val="50000"/>
              </a:srgbClr>
            </a:outerShdw>
          </a:effectLst>
        </p:spPr>
        <p:txBody>
          <a:bodyPr lIns="36000" rIns="36000" anchor="ctr"/>
          <a:lstStyle/>
          <a:p>
            <a:pPr marL="177800">
              <a:lnSpc>
                <a:spcPts val="2500"/>
              </a:lnSpc>
              <a:tabLst>
                <a:tab pos="987425" algn="l"/>
                <a:tab pos="1074738" algn="l"/>
              </a:tabLst>
              <a:defRPr/>
            </a:pPr>
            <a:r>
              <a:rPr lang="zh-TW" altLang="en-US"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協助廠商切入國外政府採購市場</a:t>
            </a:r>
            <a:endParaRPr lang="en-US" altLang="zh-TW"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358775" indent="-200025">
              <a:lnSpc>
                <a:spcPts val="2300"/>
              </a:lnSpc>
              <a:buFont typeface="Wingdings" pitchFamily="2" charset="2"/>
              <a:buChar char="n"/>
              <a:tabLst>
                <a:tab pos="1435100" algn="l"/>
              </a:tabLst>
              <a:defRPr/>
            </a:pP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rPr>
              <a:t>洽邀國外政府採購得標商來臺辦理採購分包洽談會</a:t>
            </a:r>
            <a:endParaRPr lang="en-US" altLang="zh-TW" sz="1600"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358775" indent="-200025">
              <a:lnSpc>
                <a:spcPts val="2300"/>
              </a:lnSpc>
              <a:buFont typeface="Wingdings" pitchFamily="2" charset="2"/>
              <a:buChar char="n"/>
              <a:tabLst>
                <a:tab pos="1435100" algn="l"/>
              </a:tabLst>
              <a:defRPr/>
            </a:pP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rPr>
              <a:t>參加國際政府採購專業展或會議，推廣我國優勢</a:t>
            </a:r>
            <a:r>
              <a:rPr lang="zh-TW" altLang="en-US"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產業</a:t>
            </a:r>
            <a:endParaRPr lang="zh-TW" altLang="en-US" sz="1400"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7" name="AutoShape 3"/>
          <p:cNvSpPr>
            <a:spLocks noChangeArrowheads="1"/>
          </p:cNvSpPr>
          <p:nvPr/>
        </p:nvSpPr>
        <p:spPr bwMode="auto">
          <a:xfrm>
            <a:off x="486278" y="5157192"/>
            <a:ext cx="3960000" cy="1296000"/>
          </a:xfrm>
          <a:prstGeom prst="roundRect">
            <a:avLst>
              <a:gd name="adj" fmla="val 6736"/>
            </a:avLst>
          </a:prstGeom>
          <a:solidFill>
            <a:srgbClr val="FFCCFF"/>
          </a:solidFill>
          <a:ln w="38100">
            <a:solidFill>
              <a:schemeClr val="bg1"/>
            </a:solidFill>
            <a:round/>
            <a:headEnd/>
            <a:tailEnd/>
          </a:ln>
          <a:effectLst>
            <a:outerShdw dist="25400" dir="5400000" algn="ctr" rotWithShape="0">
              <a:srgbClr val="080808">
                <a:alpha val="50000"/>
              </a:srgbClr>
            </a:outerShdw>
          </a:effectLst>
        </p:spPr>
        <p:txBody>
          <a:bodyPr lIns="36000" rIns="36000" anchor="ctr"/>
          <a:lstStyle/>
          <a:p>
            <a:pPr marL="444500" indent="-266700">
              <a:lnSpc>
                <a:spcPct val="90000"/>
              </a:lnSpc>
              <a:tabLst>
                <a:tab pos="266700" algn="l"/>
                <a:tab pos="1435100" algn="l"/>
              </a:tabLst>
              <a:defRPr/>
            </a:pPr>
            <a:endParaRPr lang="en-US" altLang="zh-TW" sz="1600" b="1" u="sng"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444500" indent="-266700">
              <a:lnSpc>
                <a:spcPct val="90000"/>
              </a:lnSpc>
              <a:tabLst>
                <a:tab pos="266700" algn="l"/>
                <a:tab pos="1435100" algn="l"/>
              </a:tabLst>
              <a:defRPr/>
            </a:pPr>
            <a:endParaRPr lang="en-US" altLang="zh-TW" sz="1600" b="1" u="sng" dirty="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444500" indent="-266700">
              <a:lnSpc>
                <a:spcPts val="2400"/>
              </a:lnSpc>
              <a:tabLst>
                <a:tab pos="266700" algn="l"/>
                <a:tab pos="1435100" algn="l"/>
              </a:tabLst>
              <a:defRPr/>
            </a:pPr>
            <a:r>
              <a:rPr lang="zh-TW" altLang="en-US"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協助廠商赴國外爭取全球政府採購商機</a:t>
            </a:r>
            <a:endParaRPr lang="en-US" altLang="zh-TW"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358775" indent="-200025">
              <a:lnSpc>
                <a:spcPts val="2300"/>
              </a:lnSpc>
              <a:buFont typeface="Wingdings" pitchFamily="2" charset="2"/>
              <a:buChar char="n"/>
              <a:tabLst>
                <a:tab pos="1435100" algn="l"/>
              </a:tabLst>
              <a:defRPr/>
            </a:pP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rPr>
              <a:t>組團赴國外開拓案源並建立合作關係</a:t>
            </a:r>
            <a:endParaRPr lang="en-US" altLang="zh-TW" sz="1600"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358775" indent="-200025">
              <a:lnSpc>
                <a:spcPts val="2300"/>
              </a:lnSpc>
              <a:buFont typeface="Wingdings" pitchFamily="2" charset="2"/>
              <a:buChar char="n"/>
              <a:tabLst>
                <a:tab pos="1435100" algn="l"/>
              </a:tabLst>
              <a:defRPr/>
            </a:pP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rPr>
              <a:t>開拓歐銀及亞銀商機</a:t>
            </a:r>
            <a:endParaRPr lang="en-US" altLang="zh-TW" sz="1600"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358775" indent="-200025">
              <a:lnSpc>
                <a:spcPts val="2300"/>
              </a:lnSpc>
              <a:buFont typeface="Wingdings" pitchFamily="2" charset="2"/>
              <a:buChar char="n"/>
              <a:tabLst>
                <a:tab pos="1435100" algn="l"/>
              </a:tabLst>
              <a:defRPr/>
            </a:pP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rPr>
              <a:t>籌組我優勢產業競標</a:t>
            </a:r>
            <a:r>
              <a:rPr lang="zh-TW" altLang="en-US" sz="1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團隊</a:t>
            </a:r>
            <a:endParaRPr lang="en-US" altLang="zh-TW" sz="1600" b="1" u="sng"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463550" indent="-285750">
              <a:lnSpc>
                <a:spcPct val="90000"/>
              </a:lnSpc>
              <a:buFont typeface="Wingdings" panose="05000000000000000000" pitchFamily="2" charset="2"/>
              <a:buChar char="n"/>
              <a:tabLst>
                <a:tab pos="266700" algn="l"/>
                <a:tab pos="1435100" algn="l"/>
              </a:tabLst>
              <a:defRPr/>
            </a:pPr>
            <a:endParaRPr lang="en-US" altLang="zh-TW" sz="1600" b="1" u="sng"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520700" indent="-342900" algn="r">
              <a:lnSpc>
                <a:spcPct val="90000"/>
              </a:lnSpc>
              <a:buFont typeface="Arial" panose="020B0604020202020204" pitchFamily="34" charset="0"/>
              <a:buChar char="•"/>
              <a:tabLst>
                <a:tab pos="266700" algn="l"/>
                <a:tab pos="1435100" algn="l"/>
              </a:tabLst>
              <a:defRPr/>
            </a:pPr>
            <a:endParaRPr lang="en-US" altLang="zh-TW" sz="1600" u="sng"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grpSp>
        <p:nvGrpSpPr>
          <p:cNvPr id="5" name="Group 16"/>
          <p:cNvGrpSpPr>
            <a:grpSpLocks/>
          </p:cNvGrpSpPr>
          <p:nvPr/>
        </p:nvGrpSpPr>
        <p:grpSpPr bwMode="auto">
          <a:xfrm>
            <a:off x="140768" y="1196752"/>
            <a:ext cx="542800" cy="557754"/>
            <a:chOff x="2880" y="436"/>
            <a:chExt cx="499" cy="454"/>
          </a:xfrm>
        </p:grpSpPr>
        <p:sp>
          <p:nvSpPr>
            <p:cNvPr id="6164" name="Oval 19"/>
            <p:cNvSpPr>
              <a:spLocks noChangeArrowheads="1"/>
            </p:cNvSpPr>
            <p:nvPr/>
          </p:nvSpPr>
          <p:spPr bwMode="auto">
            <a:xfrm>
              <a:off x="2880" y="436"/>
              <a:ext cx="499" cy="454"/>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zh-TW" altLang="zh-TW" sz="160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52" name="Text Box 20"/>
            <p:cNvSpPr txBox="1">
              <a:spLocks noChangeArrowheads="1"/>
            </p:cNvSpPr>
            <p:nvPr/>
          </p:nvSpPr>
          <p:spPr bwMode="auto">
            <a:xfrm>
              <a:off x="2956" y="436"/>
              <a:ext cx="363" cy="276"/>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spAutoFit/>
            </a:bodyPr>
            <a:lstStyle/>
            <a:p>
              <a:pPr>
                <a:defRPr/>
              </a:pPr>
              <a:r>
                <a:rPr lang="en-US" altLang="zh-TW" sz="1600" b="1" i="1" dirty="0">
                  <a:solidFill>
                    <a:prstClr val="black"/>
                  </a:solidFill>
                  <a:latin typeface="微軟正黑體" panose="020B0604030504040204" pitchFamily="34" charset="-120"/>
                  <a:ea typeface="微軟正黑體" panose="020B0604030504040204" pitchFamily="34" charset="-120"/>
                  <a:cs typeface="Times New Roman" pitchFamily="18" charset="0"/>
                </a:rPr>
                <a:t>1</a:t>
              </a:r>
            </a:p>
          </p:txBody>
        </p:sp>
      </p:grpSp>
      <p:grpSp>
        <p:nvGrpSpPr>
          <p:cNvPr id="9" name="Group 16"/>
          <p:cNvGrpSpPr>
            <a:grpSpLocks/>
          </p:cNvGrpSpPr>
          <p:nvPr/>
        </p:nvGrpSpPr>
        <p:grpSpPr bwMode="auto">
          <a:xfrm>
            <a:off x="140767" y="3375479"/>
            <a:ext cx="542801" cy="557753"/>
            <a:chOff x="2880" y="436"/>
            <a:chExt cx="499" cy="454"/>
          </a:xfrm>
        </p:grpSpPr>
        <p:sp>
          <p:nvSpPr>
            <p:cNvPr id="6167" name="Oval 19"/>
            <p:cNvSpPr>
              <a:spLocks noChangeArrowheads="1"/>
            </p:cNvSpPr>
            <p:nvPr/>
          </p:nvSpPr>
          <p:spPr bwMode="auto">
            <a:xfrm>
              <a:off x="2880" y="436"/>
              <a:ext cx="499" cy="454"/>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zh-TW" altLang="zh-TW" sz="160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55" name="Text Box 20"/>
            <p:cNvSpPr txBox="1">
              <a:spLocks noChangeArrowheads="1"/>
            </p:cNvSpPr>
            <p:nvPr/>
          </p:nvSpPr>
          <p:spPr bwMode="auto">
            <a:xfrm>
              <a:off x="2956" y="436"/>
              <a:ext cx="363" cy="276"/>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spAutoFit/>
            </a:bodyPr>
            <a:lstStyle/>
            <a:p>
              <a:pPr>
                <a:defRPr/>
              </a:pPr>
              <a:r>
                <a:rPr lang="en-US" altLang="zh-TW" sz="1600" b="1" i="1" dirty="0">
                  <a:solidFill>
                    <a:prstClr val="black"/>
                  </a:solidFill>
                  <a:latin typeface="微軟正黑體" panose="020B0604030504040204" pitchFamily="34" charset="-120"/>
                  <a:ea typeface="微軟正黑體" panose="020B0604030504040204" pitchFamily="34" charset="-120"/>
                  <a:cs typeface="Times New Roman" pitchFamily="18" charset="0"/>
                </a:rPr>
                <a:t>2</a:t>
              </a:r>
            </a:p>
          </p:txBody>
        </p:sp>
      </p:grpSp>
      <p:grpSp>
        <p:nvGrpSpPr>
          <p:cNvPr id="10" name="Group 16"/>
          <p:cNvGrpSpPr>
            <a:grpSpLocks/>
          </p:cNvGrpSpPr>
          <p:nvPr/>
        </p:nvGrpSpPr>
        <p:grpSpPr bwMode="auto">
          <a:xfrm>
            <a:off x="139273" y="5175502"/>
            <a:ext cx="544295" cy="557753"/>
            <a:chOff x="2880" y="436"/>
            <a:chExt cx="499" cy="454"/>
          </a:xfrm>
        </p:grpSpPr>
        <p:sp>
          <p:nvSpPr>
            <p:cNvPr id="6170" name="Oval 19"/>
            <p:cNvSpPr>
              <a:spLocks noChangeArrowheads="1"/>
            </p:cNvSpPr>
            <p:nvPr/>
          </p:nvSpPr>
          <p:spPr bwMode="auto">
            <a:xfrm>
              <a:off x="2880" y="436"/>
              <a:ext cx="499" cy="454"/>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zh-TW" altLang="zh-TW" sz="160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58" name="Text Box 20"/>
            <p:cNvSpPr txBox="1">
              <a:spLocks noChangeArrowheads="1"/>
            </p:cNvSpPr>
            <p:nvPr/>
          </p:nvSpPr>
          <p:spPr bwMode="auto">
            <a:xfrm>
              <a:off x="2955" y="436"/>
              <a:ext cx="363" cy="276"/>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spAutoFit/>
            </a:bodyPr>
            <a:lstStyle/>
            <a:p>
              <a:pPr>
                <a:defRPr/>
              </a:pPr>
              <a:r>
                <a:rPr lang="en-US" altLang="zh-TW" sz="1600" b="1" i="1" dirty="0">
                  <a:solidFill>
                    <a:prstClr val="black"/>
                  </a:solidFill>
                  <a:latin typeface="微軟正黑體" panose="020B0604030504040204" pitchFamily="34" charset="-120"/>
                  <a:ea typeface="微軟正黑體" panose="020B0604030504040204" pitchFamily="34" charset="-120"/>
                  <a:cs typeface="Times New Roman" pitchFamily="18" charset="0"/>
                </a:rPr>
                <a:t>3</a:t>
              </a:r>
            </a:p>
          </p:txBody>
        </p:sp>
      </p:grpSp>
      <p:grpSp>
        <p:nvGrpSpPr>
          <p:cNvPr id="11" name="Group 16"/>
          <p:cNvGrpSpPr>
            <a:grpSpLocks/>
          </p:cNvGrpSpPr>
          <p:nvPr/>
        </p:nvGrpSpPr>
        <p:grpSpPr bwMode="auto">
          <a:xfrm>
            <a:off x="4653818" y="1215062"/>
            <a:ext cx="542800" cy="557754"/>
            <a:chOff x="2880" y="436"/>
            <a:chExt cx="499" cy="454"/>
          </a:xfrm>
        </p:grpSpPr>
        <p:sp>
          <p:nvSpPr>
            <p:cNvPr id="6173" name="Oval 19"/>
            <p:cNvSpPr>
              <a:spLocks noChangeArrowheads="1"/>
            </p:cNvSpPr>
            <p:nvPr/>
          </p:nvSpPr>
          <p:spPr bwMode="auto">
            <a:xfrm>
              <a:off x="2880" y="436"/>
              <a:ext cx="499" cy="454"/>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zh-TW" altLang="zh-TW" sz="1600"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62" name="Text Box 20"/>
            <p:cNvSpPr txBox="1">
              <a:spLocks noChangeArrowheads="1"/>
            </p:cNvSpPr>
            <p:nvPr/>
          </p:nvSpPr>
          <p:spPr bwMode="auto">
            <a:xfrm>
              <a:off x="2956" y="436"/>
              <a:ext cx="363" cy="276"/>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spAutoFit/>
            </a:bodyPr>
            <a:lstStyle/>
            <a:p>
              <a:pPr>
                <a:defRPr/>
              </a:pPr>
              <a:r>
                <a:rPr lang="en-US" altLang="zh-TW" sz="1600" b="1" i="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4</a:t>
              </a:r>
              <a:endParaRPr lang="en-US" altLang="zh-TW" sz="1600" b="1" i="1"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grpSp>
      <p:grpSp>
        <p:nvGrpSpPr>
          <p:cNvPr id="12" name="Group 16"/>
          <p:cNvGrpSpPr>
            <a:grpSpLocks/>
          </p:cNvGrpSpPr>
          <p:nvPr/>
        </p:nvGrpSpPr>
        <p:grpSpPr bwMode="auto">
          <a:xfrm>
            <a:off x="4718520" y="3159279"/>
            <a:ext cx="542801" cy="557753"/>
            <a:chOff x="2880" y="436"/>
            <a:chExt cx="499" cy="454"/>
          </a:xfrm>
        </p:grpSpPr>
        <p:sp>
          <p:nvSpPr>
            <p:cNvPr id="6176" name="Oval 19"/>
            <p:cNvSpPr>
              <a:spLocks noChangeArrowheads="1"/>
            </p:cNvSpPr>
            <p:nvPr/>
          </p:nvSpPr>
          <p:spPr bwMode="auto">
            <a:xfrm>
              <a:off x="2880" y="436"/>
              <a:ext cx="499" cy="454"/>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zh-TW" altLang="zh-TW" sz="160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65" name="Text Box 20"/>
            <p:cNvSpPr txBox="1">
              <a:spLocks noChangeArrowheads="1"/>
            </p:cNvSpPr>
            <p:nvPr/>
          </p:nvSpPr>
          <p:spPr bwMode="auto">
            <a:xfrm>
              <a:off x="2956" y="436"/>
              <a:ext cx="363" cy="276"/>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spAutoFit/>
            </a:bodyPr>
            <a:lstStyle/>
            <a:p>
              <a:pPr>
                <a:defRPr/>
              </a:pPr>
              <a:r>
                <a:rPr lang="en-US" altLang="zh-TW" sz="1600" b="1" i="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5</a:t>
              </a:r>
              <a:endParaRPr lang="en-US" altLang="zh-TW" sz="1600" b="1" i="1"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grpSp>
      <p:grpSp>
        <p:nvGrpSpPr>
          <p:cNvPr id="13" name="群組 33"/>
          <p:cNvGrpSpPr>
            <a:grpSpLocks/>
          </p:cNvGrpSpPr>
          <p:nvPr/>
        </p:nvGrpSpPr>
        <p:grpSpPr bwMode="auto">
          <a:xfrm>
            <a:off x="898525" y="-71438"/>
            <a:ext cx="8301038" cy="639107"/>
            <a:chOff x="899023" y="-71256"/>
            <a:chExt cx="8301249" cy="638444"/>
          </a:xfrm>
        </p:grpSpPr>
        <p:sp>
          <p:nvSpPr>
            <p:cNvPr id="42" name="Text Box 9"/>
            <p:cNvSpPr txBox="1">
              <a:spLocks noChangeArrowheads="1"/>
            </p:cNvSpPr>
            <p:nvPr/>
          </p:nvSpPr>
          <p:spPr bwMode="auto">
            <a:xfrm>
              <a:off x="1475573" y="44511"/>
              <a:ext cx="6337461" cy="522677"/>
            </a:xfrm>
            <a:prstGeom prst="rect">
              <a:avLst/>
            </a:prstGeom>
            <a:noFill/>
            <a:ln w="9525">
              <a:noFill/>
              <a:miter lim="800000"/>
              <a:headEnd/>
              <a:tailEnd/>
            </a:ln>
          </p:spPr>
          <p:txBody>
            <a:bodyPr>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二、</a:t>
              </a:r>
              <a:r>
                <a:rPr lang="zh-TW" altLang="en-US"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爭取全球政府採購商機專案</a:t>
              </a:r>
              <a:endParaRPr lang="en-US" altLang="zh-TW"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sp>
          <p:nvSpPr>
            <p:cNvPr id="43" name="AutoShape 2"/>
            <p:cNvSpPr>
              <a:spLocks noChangeArrowheads="1"/>
            </p:cNvSpPr>
            <p:nvPr/>
          </p:nvSpPr>
          <p:spPr bwMode="auto">
            <a:xfrm>
              <a:off x="1711843" y="-71256"/>
              <a:ext cx="7488429" cy="627999"/>
            </a:xfrm>
            <a:prstGeom prst="flowChartAlternateProcess">
              <a:avLst/>
            </a:prstGeom>
            <a:noFill/>
            <a:ln>
              <a:noFill/>
              <a:headEnd/>
              <a:tailEnd/>
            </a:ln>
            <a:effectLst/>
          </p:spPr>
          <p:style>
            <a:lnRef idx="1">
              <a:schemeClr val="accent5"/>
            </a:lnRef>
            <a:fillRef idx="2">
              <a:schemeClr val="accent5"/>
            </a:fillRef>
            <a:effectRef idx="1">
              <a:schemeClr val="accent5"/>
            </a:effectRef>
            <a:fontRef idx="minor">
              <a:schemeClr val="dk1"/>
            </a:fontRef>
          </p:style>
          <p:txBody>
            <a:bodyPr wrap="none"/>
            <a:lstStyle/>
            <a:p>
              <a:pPr algn="r">
                <a:spcAft>
                  <a:spcPts val="1200"/>
                </a:spcAft>
                <a:defRPr/>
              </a:pPr>
              <a:endParaRPr lang="zh-TW" altLang="en-US" sz="140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44" name="直線コネクタ 81"/>
            <p:cNvCxnSpPr>
              <a:cxnSpLocks noChangeShapeType="1"/>
            </p:cNvCxnSpPr>
            <p:nvPr/>
          </p:nvCxnSpPr>
          <p:spPr bwMode="auto">
            <a:xfrm rot="10800000">
              <a:off x="899023" y="548813"/>
              <a:ext cx="7358250"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grpSp>
      <p:sp>
        <p:nvSpPr>
          <p:cNvPr id="46" name="AutoShape 2"/>
          <p:cNvSpPr>
            <a:spLocks noChangeArrowheads="1"/>
          </p:cNvSpPr>
          <p:nvPr/>
        </p:nvSpPr>
        <p:spPr bwMode="auto">
          <a:xfrm>
            <a:off x="8332152" y="0"/>
            <a:ext cx="811848" cy="331904"/>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t"/>
          <a:lstStyle/>
          <a:p>
            <a:pPr algn="ctr">
              <a:spcAft>
                <a:spcPts val="1200"/>
              </a:spcAft>
            </a:pPr>
            <a:r>
              <a:rPr lang="zh-TW" altLang="en-US" sz="1400"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委託貿協</a:t>
            </a:r>
            <a:endParaRPr lang="zh-TW" altLang="en-US" sz="1400"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pic>
        <p:nvPicPr>
          <p:cNvPr id="30" name="圖片 29" descr="D:\yuyun\Desktop\imag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6818" y="5497684"/>
            <a:ext cx="3941646" cy="883644"/>
          </a:xfrm>
          <a:prstGeom prst="rect">
            <a:avLst/>
          </a:prstGeom>
          <a:noFill/>
          <a:ln>
            <a:noFill/>
          </a:ln>
        </p:spPr>
      </p:pic>
      <p:sp>
        <p:nvSpPr>
          <p:cNvPr id="14" name="矩形 13"/>
          <p:cNvSpPr/>
          <p:nvPr/>
        </p:nvSpPr>
        <p:spPr>
          <a:xfrm>
            <a:off x="5076056" y="6228020"/>
            <a:ext cx="3716017" cy="369332"/>
          </a:xfrm>
          <a:prstGeom prst="rect">
            <a:avLst/>
          </a:prstGeom>
        </p:spPr>
        <p:txBody>
          <a:bodyPr wrap="none">
            <a:spAutoFit/>
          </a:bodyPr>
          <a:lstStyle/>
          <a:p>
            <a:pPr marL="177800" indent="-177800"/>
            <a:r>
              <a:rPr lang="en-US" altLang="zh-TW"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http://gpa.taiwantrade.com.tw</a:t>
            </a:r>
            <a:r>
              <a:rPr lang="en-US" altLang="zh-TW" b="1" dirty="0">
                <a:solidFill>
                  <a:prstClr val="black"/>
                </a:solidFill>
                <a:latin typeface="微軟正黑體" panose="020B0604030504040204" pitchFamily="34" charset="-120"/>
                <a:ea typeface="微軟正黑體" panose="020B0604030504040204" pitchFamily="34" charset="-120"/>
                <a:cs typeface="Times New Roman" pitchFamily="18" charset="0"/>
              </a:rPr>
              <a:t>/</a:t>
            </a:r>
          </a:p>
        </p:txBody>
      </p:sp>
      <p:sp>
        <p:nvSpPr>
          <p:cNvPr id="4" name="矩形 3"/>
          <p:cNvSpPr/>
          <p:nvPr/>
        </p:nvSpPr>
        <p:spPr>
          <a:xfrm>
            <a:off x="2035452" y="663079"/>
            <a:ext cx="5416868" cy="461665"/>
          </a:xfrm>
          <a:prstGeom prst="rect">
            <a:avLst/>
          </a:prstGeom>
        </p:spPr>
        <p:txBody>
          <a:bodyPr wrap="none">
            <a:spAutoFit/>
          </a:bodyPr>
          <a:lstStyle/>
          <a:p>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itchFamily="18" charset="0"/>
              </a:rPr>
              <a:t>協助廠商建構國際投標能力之推動作法</a:t>
            </a:r>
          </a:p>
        </p:txBody>
      </p:sp>
    </p:spTree>
    <p:extLst>
      <p:ext uri="{BB962C8B-B14F-4D97-AF65-F5344CB8AC3E}">
        <p14:creationId xmlns:p14="http://schemas.microsoft.com/office/powerpoint/2010/main" val="251518951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9"/>
          <p:cNvSpPr txBox="1">
            <a:spLocks noChangeArrowheads="1"/>
          </p:cNvSpPr>
          <p:nvPr/>
        </p:nvSpPr>
        <p:spPr bwMode="auto">
          <a:xfrm>
            <a:off x="1403648" y="44624"/>
            <a:ext cx="6336704" cy="523220"/>
          </a:xfrm>
          <a:prstGeom prst="rect">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三、臺灣產業形象廣宣計畫</a:t>
            </a:r>
            <a:r>
              <a:rPr lang="en-US" altLang="zh-TW" sz="2000" b="1" dirty="0">
                <a:solidFill>
                  <a:srgbClr val="0000CC"/>
                </a:solidFill>
                <a:latin typeface="微軟正黑體" panose="020B0604030504040204" pitchFamily="34" charset="-120"/>
                <a:ea typeface="微軟正黑體" panose="020B0604030504040204" pitchFamily="34" charset="-120"/>
                <a:cs typeface="Times New Roman" pitchFamily="18" charset="0"/>
              </a:rPr>
              <a:t>(1/2)</a:t>
            </a:r>
          </a:p>
        </p:txBody>
      </p:sp>
      <p:cxnSp>
        <p:nvCxnSpPr>
          <p:cNvPr id="33" name="直線コネクタ 81"/>
          <p:cNvCxnSpPr>
            <a:cxnSpLocks noChangeShapeType="1"/>
          </p:cNvCxnSpPr>
          <p:nvPr/>
        </p:nvCxnSpPr>
        <p:spPr bwMode="auto">
          <a:xfrm rot="10800000">
            <a:off x="899592" y="548679"/>
            <a:ext cx="7358114"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pic>
        <p:nvPicPr>
          <p:cNvPr id="2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941" t="46797" r="17361" b="10185"/>
          <a:stretch/>
        </p:blipFill>
        <p:spPr bwMode="auto">
          <a:xfrm>
            <a:off x="5436096" y="3573016"/>
            <a:ext cx="3526003"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 Box 9"/>
          <p:cNvSpPr txBox="1">
            <a:spLocks noChangeArrowheads="1"/>
          </p:cNvSpPr>
          <p:nvPr/>
        </p:nvSpPr>
        <p:spPr bwMode="auto">
          <a:xfrm>
            <a:off x="1259632" y="720244"/>
            <a:ext cx="6336704" cy="523220"/>
          </a:xfrm>
          <a:prstGeom prst="rect">
            <a:avLst/>
          </a:prstGeom>
          <a:noFill/>
          <a:ln w="9525">
            <a:noFill/>
            <a:miter lim="800000"/>
            <a:headEnd/>
            <a:tailEnd/>
          </a:ln>
        </p:spPr>
        <p:txBody>
          <a:bodyPr wrap="square">
            <a:spAutoFit/>
          </a:bodyPr>
          <a:lstStyle/>
          <a:p>
            <a:pPr algn="ctr"/>
            <a:r>
              <a:rPr lang="zh-TW" altLang="en-US" sz="2800" dirty="0" smtClean="0">
                <a:latin typeface="微軟正黑體" panose="020B0604030504040204" pitchFamily="34" charset="-120"/>
                <a:ea typeface="微軟正黑體" panose="020B0604030504040204" pitchFamily="34" charset="-120"/>
              </a:rPr>
              <a:t>台灣</a:t>
            </a:r>
            <a:r>
              <a:rPr lang="zh-TW" altLang="en-US" sz="2800" dirty="0">
                <a:latin typeface="微軟正黑體" panose="020B0604030504040204" pitchFamily="34" charset="-120"/>
                <a:ea typeface="微軟正黑體" panose="020B0604030504040204" pitchFamily="34" charset="-120"/>
              </a:rPr>
              <a:t>精品選拔</a:t>
            </a:r>
            <a:endPar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sp>
        <p:nvSpPr>
          <p:cNvPr id="2" name="矩形 1"/>
          <p:cNvSpPr/>
          <p:nvPr/>
        </p:nvSpPr>
        <p:spPr>
          <a:xfrm>
            <a:off x="395536" y="1230726"/>
            <a:ext cx="6048672" cy="1733808"/>
          </a:xfrm>
          <a:prstGeom prst="rect">
            <a:avLst/>
          </a:prstGeom>
        </p:spPr>
        <p:txBody>
          <a:bodyPr wrap="square">
            <a:spAutoFit/>
          </a:bodyPr>
          <a:lstStyle/>
          <a:p>
            <a:pPr algn="just">
              <a:lnSpc>
                <a:spcPts val="3200"/>
              </a:lnSpc>
              <a:spcAft>
                <a:spcPts val="0"/>
              </a:spcAft>
            </a:pPr>
            <a:r>
              <a:rPr lang="zh-TW" altLang="en-US" kern="100" dirty="0">
                <a:latin typeface="微軟正黑體" panose="020B0604030504040204" pitchFamily="34" charset="-120"/>
                <a:ea typeface="微軟正黑體" panose="020B0604030504040204" pitchFamily="34" charset="-120"/>
              </a:rPr>
              <a:t>一、選拔目的：鼓勵</a:t>
            </a:r>
            <a:r>
              <a:rPr lang="zh-TW" altLang="zh-TW" kern="100" dirty="0">
                <a:latin typeface="微軟正黑體" panose="020B0604030504040204" pitchFamily="34" charset="-120"/>
                <a:ea typeface="微軟正黑體" panose="020B0604030504040204" pitchFamily="34" charset="-120"/>
              </a:rPr>
              <a:t>企業創新</a:t>
            </a:r>
            <a:r>
              <a:rPr lang="zh-TW" altLang="en-US" kern="100" dirty="0">
                <a:latin typeface="微軟正黑體" panose="020B0604030504040204" pitchFamily="34" charset="-120"/>
                <a:ea typeface="微軟正黑體" panose="020B0604030504040204" pitchFamily="34" charset="-120"/>
              </a:rPr>
              <a:t>，作為臺灣產業形象標的</a:t>
            </a:r>
            <a:r>
              <a:rPr lang="zh-TW" altLang="en-US" kern="100" dirty="0" smtClean="0">
                <a:latin typeface="微軟正黑體" panose="020B0604030504040204" pitchFamily="34" charset="-120"/>
                <a:ea typeface="微軟正黑體" panose="020B0604030504040204" pitchFamily="34" charset="-120"/>
              </a:rPr>
              <a:t>物</a:t>
            </a:r>
            <a:endParaRPr lang="en-US" altLang="zh-TW" kern="100" dirty="0">
              <a:latin typeface="微軟正黑體" panose="020B0604030504040204" pitchFamily="34" charset="-120"/>
              <a:ea typeface="微軟正黑體" panose="020B0604030504040204" pitchFamily="34" charset="-120"/>
            </a:endParaRPr>
          </a:p>
          <a:p>
            <a:pPr algn="just">
              <a:lnSpc>
                <a:spcPts val="3200"/>
              </a:lnSpc>
              <a:spcAft>
                <a:spcPts val="0"/>
              </a:spcAft>
            </a:pPr>
            <a:r>
              <a:rPr lang="zh-TW" altLang="en-US" kern="100" dirty="0">
                <a:latin typeface="微軟正黑體" panose="020B0604030504040204" pitchFamily="34" charset="-120"/>
                <a:ea typeface="微軟正黑體" panose="020B0604030504040204" pitchFamily="34" charset="-120"/>
              </a:rPr>
              <a:t>二</a:t>
            </a:r>
            <a:r>
              <a:rPr lang="zh-TW" altLang="en-US" kern="100">
                <a:latin typeface="微軟正黑體" panose="020B0604030504040204" pitchFamily="34" charset="-120"/>
                <a:ea typeface="微軟正黑體" panose="020B0604030504040204" pitchFamily="34" charset="-120"/>
              </a:rPr>
              <a:t>、</a:t>
            </a:r>
            <a:r>
              <a:rPr lang="zh-TW" altLang="en-US" kern="100" smtClean="0">
                <a:latin typeface="微軟正黑體" panose="020B0604030504040204" pitchFamily="34" charset="-120"/>
                <a:ea typeface="微軟正黑體" panose="020B0604030504040204" pitchFamily="34" charset="-120"/>
              </a:rPr>
              <a:t>選拔項目：</a:t>
            </a:r>
            <a:r>
              <a:rPr lang="zh-TW" altLang="en-US" kern="100" dirty="0">
                <a:latin typeface="微軟正黑體" panose="020B0604030504040204" pitchFamily="34" charset="-120"/>
                <a:ea typeface="微軟正黑體" panose="020B0604030504040204" pitchFamily="34" charset="-120"/>
              </a:rPr>
              <a:t>研發、設計、品質、</a:t>
            </a:r>
            <a:r>
              <a:rPr lang="zh-TW" altLang="en-US" kern="100" dirty="0" smtClean="0">
                <a:latin typeface="微軟正黑體" panose="020B0604030504040204" pitchFamily="34" charset="-120"/>
                <a:ea typeface="微軟正黑體" panose="020B0604030504040204" pitchFamily="34" charset="-120"/>
              </a:rPr>
              <a:t>行銷及臺灣產製</a:t>
            </a:r>
            <a:endParaRPr lang="en-US" altLang="zh-TW" kern="100" dirty="0">
              <a:latin typeface="微軟正黑體" panose="020B0604030504040204" pitchFamily="34" charset="-120"/>
              <a:ea typeface="微軟正黑體" panose="020B0604030504040204" pitchFamily="34" charset="-120"/>
            </a:endParaRPr>
          </a:p>
          <a:p>
            <a:pPr algn="just">
              <a:lnSpc>
                <a:spcPts val="3200"/>
              </a:lnSpc>
              <a:spcAft>
                <a:spcPts val="0"/>
              </a:spcAft>
            </a:pPr>
            <a:r>
              <a:rPr lang="zh-TW" altLang="en-US" kern="100" dirty="0">
                <a:latin typeface="微軟正黑體" panose="020B0604030504040204" pitchFamily="34" charset="-120"/>
                <a:ea typeface="微軟正黑體" panose="020B0604030504040204" pitchFamily="34" charset="-120"/>
              </a:rPr>
              <a:t>三、報名類別：工業性產品與消費性產品。</a:t>
            </a:r>
            <a:endParaRPr lang="en-US" altLang="zh-TW" kern="100" dirty="0">
              <a:latin typeface="微軟正黑體" panose="020B0604030504040204" pitchFamily="34" charset="-120"/>
              <a:ea typeface="微軟正黑體" panose="020B0604030504040204" pitchFamily="34" charset="-120"/>
            </a:endParaRPr>
          </a:p>
          <a:p>
            <a:pPr marL="342900" indent="-342900" algn="just">
              <a:lnSpc>
                <a:spcPts val="3200"/>
              </a:lnSpc>
              <a:spcAft>
                <a:spcPts val="0"/>
              </a:spcAft>
              <a:buFont typeface="Wingdings" panose="05000000000000000000" pitchFamily="2" charset="2"/>
              <a:buChar char="l"/>
            </a:pPr>
            <a:r>
              <a:rPr lang="zh-TW" altLang="en-US" kern="100" dirty="0" smtClean="0">
                <a:latin typeface="微軟正黑體" panose="020B0604030504040204" pitchFamily="34" charset="-120"/>
                <a:ea typeface="微軟正黑體" panose="020B0604030504040204" pitchFamily="34" charset="-120"/>
              </a:rPr>
              <a:t>辦理</a:t>
            </a:r>
            <a:r>
              <a:rPr lang="en-US" altLang="zh-TW" kern="100" dirty="0" smtClean="0">
                <a:latin typeface="微軟正黑體" panose="020B0604030504040204" pitchFamily="34" charset="-120"/>
                <a:ea typeface="微軟正黑體" panose="020B0604030504040204" pitchFamily="34" charset="-120"/>
              </a:rPr>
              <a:t>25</a:t>
            </a:r>
            <a:r>
              <a:rPr lang="zh-TW" altLang="en-US" kern="100" dirty="0" smtClean="0">
                <a:latin typeface="微軟正黑體" panose="020B0604030504040204" pitchFamily="34" charset="-120"/>
                <a:ea typeface="微軟正黑體" panose="020B0604030504040204" pitchFamily="34" charset="-120"/>
              </a:rPr>
              <a:t>屆</a:t>
            </a:r>
            <a:r>
              <a:rPr lang="zh-TW" altLang="en-US" kern="100" dirty="0">
                <a:latin typeface="微軟正黑體" panose="020B0604030504040204" pitchFamily="34" charset="-120"/>
                <a:ea typeface="微軟正黑體" panose="020B0604030504040204" pitchFamily="34" charset="-120"/>
              </a:rPr>
              <a:t>累計廠商報名</a:t>
            </a:r>
            <a:r>
              <a:rPr lang="zh-TW" altLang="en-US" kern="100" dirty="0" smtClean="0">
                <a:latin typeface="微軟正黑體" panose="020B0604030504040204" pitchFamily="34" charset="-120"/>
                <a:ea typeface="微軟正黑體" panose="020B0604030504040204" pitchFamily="34" charset="-120"/>
              </a:rPr>
              <a:t>達</a:t>
            </a:r>
            <a:r>
              <a:rPr lang="en-US" altLang="zh-TW" kern="100" dirty="0" smtClean="0">
                <a:latin typeface="微軟正黑體" panose="020B0604030504040204" pitchFamily="34" charset="-120"/>
                <a:ea typeface="微軟正黑體" panose="020B0604030504040204" pitchFamily="34" charset="-120"/>
              </a:rPr>
              <a:t>6,646</a:t>
            </a:r>
            <a:r>
              <a:rPr lang="zh-TW" altLang="en-US" kern="100" dirty="0" smtClean="0">
                <a:latin typeface="微軟正黑體" panose="020B0604030504040204" pitchFamily="34" charset="-120"/>
                <a:ea typeface="微軟正黑體" panose="020B0604030504040204" pitchFamily="34" charset="-120"/>
              </a:rPr>
              <a:t>家</a:t>
            </a:r>
            <a:r>
              <a:rPr lang="zh-TW" altLang="en-US" kern="100" dirty="0">
                <a:latin typeface="微軟正黑體" panose="020B0604030504040204" pitchFamily="34" charset="-120"/>
                <a:ea typeface="微軟正黑體" panose="020B0604030504040204" pitchFamily="34" charset="-120"/>
              </a:rPr>
              <a:t>次</a:t>
            </a:r>
            <a:endParaRPr lang="zh-TW" altLang="zh-TW" kern="100" dirty="0">
              <a:latin typeface="微軟正黑體" panose="020B0604030504040204" pitchFamily="34" charset="-120"/>
              <a:ea typeface="微軟正黑體" panose="020B0604030504040204" pitchFamily="34" charset="-120"/>
            </a:endParaRPr>
          </a:p>
        </p:txBody>
      </p:sp>
      <p:grpSp>
        <p:nvGrpSpPr>
          <p:cNvPr id="46" name="群組 45"/>
          <p:cNvGrpSpPr/>
          <p:nvPr/>
        </p:nvGrpSpPr>
        <p:grpSpPr>
          <a:xfrm>
            <a:off x="6372200" y="1013146"/>
            <a:ext cx="2376264" cy="2271838"/>
            <a:chOff x="5160353" y="1160018"/>
            <a:chExt cx="3588385" cy="4569046"/>
          </a:xfrm>
        </p:grpSpPr>
        <p:pic>
          <p:nvPicPr>
            <p:cNvPr id="5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619" r="10881" b="42664"/>
            <a:stretch/>
          </p:blipFill>
          <p:spPr bwMode="auto">
            <a:xfrm>
              <a:off x="5160353" y="1160018"/>
              <a:ext cx="3588385" cy="30628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descr="C:\Users\0552\AppData\Local\Microsoft\Windows\Temporary Internet Files\Content.IE5\G3HJOX4K\中英文_居中a(去背版).png"/>
            <p:cNvPicPr>
              <a:picLocks noChangeAspect="1" noChangeArrowheads="1"/>
            </p:cNvPicPr>
            <p:nvPr/>
          </p:nvPicPr>
          <p:blipFill rotWithShape="1">
            <a:blip r:embed="rId5">
              <a:extLst>
                <a:ext uri="{28A0092B-C50C-407E-A947-70E740481C1C}">
                  <a14:useLocalDpi xmlns:a14="http://schemas.microsoft.com/office/drawing/2010/main" val="0"/>
                </a:ext>
              </a:extLst>
            </a:blip>
            <a:srcRect t="65911"/>
            <a:stretch/>
          </p:blipFill>
          <p:spPr bwMode="auto">
            <a:xfrm>
              <a:off x="5164943" y="4288904"/>
              <a:ext cx="3580187" cy="144016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53" name="表格 52"/>
          <p:cNvGraphicFramePr>
            <a:graphicFrameLocks noGrp="1"/>
          </p:cNvGraphicFramePr>
          <p:nvPr>
            <p:extLst>
              <p:ext uri="{D42A27DB-BD31-4B8C-83A1-F6EECF244321}">
                <p14:modId xmlns:p14="http://schemas.microsoft.com/office/powerpoint/2010/main" val="4142678690"/>
              </p:ext>
            </p:extLst>
          </p:nvPr>
        </p:nvGraphicFramePr>
        <p:xfrm>
          <a:off x="778341" y="3209462"/>
          <a:ext cx="3649643" cy="3387890"/>
        </p:xfrm>
        <a:graphic>
          <a:graphicData uri="http://schemas.openxmlformats.org/drawingml/2006/table">
            <a:tbl>
              <a:tblPr firstRow="1" firstCol="1" bandRow="1">
                <a:tableStyleId>{5C22544A-7EE6-4342-B048-85BDC9FD1C3A}</a:tableStyleId>
              </a:tblPr>
              <a:tblGrid>
                <a:gridCol w="400984"/>
                <a:gridCol w="1373327"/>
                <a:gridCol w="312556"/>
                <a:gridCol w="1562776"/>
              </a:tblGrid>
              <a:tr h="524441">
                <a:tc gridSpan="4">
                  <a:txBody>
                    <a:bodyPr/>
                    <a:lstStyle/>
                    <a:p>
                      <a:pPr marL="0" lvl="0" indent="0" algn="ctr">
                        <a:spcAft>
                          <a:spcPts val="0"/>
                        </a:spcAft>
                        <a:buSzPts val="2600"/>
                        <a:buFont typeface="Wingdings"/>
                        <a:buNone/>
                      </a:pPr>
                      <a:endParaRPr lang="zh-TW" sz="2400" kern="100" dirty="0">
                        <a:effectLst/>
                        <a:latin typeface="標楷體" pitchFamily="65" charset="-120"/>
                        <a:ea typeface="標楷體" pitchFamily="65"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76308">
                <a:tc>
                  <a:txBody>
                    <a:bodyPr/>
                    <a:lstStyle/>
                    <a:p>
                      <a:pPr algn="ctr">
                        <a:spcAft>
                          <a:spcPts val="0"/>
                        </a:spcAft>
                      </a:pPr>
                      <a:r>
                        <a:rPr lang="en-US" sz="2000" b="0" kern="100" dirty="0">
                          <a:solidFill>
                            <a:schemeClr val="tx1"/>
                          </a:solidFill>
                          <a:effectLst/>
                        </a:rPr>
                        <a:t>A</a:t>
                      </a:r>
                      <a:endParaRPr lang="zh-TW" sz="1200" b="0" kern="100" dirty="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zh-TW" sz="1600" b="1" kern="100" dirty="0">
                          <a:effectLst/>
                          <a:latin typeface="微軟正黑體" panose="020B0604030504040204" pitchFamily="34" charset="-120"/>
                          <a:ea typeface="微軟正黑體" panose="020B0604030504040204" pitchFamily="34" charset="-120"/>
                        </a:rPr>
                        <a:t>電子、電器、通訊產品及零組件</a:t>
                      </a:r>
                      <a:r>
                        <a:rPr lang="en-US" sz="1600" b="1" kern="100" dirty="0">
                          <a:effectLst/>
                          <a:latin typeface="微軟正黑體" panose="020B0604030504040204" pitchFamily="34" charset="-120"/>
                          <a:ea typeface="微軟正黑體" panose="020B0604030504040204" pitchFamily="34" charset="-120"/>
                        </a:rPr>
                        <a:t>    </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2000" b="0" kern="100" dirty="0">
                          <a:solidFill>
                            <a:schemeClr val="tx1"/>
                          </a:solidFill>
                          <a:effectLst/>
                        </a:rPr>
                        <a:t>F</a:t>
                      </a:r>
                      <a:endParaRPr lang="zh-TW" sz="1200" b="0" kern="100" dirty="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zh-TW" sz="1600" b="1" kern="100" dirty="0">
                          <a:effectLst/>
                          <a:latin typeface="微軟正黑體" panose="020B0604030504040204" pitchFamily="34" charset="-120"/>
                          <a:ea typeface="微軟正黑體" panose="020B0604030504040204" pitchFamily="34" charset="-120"/>
                        </a:rPr>
                        <a:t>家用設備及建材、安全、五金、手工具</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7538">
                <a:tc>
                  <a:txBody>
                    <a:bodyPr/>
                    <a:lstStyle/>
                    <a:p>
                      <a:pPr algn="ctr">
                        <a:spcAft>
                          <a:spcPts val="0"/>
                        </a:spcAft>
                      </a:pPr>
                      <a:r>
                        <a:rPr lang="en-US" sz="2000" b="0" kern="100" dirty="0">
                          <a:solidFill>
                            <a:schemeClr val="tx1"/>
                          </a:solidFill>
                          <a:effectLst/>
                        </a:rPr>
                        <a:t>B</a:t>
                      </a:r>
                      <a:endParaRPr lang="zh-TW" sz="1200" b="0" kern="100" dirty="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zh-TW" sz="1600" b="1" kern="100" dirty="0">
                          <a:effectLst/>
                          <a:latin typeface="微軟正黑體" panose="020B0604030504040204" pitchFamily="34" charset="-120"/>
                          <a:ea typeface="微軟正黑體" panose="020B0604030504040204" pitchFamily="34" charset="-120"/>
                        </a:rPr>
                        <a:t>資訊軟體 </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2000" b="0" kern="100" dirty="0">
                          <a:solidFill>
                            <a:schemeClr val="tx1"/>
                          </a:solidFill>
                          <a:effectLst/>
                        </a:rPr>
                        <a:t>G</a:t>
                      </a:r>
                      <a:endParaRPr lang="zh-TW" sz="1200" b="0" kern="100" dirty="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精密儀器及醫療健康器材</a:t>
                      </a:r>
                      <a:r>
                        <a:rPr lang="en-US" sz="1600" b="1" kern="100" dirty="0">
                          <a:solidFill>
                            <a:schemeClr val="tx1"/>
                          </a:solidFill>
                          <a:effectLst/>
                          <a:latin typeface="微軟正黑體" panose="020B0604030504040204" pitchFamily="34" charset="-120"/>
                          <a:ea typeface="微軟正黑體" panose="020B0604030504040204" pitchFamily="34" charset="-120"/>
                        </a:rPr>
                        <a:t>  </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7538">
                <a:tc>
                  <a:txBody>
                    <a:bodyPr/>
                    <a:lstStyle/>
                    <a:p>
                      <a:pPr algn="ctr">
                        <a:spcAft>
                          <a:spcPts val="0"/>
                        </a:spcAft>
                      </a:pPr>
                      <a:r>
                        <a:rPr lang="en-US" sz="2000" b="0" kern="100" dirty="0">
                          <a:solidFill>
                            <a:schemeClr val="tx1"/>
                          </a:solidFill>
                          <a:effectLst/>
                        </a:rPr>
                        <a:t>C</a:t>
                      </a:r>
                      <a:endParaRPr lang="zh-TW" sz="1200" b="0" kern="100" dirty="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zh-TW" sz="1600" b="1" kern="100" dirty="0">
                          <a:effectLst/>
                          <a:latin typeface="微軟正黑體" panose="020B0604030504040204" pitchFamily="34" charset="-120"/>
                          <a:ea typeface="微軟正黑體" panose="020B0604030504040204" pitchFamily="34" charset="-120"/>
                        </a:rPr>
                        <a:t>電腦硬體及周邊設備</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2000" b="0" kern="100" dirty="0">
                          <a:solidFill>
                            <a:schemeClr val="tx1"/>
                          </a:solidFill>
                          <a:effectLst/>
                        </a:rPr>
                        <a:t>H</a:t>
                      </a:r>
                      <a:endParaRPr lang="zh-TW" sz="1200" b="0" kern="100" dirty="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化工製品、紡織及包裝</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34527">
                <a:tc>
                  <a:txBody>
                    <a:bodyPr/>
                    <a:lstStyle/>
                    <a:p>
                      <a:pPr algn="ctr">
                        <a:spcAft>
                          <a:spcPts val="0"/>
                        </a:spcAft>
                      </a:pPr>
                      <a:r>
                        <a:rPr lang="en-US" sz="2000" b="0" kern="100" dirty="0">
                          <a:solidFill>
                            <a:schemeClr val="tx1"/>
                          </a:solidFill>
                          <a:effectLst/>
                        </a:rPr>
                        <a:t>D</a:t>
                      </a:r>
                      <a:endParaRPr lang="zh-TW" sz="1200" b="0" kern="100" dirty="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zh-TW" sz="1600" b="1" kern="100" dirty="0">
                          <a:effectLst/>
                          <a:latin typeface="微軟正黑體" panose="020B0604030504040204" pitchFamily="34" charset="-120"/>
                          <a:ea typeface="微軟正黑體" panose="020B0604030504040204" pitchFamily="34" charset="-120"/>
                        </a:rPr>
                        <a:t>時尚、生活及文化創意產品</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2000" b="0" kern="100" dirty="0">
                          <a:solidFill>
                            <a:schemeClr val="tx1"/>
                          </a:solidFill>
                          <a:effectLst/>
                        </a:rPr>
                        <a:t>I</a:t>
                      </a:r>
                      <a:endParaRPr lang="zh-TW" sz="1200" b="0" kern="100" dirty="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交通器材</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7538">
                <a:tc>
                  <a:txBody>
                    <a:bodyPr/>
                    <a:lstStyle/>
                    <a:p>
                      <a:pPr algn="ctr">
                        <a:spcAft>
                          <a:spcPts val="0"/>
                        </a:spcAft>
                      </a:pPr>
                      <a:r>
                        <a:rPr lang="en-US" sz="2000" b="0" kern="100" dirty="0">
                          <a:solidFill>
                            <a:schemeClr val="tx1"/>
                          </a:solidFill>
                          <a:effectLst/>
                        </a:rPr>
                        <a:t>E</a:t>
                      </a:r>
                      <a:endParaRPr lang="zh-TW" sz="1200" b="0" kern="100" dirty="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zh-TW" sz="1600" b="1" kern="100" dirty="0">
                          <a:effectLst/>
                          <a:latin typeface="微軟正黑體" panose="020B0604030504040204" pitchFamily="34" charset="-120"/>
                          <a:ea typeface="微軟正黑體" panose="020B0604030504040204" pitchFamily="34" charset="-120"/>
                        </a:rPr>
                        <a:t>休閒、育樂及運動用品</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2000" b="0" kern="100" dirty="0">
                          <a:solidFill>
                            <a:schemeClr val="tx1"/>
                          </a:solidFill>
                          <a:effectLst/>
                        </a:rPr>
                        <a:t>J</a:t>
                      </a:r>
                      <a:endParaRPr lang="zh-TW" sz="1200" b="0" kern="100" dirty="0">
                        <a:solidFill>
                          <a:schemeClr val="tx1"/>
                        </a:solidFill>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機械及零組件</a:t>
                      </a:r>
                    </a:p>
                    <a:p>
                      <a:pPr>
                        <a:spcAft>
                          <a:spcPts val="0"/>
                        </a:spcAft>
                      </a:pPr>
                      <a:r>
                        <a:rPr lang="en-US" sz="1600" b="1" kern="100" dirty="0">
                          <a:solidFill>
                            <a:schemeClr val="tx1"/>
                          </a:solidFill>
                          <a:effectLst/>
                          <a:latin typeface="微軟正黑體" panose="020B0604030504040204" pitchFamily="34" charset="-120"/>
                          <a:ea typeface="微軟正黑體" panose="020B0604030504040204" pitchFamily="34" charset="-120"/>
                        </a:rPr>
                        <a:t> </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54" name="文字方塊 53"/>
          <p:cNvSpPr txBox="1"/>
          <p:nvPr/>
        </p:nvSpPr>
        <p:spPr>
          <a:xfrm>
            <a:off x="1870923" y="3265820"/>
            <a:ext cx="1107996" cy="369332"/>
          </a:xfrm>
          <a:prstGeom prst="rect">
            <a:avLst/>
          </a:prstGeom>
          <a:noFill/>
        </p:spPr>
        <p:txBody>
          <a:bodyPr wrap="none" rtlCol="0">
            <a:spAutoFit/>
          </a:bodyPr>
          <a:lstStyle/>
          <a:p>
            <a:r>
              <a:rPr lang="zh-TW" altLang="en-US" dirty="0" smtClean="0">
                <a:solidFill>
                  <a:schemeClr val="bg1"/>
                </a:solidFill>
                <a:latin typeface="微軟正黑體" panose="020B0604030504040204" pitchFamily="34" charset="-120"/>
                <a:ea typeface="微軟正黑體" panose="020B0604030504040204" pitchFamily="34" charset="-120"/>
              </a:rPr>
              <a:t>報名類別</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13" name="AutoShape 2"/>
          <p:cNvSpPr>
            <a:spLocks noChangeArrowheads="1"/>
          </p:cNvSpPr>
          <p:nvPr/>
        </p:nvSpPr>
        <p:spPr bwMode="auto">
          <a:xfrm>
            <a:off x="8332152" y="0"/>
            <a:ext cx="811848" cy="331904"/>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t"/>
          <a:lstStyle/>
          <a:p>
            <a:pPr algn="ctr">
              <a:spcAft>
                <a:spcPts val="1200"/>
              </a:spcAft>
            </a:pPr>
            <a:r>
              <a:rPr kumimoji="0" lang="zh-TW" altLang="en-US" sz="1400" dirty="0" smtClean="0">
                <a:solidFill>
                  <a:schemeClr val="tx1"/>
                </a:solidFill>
                <a:effectLst/>
                <a:latin typeface="微軟正黑體" panose="020B0604030504040204" pitchFamily="34" charset="-120"/>
                <a:ea typeface="微軟正黑體" panose="020B0604030504040204" pitchFamily="34" charset="-120"/>
                <a:cs typeface="Times New Roman" pitchFamily="18" charset="0"/>
              </a:rPr>
              <a:t>委託貿協</a:t>
            </a:r>
            <a:endParaRPr kumimoji="0" lang="zh-TW" altLang="en-US" sz="140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val="3063740920"/>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3090626608"/>
              </p:ext>
            </p:extLst>
          </p:nvPr>
        </p:nvGraphicFramePr>
        <p:xfrm>
          <a:off x="1331640" y="1755729"/>
          <a:ext cx="7344816" cy="4481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a:spLocks noChangeArrowheads="1"/>
          </p:cNvSpPr>
          <p:nvPr/>
        </p:nvSpPr>
        <p:spPr bwMode="auto">
          <a:xfrm>
            <a:off x="-468560" y="1288455"/>
            <a:ext cx="10113484" cy="36000"/>
          </a:xfrm>
          <a:prstGeom prst="rect">
            <a:avLst/>
          </a:prstGeom>
          <a:ln w="635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spcAft>
                <a:spcPts val="1200"/>
              </a:spcAft>
              <a:defRPr/>
            </a:pPr>
            <a:endParaRPr lang="zh-TW" altLang="en-US">
              <a:latin typeface="微軟正黑體" panose="020B0604030504040204" pitchFamily="34" charset="-120"/>
              <a:ea typeface="微軟正黑體" panose="020B0604030504040204" pitchFamily="34" charset="-120"/>
            </a:endParaRPr>
          </a:p>
        </p:txBody>
      </p:sp>
      <p:sp>
        <p:nvSpPr>
          <p:cNvPr id="7" name="AutoShape 3"/>
          <p:cNvSpPr>
            <a:spLocks noChangeArrowheads="1"/>
          </p:cNvSpPr>
          <p:nvPr/>
        </p:nvSpPr>
        <p:spPr bwMode="auto">
          <a:xfrm>
            <a:off x="1647825" y="548680"/>
            <a:ext cx="5878513" cy="762000"/>
          </a:xfrm>
          <a:prstGeom prst="bevel">
            <a:avLst>
              <a:gd name="adj" fmla="val 12500"/>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spcAft>
                <a:spcPts val="1200"/>
              </a:spcAft>
            </a:pPr>
            <a:r>
              <a:rPr lang="zh-TW" altLang="zh-TW" sz="4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大</a:t>
            </a:r>
            <a:r>
              <a:rPr lang="en-US" altLang="zh-TW" sz="4000" b="1" smtClean="0">
                <a:solidFill>
                  <a:srgbClr val="0000CC"/>
                </a:solidFill>
                <a:latin typeface="微軟正黑體" panose="020B0604030504040204" pitchFamily="34" charset="-120"/>
                <a:ea typeface="微軟正黑體" panose="020B0604030504040204" pitchFamily="34" charset="-120"/>
                <a:cs typeface="Times New Roman" pitchFamily="18" charset="0"/>
              </a:rPr>
              <a:t>    </a:t>
            </a:r>
            <a:r>
              <a:rPr lang="zh-TW" altLang="en-US" sz="4000" b="1" smtClean="0">
                <a:solidFill>
                  <a:srgbClr val="0000CC"/>
                </a:solidFill>
                <a:latin typeface="微軟正黑體" panose="020B0604030504040204" pitchFamily="34" charset="-120"/>
                <a:ea typeface="微軟正黑體" panose="020B0604030504040204" pitchFamily="34" charset="-120"/>
                <a:cs typeface="Times New Roman" pitchFamily="18" charset="0"/>
              </a:rPr>
              <a:t>     </a:t>
            </a:r>
            <a:r>
              <a:rPr lang="zh-TW" altLang="zh-TW" sz="4000" b="1" dirty="0">
                <a:solidFill>
                  <a:srgbClr val="0000CC"/>
                </a:solidFill>
                <a:latin typeface="微軟正黑體" panose="020B0604030504040204" pitchFamily="34" charset="-120"/>
                <a:ea typeface="微軟正黑體" panose="020B0604030504040204" pitchFamily="34" charset="-120"/>
                <a:cs typeface="Times New Roman" pitchFamily="18" charset="0"/>
              </a:rPr>
              <a:t>綱</a:t>
            </a:r>
            <a:endParaRPr lang="zh-TW" altLang="en-US" sz="40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val="405265517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657" y="5071213"/>
            <a:ext cx="1872000" cy="145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圖片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7" y="5047239"/>
            <a:ext cx="2160239" cy="147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552" y="5012715"/>
            <a:ext cx="1998144" cy="148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圖片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13642" y="5063098"/>
            <a:ext cx="1810015" cy="146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群組 2"/>
          <p:cNvGrpSpPr/>
          <p:nvPr/>
        </p:nvGrpSpPr>
        <p:grpSpPr>
          <a:xfrm>
            <a:off x="1835696" y="804625"/>
            <a:ext cx="5400600" cy="4156825"/>
            <a:chOff x="1547664" y="804625"/>
            <a:chExt cx="5400600" cy="4156825"/>
          </a:xfrm>
        </p:grpSpPr>
        <p:sp>
          <p:nvSpPr>
            <p:cNvPr id="38" name="矩形 37"/>
            <p:cNvSpPr/>
            <p:nvPr/>
          </p:nvSpPr>
          <p:spPr bwMode="auto">
            <a:xfrm>
              <a:off x="3450456" y="2420888"/>
              <a:ext cx="1620957" cy="990015"/>
            </a:xfrm>
            <a:prstGeom prst="rect">
              <a:avLst/>
            </a:prstGeom>
          </p:spPr>
          <p:txBody>
            <a:bodyPr wrap="none">
              <a:spAutoFit/>
            </a:bodyPr>
            <a:lstStyle/>
            <a:p>
              <a:pPr marL="0" marR="0" lvl="0" indent="0" algn="ctr" defTabSz="914400" eaLnBrk="1" fontAlgn="auto" latinLnBrk="0" hangingPunct="1">
                <a:lnSpc>
                  <a:spcPts val="3500"/>
                </a:lnSpc>
                <a:spcBef>
                  <a:spcPts val="0"/>
                </a:spcBef>
                <a:spcAft>
                  <a:spcPts val="0"/>
                </a:spcAft>
                <a:buClrTx/>
                <a:buSzTx/>
                <a:buFontTx/>
                <a:buNone/>
                <a:tabLst/>
                <a:defRPr/>
              </a:pPr>
              <a:r>
                <a:rPr lang="zh-TW" altLang="en-US" sz="2800" b="1" kern="0" dirty="0">
                  <a:ln w="0"/>
                  <a:solidFill>
                    <a:srgbClr val="0000FF"/>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cs typeface="Verdana" pitchFamily="34" charset="0"/>
                </a:rPr>
                <a:t>台</a:t>
              </a:r>
              <a:r>
                <a:rPr kumimoji="0" lang="zh-TW" altLang="en-US" sz="2800" b="1" i="0" u="none" strike="noStrike" kern="0" cap="none" spc="0" normalizeH="0" baseline="0" noProof="0" dirty="0" smtClean="0">
                  <a:ln w="0"/>
                  <a:solidFill>
                    <a:srgbClr val="0000FF"/>
                  </a:solidFill>
                  <a:effectLst>
                    <a:outerShdw blurRad="38100" dist="25400" dir="5400000" algn="ctr" rotWithShape="0">
                      <a:srgbClr val="6E747A">
                        <a:alpha val="43000"/>
                      </a:srgbClr>
                    </a:outerShdw>
                  </a:effectLst>
                  <a:uLnTx/>
                  <a:uFillTx/>
                  <a:latin typeface="微軟正黑體" panose="020B0604030504040204" pitchFamily="34" charset="-120"/>
                  <a:ea typeface="微軟正黑體" panose="020B0604030504040204" pitchFamily="34" charset="-120"/>
                  <a:cs typeface="Verdana" pitchFamily="34" charset="0"/>
                </a:rPr>
                <a:t>灣精品</a:t>
              </a:r>
              <a:endParaRPr kumimoji="0" lang="en-US" altLang="zh-TW" sz="2800" b="1" i="0" u="none" strike="noStrike" kern="0" cap="none" spc="0" normalizeH="0" baseline="0" noProof="0" dirty="0" smtClean="0">
                <a:ln w="0"/>
                <a:solidFill>
                  <a:srgbClr val="0000FF"/>
                </a:solidFill>
                <a:effectLst>
                  <a:outerShdw blurRad="38100" dist="25400" dir="5400000" algn="ctr" rotWithShape="0">
                    <a:srgbClr val="6E747A">
                      <a:alpha val="43000"/>
                    </a:srgbClr>
                  </a:outerShdw>
                </a:effectLst>
                <a:uLnTx/>
                <a:uFillTx/>
                <a:latin typeface="微軟正黑體" panose="020B0604030504040204" pitchFamily="34" charset="-120"/>
                <a:ea typeface="微軟正黑體" panose="020B0604030504040204" pitchFamily="34" charset="-120"/>
                <a:cs typeface="Verdana" pitchFamily="34" charset="0"/>
              </a:endParaRPr>
            </a:p>
            <a:p>
              <a:pPr marL="0" marR="0" lvl="0" indent="0" algn="ctr" defTabSz="914400" eaLnBrk="1" fontAlgn="auto" latinLnBrk="0" hangingPunct="1">
                <a:lnSpc>
                  <a:spcPts val="3500"/>
                </a:lnSpc>
                <a:spcBef>
                  <a:spcPts val="0"/>
                </a:spcBef>
                <a:spcAft>
                  <a:spcPts val="0"/>
                </a:spcAft>
                <a:buClrTx/>
                <a:buSzTx/>
                <a:buFontTx/>
                <a:buNone/>
                <a:tabLst/>
                <a:defRPr/>
              </a:pPr>
              <a:r>
                <a:rPr kumimoji="0" lang="zh-TW" altLang="en-US" sz="2800" b="1" i="0" u="none" strike="noStrike" kern="0" cap="none" spc="0" normalizeH="0" baseline="0" noProof="0" dirty="0" smtClean="0">
                  <a:ln w="0"/>
                  <a:solidFill>
                    <a:srgbClr val="0000FF"/>
                  </a:solidFill>
                  <a:effectLst>
                    <a:outerShdw blurRad="38100" dist="25400" dir="5400000" algn="ctr" rotWithShape="0">
                      <a:srgbClr val="6E747A">
                        <a:alpha val="43000"/>
                      </a:srgbClr>
                    </a:outerShdw>
                  </a:effectLst>
                  <a:uLnTx/>
                  <a:uFillTx/>
                  <a:latin typeface="微軟正黑體" panose="020B0604030504040204" pitchFamily="34" charset="-120"/>
                  <a:ea typeface="微軟正黑體" panose="020B0604030504040204" pitchFamily="34" charset="-120"/>
                  <a:cs typeface="Verdana" pitchFamily="34" charset="0"/>
                </a:rPr>
                <a:t>綠色產業</a:t>
              </a:r>
              <a:endParaRPr kumimoji="0" lang="zh-TW" altLang="en-US" sz="2800" b="1" i="0" u="none" strike="noStrike" kern="0" cap="none" spc="0" normalizeH="0" baseline="0" noProof="0" dirty="0">
                <a:ln w="0"/>
                <a:solidFill>
                  <a:srgbClr val="0000FF"/>
                </a:solidFill>
                <a:effectLst>
                  <a:outerShdw blurRad="38100" dist="25400" dir="5400000" algn="ctr" rotWithShape="0">
                    <a:srgbClr val="6E747A">
                      <a:alpha val="43000"/>
                    </a:srgbClr>
                  </a:outerShdw>
                </a:effectLst>
                <a:uLnTx/>
                <a:uFillTx/>
                <a:latin typeface="微軟正黑體" panose="020B0604030504040204" pitchFamily="34" charset="-120"/>
                <a:ea typeface="微軟正黑體" panose="020B0604030504040204" pitchFamily="34" charset="-120"/>
                <a:cs typeface="Verdana" pitchFamily="34" charset="0"/>
              </a:endParaRPr>
            </a:p>
          </p:txBody>
        </p:sp>
        <p:sp>
          <p:nvSpPr>
            <p:cNvPr id="39" name="橢圓 38"/>
            <p:cNvSpPr/>
            <p:nvPr/>
          </p:nvSpPr>
          <p:spPr bwMode="auto">
            <a:xfrm>
              <a:off x="2395942" y="1441011"/>
              <a:ext cx="3848701" cy="2825598"/>
            </a:xfrm>
            <a:prstGeom prst="ellipse">
              <a:avLst/>
            </a:prstGeom>
            <a:noFill/>
            <a:ln w="190500" cap="flat" cmpd="sng" algn="ctr">
              <a:solidFill>
                <a:srgbClr val="00B0F0"/>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0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Verdana" pitchFamily="34" charset="0"/>
              </a:endParaRPr>
            </a:p>
          </p:txBody>
        </p:sp>
        <p:sp>
          <p:nvSpPr>
            <p:cNvPr id="40" name="橢圓 39"/>
            <p:cNvSpPr/>
            <p:nvPr/>
          </p:nvSpPr>
          <p:spPr bwMode="auto">
            <a:xfrm>
              <a:off x="5544264" y="2161954"/>
              <a:ext cx="1404000" cy="1404000"/>
            </a:xfrm>
            <a:prstGeom prst="ellipse">
              <a:avLst/>
            </a:prstGeom>
            <a:solidFill>
              <a:srgbClr val="1F497D">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446088" algn="ctr" defTabSz="9779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a:ln w="3175" cmpd="sng">
                    <a:solidFill>
                      <a:srgbClr val="FFFFFF"/>
                    </a:solidFill>
                    <a:prstDash val="solid"/>
                  </a:ln>
                  <a:solidFill>
                    <a:srgbClr val="FFFFFF"/>
                  </a:solidFill>
                  <a:effectLst/>
                  <a:uLnTx/>
                  <a:uFillTx/>
                  <a:latin typeface="微軟正黑體" panose="020B0604030504040204" pitchFamily="34" charset="-120"/>
                  <a:ea typeface="微軟正黑體" panose="020B0604030504040204" pitchFamily="34" charset="-120"/>
                  <a:cs typeface="Verdana" pitchFamily="34" charset="0"/>
                </a:rPr>
                <a:t>展覽</a:t>
              </a:r>
              <a:endParaRPr kumimoji="0" lang="en-US" altLang="zh-TW" sz="2400" b="0" i="0" u="none" strike="noStrike" kern="0" cap="none" spc="0" normalizeH="0" baseline="0" noProof="0" dirty="0">
                <a:ln w="3175" cmpd="sng">
                  <a:solidFill>
                    <a:srgbClr val="FFFFFF"/>
                  </a:solidFill>
                  <a:prstDash val="solid"/>
                </a:ln>
                <a:solidFill>
                  <a:srgbClr val="FFFFFF"/>
                </a:solidFill>
                <a:effectLst/>
                <a:uLnTx/>
                <a:uFillTx/>
                <a:latin typeface="微軟正黑體" panose="020B0604030504040204" pitchFamily="34" charset="-120"/>
                <a:ea typeface="微軟正黑體" panose="020B0604030504040204" pitchFamily="34" charset="-120"/>
                <a:cs typeface="Verdana" pitchFamily="34" charset="0"/>
              </a:endParaRPr>
            </a:p>
            <a:p>
              <a:pPr marL="0" marR="0" lvl="0" indent="-446088" algn="ctr" defTabSz="9779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a:ln w="3175" cmpd="sng">
                    <a:solidFill>
                      <a:srgbClr val="FFFFFF"/>
                    </a:solidFill>
                    <a:prstDash val="solid"/>
                  </a:ln>
                  <a:solidFill>
                    <a:srgbClr val="FFFFFF"/>
                  </a:solidFill>
                  <a:effectLst/>
                  <a:uLnTx/>
                  <a:uFillTx/>
                  <a:latin typeface="微軟正黑體" panose="020B0604030504040204" pitchFamily="34" charset="-120"/>
                  <a:ea typeface="微軟正黑體" panose="020B0604030504040204" pitchFamily="34" charset="-120"/>
                  <a:cs typeface="Verdana" pitchFamily="34" charset="0"/>
                </a:rPr>
                <a:t>行銷</a:t>
              </a:r>
              <a:endParaRPr kumimoji="0" lang="en-US" altLang="zh-TW" sz="2400" b="0" i="0" u="none" strike="noStrike" kern="0" cap="none" spc="0" normalizeH="0" baseline="0" noProof="0" dirty="0">
                <a:ln w="3175" cmpd="sng">
                  <a:solidFill>
                    <a:srgbClr val="FFFFFF"/>
                  </a:solidFill>
                  <a:prstDash val="solid"/>
                </a:ln>
                <a:solidFill>
                  <a:srgbClr val="FFFFFF"/>
                </a:solidFill>
                <a:effectLst/>
                <a:uLnTx/>
                <a:uFillTx/>
                <a:latin typeface="微軟正黑體" panose="020B0604030504040204" pitchFamily="34" charset="-120"/>
                <a:ea typeface="微軟正黑體" panose="020B0604030504040204" pitchFamily="34" charset="-120"/>
                <a:cs typeface="Verdana" pitchFamily="34" charset="0"/>
              </a:endParaRPr>
            </a:p>
          </p:txBody>
        </p:sp>
        <p:sp>
          <p:nvSpPr>
            <p:cNvPr id="41" name="橢圓 40"/>
            <p:cNvSpPr/>
            <p:nvPr/>
          </p:nvSpPr>
          <p:spPr bwMode="auto">
            <a:xfrm>
              <a:off x="2625324" y="804625"/>
              <a:ext cx="1404000" cy="1404000"/>
            </a:xfrm>
            <a:prstGeom prst="ellipse">
              <a:avLst/>
            </a:prstGeom>
            <a:solidFill>
              <a:srgbClr val="C0504D">
                <a:lumMod val="50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lvl="0" indent="-446088" algn="ctr" defTabSz="977900">
                <a:defRPr/>
              </a:pPr>
              <a:r>
                <a:rPr lang="zh-TW" altLang="en-US" sz="2400" kern="0" dirty="0">
                  <a:ln w="3175" cmpd="sng">
                    <a:solidFill>
                      <a:srgbClr val="FFFFFF"/>
                    </a:solidFill>
                    <a:prstDash val="solid"/>
                  </a:ln>
                  <a:solidFill>
                    <a:srgbClr val="FFFFFF"/>
                  </a:solidFill>
                  <a:latin typeface="微軟正黑體" panose="020B0604030504040204" pitchFamily="34" charset="-120"/>
                  <a:ea typeface="微軟正黑體" panose="020B0604030504040204" pitchFamily="34" charset="-120"/>
                  <a:cs typeface="Verdana" pitchFamily="34" charset="0"/>
                </a:rPr>
                <a:t>數位</a:t>
              </a:r>
              <a:endParaRPr lang="en-US" altLang="zh-TW" sz="2400" kern="0" dirty="0">
                <a:ln w="3175" cmpd="sng">
                  <a:solidFill>
                    <a:srgbClr val="FFFFFF"/>
                  </a:solidFill>
                  <a:prstDash val="solid"/>
                </a:ln>
                <a:solidFill>
                  <a:srgbClr val="FFFFFF"/>
                </a:solidFill>
                <a:latin typeface="微軟正黑體" panose="020B0604030504040204" pitchFamily="34" charset="-120"/>
                <a:ea typeface="微軟正黑體" panose="020B0604030504040204" pitchFamily="34" charset="-120"/>
                <a:cs typeface="Verdana" pitchFamily="34" charset="0"/>
              </a:endParaRPr>
            </a:p>
            <a:p>
              <a:pPr lvl="0" indent="-446088" algn="ctr" defTabSz="977900">
                <a:defRPr/>
              </a:pPr>
              <a:r>
                <a:rPr lang="zh-TW" altLang="en-US" sz="2400" kern="0" dirty="0">
                  <a:ln w="3175" cmpd="sng">
                    <a:solidFill>
                      <a:srgbClr val="FFFFFF"/>
                    </a:solidFill>
                    <a:prstDash val="solid"/>
                  </a:ln>
                  <a:solidFill>
                    <a:srgbClr val="FFFFFF"/>
                  </a:solidFill>
                  <a:latin typeface="微軟正黑體" panose="020B0604030504040204" pitchFamily="34" charset="-120"/>
                  <a:ea typeface="微軟正黑體" panose="020B0604030504040204" pitchFamily="34" charset="-120"/>
                  <a:cs typeface="Verdana" pitchFamily="34" charset="0"/>
                </a:rPr>
                <a:t>行銷</a:t>
              </a:r>
              <a:endParaRPr kumimoji="0" lang="zh-TW" altLang="en-US" sz="2400" b="0" i="0" u="none" strike="noStrike" kern="0" cap="none" spc="0" normalizeH="0" baseline="0" noProof="0" dirty="0">
                <a:ln w="3175" cmpd="sng">
                  <a:solidFill>
                    <a:srgbClr val="FFFFFF"/>
                  </a:solidFill>
                  <a:prstDash val="solid"/>
                </a:ln>
                <a:solidFill>
                  <a:srgbClr val="FFFFFF"/>
                </a:solidFill>
                <a:effectLst/>
                <a:uLnTx/>
                <a:uFillTx/>
                <a:latin typeface="微軟正黑體" panose="020B0604030504040204" pitchFamily="34" charset="-120"/>
                <a:ea typeface="微軟正黑體" panose="020B0604030504040204" pitchFamily="34" charset="-120"/>
                <a:cs typeface="Verdana" pitchFamily="34" charset="0"/>
              </a:endParaRPr>
            </a:p>
          </p:txBody>
        </p:sp>
        <p:sp>
          <p:nvSpPr>
            <p:cNvPr id="42" name="橢圓 41"/>
            <p:cNvSpPr/>
            <p:nvPr/>
          </p:nvSpPr>
          <p:spPr bwMode="auto">
            <a:xfrm>
              <a:off x="4579763" y="3557450"/>
              <a:ext cx="1404000" cy="1404000"/>
            </a:xfrm>
            <a:prstGeom prst="ellipse">
              <a:avLst/>
            </a:prstGeom>
            <a:solidFill>
              <a:srgbClr val="FF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446088" algn="ctr" defTabSz="9779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a:ln w="3175" cmpd="sng">
                    <a:solidFill>
                      <a:srgbClr val="FFFFFF"/>
                    </a:solidFill>
                    <a:prstDash val="solid"/>
                  </a:ln>
                  <a:solidFill>
                    <a:srgbClr val="FFFFFF"/>
                  </a:solidFill>
                  <a:effectLst/>
                  <a:uLnTx/>
                  <a:uFillTx/>
                  <a:latin typeface="微軟正黑體" panose="020B0604030504040204" pitchFamily="34" charset="-120"/>
                  <a:ea typeface="微軟正黑體" panose="020B0604030504040204" pitchFamily="34" charset="-120"/>
                  <a:cs typeface="Verdana" pitchFamily="34" charset="0"/>
                </a:rPr>
                <a:t>通路</a:t>
              </a:r>
              <a:endParaRPr kumimoji="0" lang="en-US" altLang="zh-TW" sz="2400" b="0" i="0" u="none" strike="noStrike" kern="0" cap="none" spc="0" normalizeH="0" baseline="0" noProof="0" dirty="0">
                <a:ln w="3175" cmpd="sng">
                  <a:solidFill>
                    <a:srgbClr val="FFFFFF"/>
                  </a:solidFill>
                  <a:prstDash val="solid"/>
                </a:ln>
                <a:solidFill>
                  <a:srgbClr val="FFFFFF"/>
                </a:solidFill>
                <a:effectLst/>
                <a:uLnTx/>
                <a:uFillTx/>
                <a:latin typeface="微軟正黑體" panose="020B0604030504040204" pitchFamily="34" charset="-120"/>
                <a:ea typeface="微軟正黑體" panose="020B0604030504040204" pitchFamily="34" charset="-120"/>
                <a:cs typeface="Verdana" pitchFamily="34" charset="0"/>
              </a:endParaRPr>
            </a:p>
            <a:p>
              <a:pPr marL="0" marR="0" lvl="0" indent="-446088" algn="ctr" defTabSz="9779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a:ln w="3175" cmpd="sng">
                    <a:solidFill>
                      <a:srgbClr val="FFFFFF"/>
                    </a:solidFill>
                    <a:prstDash val="solid"/>
                  </a:ln>
                  <a:solidFill>
                    <a:srgbClr val="FFFFFF"/>
                  </a:solidFill>
                  <a:effectLst/>
                  <a:uLnTx/>
                  <a:uFillTx/>
                  <a:latin typeface="微軟正黑體" panose="020B0604030504040204" pitchFamily="34" charset="-120"/>
                  <a:ea typeface="微軟正黑體" panose="020B0604030504040204" pitchFamily="34" charset="-120"/>
                  <a:cs typeface="Verdana" pitchFamily="34" charset="0"/>
                </a:rPr>
                <a:t>行銷</a:t>
              </a:r>
            </a:p>
          </p:txBody>
        </p:sp>
        <p:sp>
          <p:nvSpPr>
            <p:cNvPr id="44" name="橢圓 43"/>
            <p:cNvSpPr/>
            <p:nvPr/>
          </p:nvSpPr>
          <p:spPr bwMode="auto">
            <a:xfrm>
              <a:off x="2625324" y="3557450"/>
              <a:ext cx="1404000" cy="1404000"/>
            </a:xfrm>
            <a:prstGeom prst="ellips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446088" algn="ctr" defTabSz="9779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smtClean="0">
                  <a:ln w="3175" cmpd="sng">
                    <a:solidFill>
                      <a:srgbClr val="FFFFFF"/>
                    </a:solidFill>
                    <a:prstDash val="solid"/>
                  </a:ln>
                  <a:solidFill>
                    <a:srgbClr val="FFFFFF"/>
                  </a:solidFill>
                  <a:effectLst/>
                  <a:uLnTx/>
                  <a:uFillTx/>
                  <a:latin typeface="微軟正黑體" panose="020B0604030504040204" pitchFamily="34" charset="-120"/>
                  <a:ea typeface="微軟正黑體" panose="020B0604030504040204" pitchFamily="34" charset="-120"/>
                  <a:cs typeface="Verdana" pitchFamily="34" charset="0"/>
                </a:rPr>
                <a:t>體驗</a:t>
              </a:r>
              <a:endParaRPr kumimoji="0" lang="en-US" altLang="zh-TW" sz="2400" b="0" i="0" u="none" strike="noStrike" kern="0" cap="none" spc="0" normalizeH="0" baseline="0" noProof="0" dirty="0">
                <a:ln w="3175" cmpd="sng">
                  <a:solidFill>
                    <a:srgbClr val="FFFFFF"/>
                  </a:solidFill>
                  <a:prstDash val="solid"/>
                </a:ln>
                <a:solidFill>
                  <a:srgbClr val="FFFFFF"/>
                </a:solidFill>
                <a:effectLst/>
                <a:uLnTx/>
                <a:uFillTx/>
                <a:latin typeface="微軟正黑體" panose="020B0604030504040204" pitchFamily="34" charset="-120"/>
                <a:ea typeface="微軟正黑體" panose="020B0604030504040204" pitchFamily="34" charset="-120"/>
                <a:cs typeface="Verdana" pitchFamily="34" charset="0"/>
              </a:endParaRPr>
            </a:p>
            <a:p>
              <a:pPr marL="0" marR="0" lvl="0" indent="-446088" algn="ctr" defTabSz="9779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a:ln w="3175" cmpd="sng">
                    <a:solidFill>
                      <a:srgbClr val="FFFFFF"/>
                    </a:solidFill>
                    <a:prstDash val="solid"/>
                  </a:ln>
                  <a:solidFill>
                    <a:srgbClr val="FFFFFF"/>
                  </a:solidFill>
                  <a:effectLst/>
                  <a:uLnTx/>
                  <a:uFillTx/>
                  <a:latin typeface="微軟正黑體" panose="020B0604030504040204" pitchFamily="34" charset="-120"/>
                  <a:ea typeface="微軟正黑體" panose="020B0604030504040204" pitchFamily="34" charset="-120"/>
                  <a:cs typeface="Verdana" pitchFamily="34" charset="0"/>
                </a:rPr>
                <a:t>行銷</a:t>
              </a:r>
            </a:p>
          </p:txBody>
        </p:sp>
        <p:sp>
          <p:nvSpPr>
            <p:cNvPr id="45" name="橢圓 44"/>
            <p:cNvSpPr/>
            <p:nvPr/>
          </p:nvSpPr>
          <p:spPr bwMode="auto">
            <a:xfrm>
              <a:off x="4579763" y="804625"/>
              <a:ext cx="1404000" cy="1404000"/>
            </a:xfrm>
            <a:prstGeom prst="ellipse">
              <a:avLst/>
            </a:prstGeom>
            <a:solidFill>
              <a:srgbClr val="0070C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446088" algn="ctr" defTabSz="9779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a:ln w="3175" cmpd="sng">
                    <a:solidFill>
                      <a:srgbClr val="FFFFFF"/>
                    </a:solidFill>
                    <a:prstDash val="solid"/>
                  </a:ln>
                  <a:solidFill>
                    <a:srgbClr val="FFFFFF"/>
                  </a:solidFill>
                  <a:effectLst/>
                  <a:uLnTx/>
                  <a:uFillTx/>
                  <a:latin typeface="微軟正黑體" panose="020B0604030504040204" pitchFamily="34" charset="-120"/>
                  <a:ea typeface="微軟正黑體" panose="020B0604030504040204" pitchFamily="34" charset="-120"/>
                  <a:cs typeface="Verdana" pitchFamily="34" charset="0"/>
                </a:rPr>
                <a:t>媒體</a:t>
              </a:r>
              <a:endParaRPr kumimoji="0" lang="en-US" altLang="zh-TW" sz="2400" b="0" i="0" u="none" strike="noStrike" kern="0" cap="none" spc="0" normalizeH="0" baseline="0" noProof="0" dirty="0">
                <a:ln w="3175" cmpd="sng">
                  <a:solidFill>
                    <a:srgbClr val="FFFFFF"/>
                  </a:solidFill>
                  <a:prstDash val="solid"/>
                </a:ln>
                <a:solidFill>
                  <a:srgbClr val="FFFFFF"/>
                </a:solidFill>
                <a:effectLst/>
                <a:uLnTx/>
                <a:uFillTx/>
                <a:latin typeface="微軟正黑體" panose="020B0604030504040204" pitchFamily="34" charset="-120"/>
                <a:ea typeface="微軟正黑體" panose="020B0604030504040204" pitchFamily="34" charset="-120"/>
                <a:cs typeface="Verdana" pitchFamily="34" charset="0"/>
              </a:endParaRPr>
            </a:p>
            <a:p>
              <a:pPr marL="0" marR="0" lvl="0" indent="-446088" algn="ctr" defTabSz="9779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a:ln w="3175" cmpd="sng">
                    <a:solidFill>
                      <a:srgbClr val="FFFFFF"/>
                    </a:solidFill>
                    <a:prstDash val="solid"/>
                  </a:ln>
                  <a:solidFill>
                    <a:srgbClr val="FFFFFF"/>
                  </a:solidFill>
                  <a:effectLst/>
                  <a:uLnTx/>
                  <a:uFillTx/>
                  <a:latin typeface="微軟正黑體" panose="020B0604030504040204" pitchFamily="34" charset="-120"/>
                  <a:ea typeface="微軟正黑體" panose="020B0604030504040204" pitchFamily="34" charset="-120"/>
                  <a:cs typeface="Verdana" pitchFamily="34" charset="0"/>
                </a:rPr>
                <a:t>廣宣</a:t>
              </a:r>
            </a:p>
          </p:txBody>
        </p:sp>
        <p:sp>
          <p:nvSpPr>
            <p:cNvPr id="37" name="橢圓 36"/>
            <p:cNvSpPr/>
            <p:nvPr/>
          </p:nvSpPr>
          <p:spPr bwMode="auto">
            <a:xfrm>
              <a:off x="1547664" y="2161954"/>
              <a:ext cx="1404000" cy="1404000"/>
            </a:xfrm>
            <a:prstGeom prst="ellipse">
              <a:avLst/>
            </a:prstGeom>
            <a:solidFill>
              <a:srgbClr val="00B05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446088" algn="ctr" defTabSz="977900" eaLnBrk="1" fontAlgn="auto" latinLnBrk="0" hangingPunct="1">
                <a:lnSpc>
                  <a:spcPct val="100000"/>
                </a:lnSpc>
                <a:spcBef>
                  <a:spcPts val="0"/>
                </a:spcBef>
                <a:spcAft>
                  <a:spcPts val="0"/>
                </a:spcAft>
                <a:buClrTx/>
                <a:buSzTx/>
                <a:buFontTx/>
                <a:buNone/>
                <a:tabLst/>
                <a:defRPr/>
              </a:pPr>
              <a:r>
                <a:rPr lang="zh-TW" altLang="en-US" sz="2400" kern="0" dirty="0" smtClean="0">
                  <a:ln w="3175" cmpd="sng">
                    <a:solidFill>
                      <a:srgbClr val="FFFFFF"/>
                    </a:solidFill>
                    <a:prstDash val="solid"/>
                  </a:ln>
                  <a:solidFill>
                    <a:srgbClr val="FFFFFF"/>
                  </a:solidFill>
                  <a:latin typeface="微軟正黑體" panose="020B0604030504040204" pitchFamily="34" charset="-120"/>
                  <a:ea typeface="微軟正黑體" panose="020B0604030504040204" pitchFamily="34" charset="-120"/>
                  <a:cs typeface="Verdana" pitchFamily="34" charset="0"/>
                </a:rPr>
                <a:t>創新</a:t>
              </a:r>
              <a:endParaRPr lang="en-US" altLang="zh-TW" sz="2400" kern="0" dirty="0">
                <a:ln w="3175" cmpd="sng">
                  <a:solidFill>
                    <a:srgbClr val="FFFFFF"/>
                  </a:solidFill>
                  <a:prstDash val="solid"/>
                </a:ln>
                <a:solidFill>
                  <a:srgbClr val="FFFFFF"/>
                </a:solidFill>
                <a:latin typeface="微軟正黑體" panose="020B0604030504040204" pitchFamily="34" charset="-120"/>
                <a:ea typeface="微軟正黑體" panose="020B0604030504040204" pitchFamily="34" charset="-120"/>
                <a:cs typeface="Verdana" pitchFamily="34" charset="0"/>
              </a:endParaRPr>
            </a:p>
            <a:p>
              <a:pPr lvl="0" indent="-446088" algn="ctr" defTabSz="977900">
                <a:defRPr/>
              </a:pPr>
              <a:r>
                <a:rPr lang="zh-TW" altLang="en-US" sz="2400" kern="0" dirty="0" smtClean="0">
                  <a:ln w="3175" cmpd="sng">
                    <a:solidFill>
                      <a:srgbClr val="FFFFFF"/>
                    </a:solidFill>
                    <a:prstDash val="solid"/>
                  </a:ln>
                  <a:solidFill>
                    <a:srgbClr val="FFFFFF"/>
                  </a:solidFill>
                  <a:latin typeface="微軟正黑體" panose="020B0604030504040204" pitchFamily="34" charset="-120"/>
                  <a:ea typeface="微軟正黑體" panose="020B0604030504040204" pitchFamily="34" charset="-120"/>
                  <a:cs typeface="Verdana" pitchFamily="34" charset="0"/>
                </a:rPr>
                <a:t>作法</a:t>
              </a:r>
              <a:endParaRPr kumimoji="0" lang="zh-TW" altLang="en-US" sz="2400" b="0" i="0" u="none" strike="noStrike" kern="0" cap="none" spc="0" normalizeH="0" baseline="0" noProof="0" dirty="0">
                <a:ln w="3175" cmpd="sng">
                  <a:solidFill>
                    <a:srgbClr val="FFFFFF"/>
                  </a:solidFill>
                  <a:prstDash val="solid"/>
                </a:ln>
                <a:solidFill>
                  <a:srgbClr val="FFFFFF"/>
                </a:solidFill>
                <a:effectLst/>
                <a:uLnTx/>
                <a:uFillTx/>
                <a:latin typeface="微軟正黑體" panose="020B0604030504040204" pitchFamily="34" charset="-120"/>
                <a:ea typeface="微軟正黑體" panose="020B0604030504040204" pitchFamily="34" charset="-120"/>
                <a:cs typeface="Verdana" pitchFamily="34" charset="0"/>
              </a:endParaRPr>
            </a:p>
          </p:txBody>
        </p:sp>
      </p:grpSp>
      <p:pic>
        <p:nvPicPr>
          <p:cNvPr id="6" name="圖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2277016"/>
            <a:ext cx="1728000" cy="1296000"/>
          </a:xfrm>
          <a:prstGeom prst="rect">
            <a:avLst/>
          </a:prstGeom>
        </p:spPr>
      </p:pic>
      <p:grpSp>
        <p:nvGrpSpPr>
          <p:cNvPr id="8" name="群組 7"/>
          <p:cNvGrpSpPr/>
          <p:nvPr/>
        </p:nvGrpSpPr>
        <p:grpSpPr>
          <a:xfrm>
            <a:off x="7436642" y="1123820"/>
            <a:ext cx="1707357" cy="1009036"/>
            <a:chOff x="7436642" y="1052736"/>
            <a:chExt cx="1707357" cy="1009036"/>
          </a:xfrm>
        </p:grpSpPr>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6643" y="1052736"/>
              <a:ext cx="1682750" cy="100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文字方塊 33"/>
            <p:cNvSpPr txBox="1"/>
            <p:nvPr/>
          </p:nvSpPr>
          <p:spPr>
            <a:xfrm>
              <a:off x="7436642" y="1141756"/>
              <a:ext cx="1707357" cy="830997"/>
            </a:xfrm>
            <a:prstGeom prst="rect">
              <a:avLst/>
            </a:prstGeom>
            <a:noFill/>
          </p:spPr>
          <p:txBody>
            <a:bodyPr wrap="square" rtlCol="0">
              <a:spAutoFit/>
            </a:bodyPr>
            <a:lstStyle/>
            <a:p>
              <a:r>
                <a:rPr lang="zh-TW" altLang="en-US" sz="1600" b="1" dirty="0" smtClean="0">
                  <a:solidFill>
                    <a:prstClr val="black"/>
                  </a:solidFill>
                  <a:latin typeface="微軟正黑體" panose="020B0604030504040204" pitchFamily="34" charset="-120"/>
                  <a:ea typeface="微軟正黑體" panose="020B0604030504040204" pitchFamily="34" charset="-120"/>
                </a:rPr>
                <a:t>協助公協會於海外國際展覽設置國家形象館</a:t>
              </a:r>
              <a:endParaRPr lang="zh-TW" altLang="en-US" sz="1600" b="1" dirty="0">
                <a:solidFill>
                  <a:prstClr val="black"/>
                </a:solidFill>
                <a:latin typeface="微軟正黑體" panose="020B0604030504040204" pitchFamily="34" charset="-120"/>
                <a:ea typeface="微軟正黑體" panose="020B0604030504040204" pitchFamily="34" charset="-120"/>
              </a:endParaRPr>
            </a:p>
          </p:txBody>
        </p:sp>
      </p:grpSp>
      <p:sp>
        <p:nvSpPr>
          <p:cNvPr id="24" name="Freeform 19"/>
          <p:cNvSpPr>
            <a:spLocks noChangeAspect="1" noEditPoints="1"/>
          </p:cNvSpPr>
          <p:nvPr/>
        </p:nvSpPr>
        <p:spPr bwMode="auto">
          <a:xfrm rot="20095509" flipH="1">
            <a:off x="6510971" y="1458134"/>
            <a:ext cx="1152000" cy="456991"/>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1006719" y="6514086"/>
            <a:ext cx="1276572" cy="276999"/>
          </a:xfrm>
          <a:prstGeom prst="rect">
            <a:avLst/>
          </a:prstGeom>
          <a:noFill/>
        </p:spPr>
        <p:txBody>
          <a:bodyPr wrap="square" rtlCol="0">
            <a:spAutoFit/>
          </a:bodyPr>
          <a:lstStyle/>
          <a:p>
            <a:pPr algn="ctr"/>
            <a:r>
              <a:rPr lang="zh-TW" altLang="en-US" sz="1200" b="1" dirty="0">
                <a:solidFill>
                  <a:prstClr val="black"/>
                </a:solidFill>
                <a:latin typeface="微軟正黑體" panose="020B0604030504040204" pitchFamily="34" charset="-120"/>
                <a:ea typeface="微軟正黑體" panose="020B0604030504040204" pitchFamily="34" charset="-120"/>
              </a:rPr>
              <a:t>網路數位行銷</a:t>
            </a:r>
          </a:p>
        </p:txBody>
      </p:sp>
      <p:sp>
        <p:nvSpPr>
          <p:cNvPr id="36" name="文字方塊 35"/>
          <p:cNvSpPr txBox="1"/>
          <p:nvPr/>
        </p:nvSpPr>
        <p:spPr>
          <a:xfrm>
            <a:off x="6596349" y="6506841"/>
            <a:ext cx="1726616" cy="276999"/>
          </a:xfrm>
          <a:prstGeom prst="rect">
            <a:avLst/>
          </a:prstGeom>
          <a:noFill/>
        </p:spPr>
        <p:txBody>
          <a:bodyPr wrap="square" rtlCol="0">
            <a:spAutoFit/>
          </a:bodyPr>
          <a:lstStyle/>
          <a:p>
            <a:pPr algn="ctr"/>
            <a:r>
              <a:rPr lang="zh-TW" altLang="en-US" sz="1200" b="1" dirty="0" smtClean="0">
                <a:solidFill>
                  <a:prstClr val="black"/>
                </a:solidFill>
                <a:latin typeface="微軟正黑體" panose="020B0604030504040204" pitchFamily="34" charset="-120"/>
                <a:ea typeface="微軟正黑體" panose="020B0604030504040204" pitchFamily="34" charset="-120"/>
              </a:rPr>
              <a:t>專業展設置台灣精品館</a:t>
            </a:r>
            <a:endParaRPr lang="zh-TW" altLang="en-US" sz="1200" b="1" dirty="0">
              <a:solidFill>
                <a:prstClr val="black"/>
              </a:solidFill>
              <a:latin typeface="微軟正黑體" pitchFamily="34" charset="-120"/>
              <a:ea typeface="微軟正黑體" pitchFamily="34" charset="-120"/>
            </a:endParaRPr>
          </a:p>
        </p:txBody>
      </p:sp>
      <p:sp>
        <p:nvSpPr>
          <p:cNvPr id="48" name="文字方塊 47"/>
          <p:cNvSpPr txBox="1"/>
          <p:nvPr/>
        </p:nvSpPr>
        <p:spPr>
          <a:xfrm>
            <a:off x="4917494" y="6516368"/>
            <a:ext cx="1402310" cy="276999"/>
          </a:xfrm>
          <a:prstGeom prst="rect">
            <a:avLst/>
          </a:prstGeom>
          <a:noFill/>
        </p:spPr>
        <p:txBody>
          <a:bodyPr wrap="square" rtlCol="0">
            <a:spAutoFit/>
          </a:bodyPr>
          <a:lstStyle/>
          <a:p>
            <a:pPr algn="ctr"/>
            <a:r>
              <a:rPr lang="zh-TW" altLang="en-US" sz="1200" b="1" dirty="0" smtClean="0">
                <a:solidFill>
                  <a:prstClr val="black"/>
                </a:solidFill>
                <a:latin typeface="微軟正黑體" panose="020B0604030504040204" pitchFamily="34" charset="-120"/>
                <a:ea typeface="微軟正黑體" panose="020B0604030504040204" pitchFamily="34" charset="-120"/>
              </a:rPr>
              <a:t>台灣精品展售專區</a:t>
            </a:r>
            <a:endParaRPr lang="zh-TW" altLang="en-US" sz="1200" b="1" dirty="0">
              <a:solidFill>
                <a:prstClr val="black"/>
              </a:solidFill>
              <a:latin typeface="微軟正黑體" pitchFamily="34" charset="-120"/>
              <a:ea typeface="微軟正黑體" pitchFamily="34" charset="-120"/>
            </a:endParaRPr>
          </a:p>
        </p:txBody>
      </p:sp>
      <p:sp>
        <p:nvSpPr>
          <p:cNvPr id="49" name="文字方塊 48"/>
          <p:cNvSpPr txBox="1"/>
          <p:nvPr/>
        </p:nvSpPr>
        <p:spPr>
          <a:xfrm>
            <a:off x="3076261" y="6516606"/>
            <a:ext cx="1119269" cy="276999"/>
          </a:xfrm>
          <a:prstGeom prst="rect">
            <a:avLst/>
          </a:prstGeom>
          <a:noFill/>
        </p:spPr>
        <p:txBody>
          <a:bodyPr wrap="square" rtlCol="0">
            <a:spAutoFit/>
          </a:bodyPr>
          <a:lstStyle/>
          <a:p>
            <a:pPr algn="ctr"/>
            <a:r>
              <a:rPr lang="zh-TW" altLang="en-US" sz="1200" b="1" dirty="0" smtClean="0">
                <a:solidFill>
                  <a:prstClr val="black"/>
                </a:solidFill>
                <a:latin typeface="微軟正黑體" panose="020B0604030504040204" pitchFamily="34" charset="-120"/>
                <a:ea typeface="微軟正黑體" panose="020B0604030504040204" pitchFamily="34" charset="-120"/>
              </a:rPr>
              <a:t>印尼公益路跑</a:t>
            </a:r>
            <a:endParaRPr lang="zh-TW" altLang="en-US" sz="1200" b="1" dirty="0">
              <a:solidFill>
                <a:prstClr val="black"/>
              </a:solidFill>
              <a:latin typeface="微軟正黑體" pitchFamily="34" charset="-120"/>
              <a:ea typeface="微軟正黑體" pitchFamily="34" charset="-120"/>
            </a:endParaRPr>
          </a:p>
        </p:txBody>
      </p:sp>
      <p:sp>
        <p:nvSpPr>
          <p:cNvPr id="50" name="文字方塊 49"/>
          <p:cNvSpPr txBox="1"/>
          <p:nvPr/>
        </p:nvSpPr>
        <p:spPr>
          <a:xfrm>
            <a:off x="7593407" y="3573016"/>
            <a:ext cx="1301809" cy="276999"/>
          </a:xfrm>
          <a:prstGeom prst="rect">
            <a:avLst/>
          </a:prstGeom>
          <a:noFill/>
        </p:spPr>
        <p:txBody>
          <a:bodyPr wrap="square" rtlCol="0">
            <a:spAutoFit/>
          </a:bodyPr>
          <a:lstStyle/>
          <a:p>
            <a:r>
              <a:rPr lang="zh-TW" altLang="en-US" sz="1200" b="1" dirty="0" smtClean="0">
                <a:solidFill>
                  <a:prstClr val="black"/>
                </a:solidFill>
                <a:latin typeface="微軟正黑體" panose="020B0604030504040204" pitchFamily="34" charset="-120"/>
                <a:ea typeface="微軟正黑體" panose="020B0604030504040204" pitchFamily="34" charset="-120"/>
              </a:rPr>
              <a:t>台灣國家形象館</a:t>
            </a:r>
            <a:endParaRPr lang="zh-TW" altLang="en-US" sz="1200" b="1" dirty="0">
              <a:solidFill>
                <a:prstClr val="black"/>
              </a:solidFill>
              <a:latin typeface="微軟正黑體" pitchFamily="34" charset="-120"/>
              <a:ea typeface="微軟正黑體" pitchFamily="34" charset="-120"/>
            </a:endParaRPr>
          </a:p>
        </p:txBody>
      </p:sp>
      <p:sp>
        <p:nvSpPr>
          <p:cNvPr id="29" name="Text Box 9"/>
          <p:cNvSpPr txBox="1">
            <a:spLocks noChangeArrowheads="1"/>
          </p:cNvSpPr>
          <p:nvPr/>
        </p:nvSpPr>
        <p:spPr bwMode="auto">
          <a:xfrm>
            <a:off x="1403648" y="44624"/>
            <a:ext cx="6336704" cy="523220"/>
          </a:xfrm>
          <a:prstGeom prst="rect">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三、臺灣產業形象廣宣計畫</a:t>
            </a:r>
            <a:r>
              <a:rPr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(2/2</a:t>
            </a:r>
            <a:r>
              <a:rPr lang="en-US" altLang="zh-TW" sz="20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p>
        </p:txBody>
      </p:sp>
      <p:cxnSp>
        <p:nvCxnSpPr>
          <p:cNvPr id="43" name="直線コネクタ 81"/>
          <p:cNvCxnSpPr>
            <a:cxnSpLocks noChangeShapeType="1"/>
          </p:cNvCxnSpPr>
          <p:nvPr/>
        </p:nvCxnSpPr>
        <p:spPr bwMode="auto">
          <a:xfrm rot="10800000">
            <a:off x="899592" y="548679"/>
            <a:ext cx="7358114"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
        <p:nvSpPr>
          <p:cNvPr id="46" name="AutoShape 2"/>
          <p:cNvSpPr>
            <a:spLocks noChangeArrowheads="1"/>
          </p:cNvSpPr>
          <p:nvPr/>
        </p:nvSpPr>
        <p:spPr bwMode="auto">
          <a:xfrm>
            <a:off x="8332152" y="0"/>
            <a:ext cx="811848" cy="331904"/>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t"/>
          <a:lstStyle/>
          <a:p>
            <a:pPr algn="ctr">
              <a:spcAft>
                <a:spcPts val="1200"/>
              </a:spcAft>
            </a:pPr>
            <a:r>
              <a:rPr kumimoji="0" lang="zh-TW" altLang="en-US" sz="1400" dirty="0" smtClean="0">
                <a:solidFill>
                  <a:schemeClr val="tx1"/>
                </a:solidFill>
                <a:effectLst/>
                <a:latin typeface="微軟正黑體" panose="020B0604030504040204" pitchFamily="34" charset="-120"/>
                <a:ea typeface="微軟正黑體" panose="020B0604030504040204" pitchFamily="34" charset="-120"/>
                <a:cs typeface="Times New Roman" pitchFamily="18" charset="0"/>
              </a:rPr>
              <a:t>委託貿協</a:t>
            </a:r>
            <a:endParaRPr kumimoji="0" lang="zh-TW" altLang="en-US" sz="140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val="1679051865"/>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圓角化同側角落矩形 4"/>
          <p:cNvSpPr/>
          <p:nvPr/>
        </p:nvSpPr>
        <p:spPr>
          <a:xfrm>
            <a:off x="2269623" y="613374"/>
            <a:ext cx="4227290" cy="67822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ts val="1700"/>
              </a:lnSpc>
              <a:spcBef>
                <a:spcPct val="0"/>
              </a:spcBef>
              <a:spcAft>
                <a:spcPts val="0"/>
              </a:spcAft>
              <a:buChar char="••"/>
            </a:pPr>
            <a:r>
              <a:rPr lang="zh-TW" altLang="en-US" sz="1600" b="1" kern="1200" dirty="0" smtClean="0">
                <a:latin typeface="微軟正黑體" panose="020B0604030504040204" pitchFamily="34" charset="-120"/>
                <a:ea typeface="微軟正黑體" panose="020B0604030504040204" pitchFamily="34" charset="-120"/>
                <a:cs typeface="Times New Roman" pitchFamily="18" charset="0"/>
                <a:sym typeface="Webdings" pitchFamily="18" charset="2"/>
              </a:rPr>
              <a:t>輸出入相關同業公會</a:t>
            </a:r>
            <a:endParaRPr lang="zh-TW" altLang="en-US" sz="1600" b="1" kern="1200" dirty="0">
              <a:latin typeface="微軟正黑體" panose="020B0604030504040204" pitchFamily="34" charset="-120"/>
              <a:ea typeface="微軟正黑體" panose="020B0604030504040204" pitchFamily="34" charset="-120"/>
            </a:endParaRPr>
          </a:p>
          <a:p>
            <a:pPr marL="171450" lvl="1" indent="-171450" algn="l" defTabSz="711200">
              <a:lnSpc>
                <a:spcPts val="1700"/>
              </a:lnSpc>
              <a:spcBef>
                <a:spcPct val="0"/>
              </a:spcBef>
              <a:spcAft>
                <a:spcPts val="0"/>
              </a:spcAft>
              <a:buChar char="••"/>
            </a:pPr>
            <a:r>
              <a:rPr lang="zh-TW" altLang="en-US" sz="1600" b="1" kern="1200" dirty="0" smtClean="0">
                <a:latin typeface="微軟正黑體" panose="020B0604030504040204" pitchFamily="34" charset="-120"/>
                <a:ea typeface="微軟正黑體" panose="020B0604030504040204" pitchFamily="34" charset="-120"/>
                <a:cs typeface="Times New Roman" pitchFamily="18" charset="0"/>
                <a:sym typeface="Webdings" pitchFamily="18" charset="2"/>
              </a:rPr>
              <a:t>辦理貿易相關業務之財團法人及社團法人</a:t>
            </a:r>
            <a:endParaRPr lang="zh-TW" altLang="en-US" sz="1600" b="1" kern="1200" dirty="0">
              <a:latin typeface="微軟正黑體" panose="020B0604030504040204" pitchFamily="34" charset="-120"/>
              <a:ea typeface="微軟正黑體" panose="020B0604030504040204" pitchFamily="34" charset="-120"/>
            </a:endParaRPr>
          </a:p>
        </p:txBody>
      </p:sp>
      <p:graphicFrame>
        <p:nvGraphicFramePr>
          <p:cNvPr id="100" name="Group 33"/>
          <p:cNvGraphicFramePr>
            <a:graphicFrameLocks/>
          </p:cNvGraphicFramePr>
          <p:nvPr>
            <p:extLst>
              <p:ext uri="{D42A27DB-BD31-4B8C-83A1-F6EECF244321}">
                <p14:modId xmlns:p14="http://schemas.microsoft.com/office/powerpoint/2010/main" val="176884494"/>
              </p:ext>
            </p:extLst>
          </p:nvPr>
        </p:nvGraphicFramePr>
        <p:xfrm>
          <a:off x="23305" y="1291602"/>
          <a:ext cx="8941183" cy="5516054"/>
        </p:xfrm>
        <a:graphic>
          <a:graphicData uri="http://schemas.openxmlformats.org/drawingml/2006/table">
            <a:tbl>
              <a:tblPr/>
              <a:tblGrid>
                <a:gridCol w="1080120"/>
                <a:gridCol w="1728192"/>
                <a:gridCol w="6132871"/>
              </a:tblGrid>
              <a:tr h="360040">
                <a:tc>
                  <a:txBody>
                    <a:bodyPr/>
                    <a:lstStyle/>
                    <a:p>
                      <a:pPr marL="0" marR="0" lvl="0" indent="0" algn="ctr" defTabSz="914400" rtl="0" eaLnBrk="0" fontAlgn="base" latinLnBrk="0" hangingPunct="0">
                        <a:lnSpc>
                          <a:spcPct val="100000"/>
                        </a:lnSpc>
                        <a:spcBef>
                          <a:spcPct val="20000"/>
                        </a:spcBef>
                        <a:spcAft>
                          <a:spcPct val="0"/>
                        </a:spcAft>
                        <a:buClr>
                          <a:srgbClr val="99CCFF"/>
                        </a:buClr>
                        <a:buSzTx/>
                        <a:buFontTx/>
                        <a:buNone/>
                        <a:tabLst/>
                      </a:pPr>
                      <a:r>
                        <a:rPr kumimoji="1" lang="zh-TW" altLang="en-US" sz="1400" b="1" i="0" u="none" strike="noStrike" cap="none" normalizeH="0" baseline="0" dirty="0" smtClean="0">
                          <a:ln>
                            <a:noFill/>
                          </a:ln>
                          <a:solidFill>
                            <a:srgbClr val="FF3300"/>
                          </a:solidFill>
                          <a:effectLst/>
                          <a:latin typeface="微軟正黑體" panose="020B0604030504040204" pitchFamily="34" charset="-120"/>
                          <a:ea typeface="微軟正黑體" panose="020B0604030504040204" pitchFamily="34" charset="-120"/>
                        </a:rPr>
                        <a:t>計畫種類</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20000"/>
                        </a:spcBef>
                        <a:spcAft>
                          <a:spcPct val="0"/>
                        </a:spcAft>
                        <a:buClr>
                          <a:srgbClr val="99CCFF"/>
                        </a:buClr>
                        <a:buSzTx/>
                        <a:buFontTx/>
                        <a:buNone/>
                        <a:tabLst/>
                      </a:pPr>
                      <a:r>
                        <a:rPr kumimoji="1" lang="zh-TW" altLang="en-US" sz="1400" b="1" i="0" u="none" strike="noStrike" cap="none" normalizeH="0" baseline="0" dirty="0" smtClean="0">
                          <a:ln>
                            <a:noFill/>
                          </a:ln>
                          <a:solidFill>
                            <a:srgbClr val="FF3300"/>
                          </a:solidFill>
                          <a:effectLst/>
                          <a:latin typeface="微軟正黑體" panose="020B0604030504040204" pitchFamily="34" charset="-120"/>
                          <a:ea typeface="微軟正黑體" panose="020B0604030504040204" pitchFamily="34" charset="-120"/>
                        </a:rPr>
                        <a:t>受理方式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20000"/>
                        </a:spcBef>
                        <a:spcAft>
                          <a:spcPct val="0"/>
                        </a:spcAft>
                        <a:buClr>
                          <a:srgbClr val="99CCFF"/>
                        </a:buClr>
                        <a:buSzTx/>
                        <a:buFontTx/>
                        <a:buNone/>
                        <a:tabLst/>
                      </a:pPr>
                      <a:r>
                        <a:rPr kumimoji="1" lang="zh-TW" altLang="en-US" sz="1600" b="1" i="0" u="none" strike="noStrike" cap="none" normalizeH="0" baseline="0" dirty="0" smtClean="0">
                          <a:ln>
                            <a:noFill/>
                          </a:ln>
                          <a:solidFill>
                            <a:srgbClr val="FF3300"/>
                          </a:solidFill>
                          <a:effectLst/>
                          <a:latin typeface="微軟正黑體" panose="020B0604030504040204" pitchFamily="34" charset="-120"/>
                          <a:ea typeface="微軟正黑體" panose="020B0604030504040204" pitchFamily="34" charset="-120"/>
                        </a:rPr>
                        <a:t>內容</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506448">
                <a:tc>
                  <a:txBody>
                    <a:bodyPr/>
                    <a:lstStyle/>
                    <a:p>
                      <a:pPr marL="0" marR="0" lvl="0" indent="0" algn="l" defTabSz="914400" rtl="0" eaLnBrk="0" fontAlgn="base" latinLnBrk="0" hangingPunct="0">
                        <a:lnSpc>
                          <a:spcPct val="100000"/>
                        </a:lnSpc>
                        <a:spcBef>
                          <a:spcPct val="20000"/>
                        </a:spcBef>
                        <a:spcAft>
                          <a:spcPct val="0"/>
                        </a:spcAft>
                        <a:buClr>
                          <a:srgbClr val="99CCFF"/>
                        </a:buClr>
                        <a:buSzTx/>
                        <a:buFontTx/>
                        <a:buNone/>
                        <a:tabLst/>
                      </a:pPr>
                      <a:r>
                        <a:rPr kumimoji="1" lang="zh-TW" altLang="en-US" sz="1400" b="1" i="0" u="none" strike="noStrike" cap="none" spc="-80" normalizeH="0" baseline="0" dirty="0" smtClean="0">
                          <a:ln>
                            <a:noFill/>
                          </a:ln>
                          <a:solidFill>
                            <a:schemeClr val="tx1"/>
                          </a:solidFill>
                          <a:effectLst/>
                          <a:latin typeface="微軟正黑體" panose="020B0604030504040204" pitchFamily="34" charset="-120"/>
                          <a:ea typeface="微軟正黑體" panose="020B0604030504040204" pitchFamily="34" charset="-120"/>
                        </a:rPr>
                        <a:t>展覽計畫</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99CCFF"/>
                        </a:buClr>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公告受理</a:t>
                      </a:r>
                    </a:p>
                    <a:p>
                      <a:pPr marL="0" marR="0" lvl="0" indent="0" algn="ctr" defTabSz="914400" rtl="0" eaLnBrk="0" fontAlgn="base" latinLnBrk="0" hangingPunct="0">
                        <a:lnSpc>
                          <a:spcPct val="100000"/>
                        </a:lnSpc>
                        <a:spcBef>
                          <a:spcPct val="0"/>
                        </a:spcBef>
                        <a:spcAft>
                          <a:spcPct val="0"/>
                        </a:spcAft>
                        <a:buClr>
                          <a:srgbClr val="99CCFF"/>
                        </a:buClr>
                        <a:buSzTx/>
                        <a:buFontTx/>
                        <a:buNone/>
                        <a:tabLst/>
                      </a:pP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(105</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年</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10</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7</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日至</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11</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7</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日止受理</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106</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年度補助參展計畫</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p>
                  </a:txBody>
                  <a:tcPr marL="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96863" marR="0" lvl="0" indent="-296863" algn="l" defTabSz="914400" rtl="0" eaLnBrk="0" fontAlgn="base" latinLnBrk="0" hangingPunct="0">
                        <a:lnSpc>
                          <a:spcPts val="1800"/>
                        </a:lnSpc>
                        <a:spcBef>
                          <a:spcPts val="0"/>
                        </a:spcBef>
                        <a:spcAft>
                          <a:spcPct val="0"/>
                        </a:spcAft>
                        <a:buClr>
                          <a:srgbClr val="99CCFF"/>
                        </a:buClr>
                        <a:buSzTx/>
                        <a:buFontTx/>
                        <a:buNone/>
                        <a:tabLst/>
                        <a:defRPr/>
                      </a:pP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一、展覽地區</a:t>
                      </a:r>
                    </a:p>
                    <a:p>
                      <a:pPr marL="177800" marR="0" lvl="0" indent="-177800" algn="l" defTabSz="914400" rtl="0" eaLnBrk="0" fontAlgn="base" latinLnBrk="0" hangingPunct="0">
                        <a:lnSpc>
                          <a:spcPts val="1800"/>
                        </a:lnSpc>
                        <a:spcBef>
                          <a:spcPts val="0"/>
                        </a:spcBef>
                        <a:spcAft>
                          <a:spcPct val="0"/>
                        </a:spcAft>
                        <a:buClr>
                          <a:srgbClr val="99CCFF"/>
                        </a:buClr>
                        <a:buSzTx/>
                        <a:buFontTx/>
                        <a:buNone/>
                        <a:tabLst>
                          <a:tab pos="177800" algn="l"/>
                        </a:tabLst>
                      </a:pP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 </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區 </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如英、美、德、日本等</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B</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區</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香港、印度、南非及墨西哥等</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C</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區</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中國大陸、越南、印尼、韓國等</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D</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區</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其他亞洲地區</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endPar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endParaRPr>
                    </a:p>
                    <a:p>
                      <a:pPr marL="177800" marR="0" lvl="0" indent="-177800" algn="l" defTabSz="914400" rtl="0" eaLnBrk="0" fontAlgn="base" latinLnBrk="0" hangingPunct="0">
                        <a:lnSpc>
                          <a:spcPts val="1800"/>
                        </a:lnSpc>
                        <a:spcBef>
                          <a:spcPts val="0"/>
                        </a:spcBef>
                        <a:spcAft>
                          <a:spcPct val="0"/>
                        </a:spcAft>
                        <a:buClr>
                          <a:srgbClr val="99CCFF"/>
                        </a:buClr>
                        <a:buSzTx/>
                        <a:buFontTx/>
                        <a:buNone/>
                        <a:tabLst>
                          <a:tab pos="177800" algn="l"/>
                        </a:tabLst>
                      </a:pP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  </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一</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每一攤位最高補助上限</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8</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萬元～</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15</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萬元。</a:t>
                      </a:r>
                      <a:endPar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endParaRPr>
                    </a:p>
                    <a:p>
                      <a:pPr marL="177800" marR="0" lvl="0" indent="-177800" algn="l" defTabSz="914400" rtl="0" eaLnBrk="0" fontAlgn="base" latinLnBrk="0" hangingPunct="0">
                        <a:lnSpc>
                          <a:spcPts val="1800"/>
                        </a:lnSpc>
                        <a:spcBef>
                          <a:spcPts val="0"/>
                        </a:spcBef>
                        <a:spcAft>
                          <a:spcPct val="0"/>
                        </a:spcAft>
                        <a:buClr>
                          <a:srgbClr val="99CCFF"/>
                        </a:buClr>
                        <a:buSzTx/>
                        <a:buFontTx/>
                        <a:buNone/>
                        <a:tabLst>
                          <a:tab pos="177800" algn="l"/>
                        </a:tabLst>
                      </a:pP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  </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二</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每一展項最高補助上限</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260</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萬元～</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330</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萬元。</a:t>
                      </a:r>
                      <a:endPar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endParaRPr>
                    </a:p>
                    <a:p>
                      <a:pPr marL="296863" marR="0" lvl="0" indent="-296863" algn="l" defTabSz="914400" rtl="0" eaLnBrk="0" fontAlgn="base" latinLnBrk="0" hangingPunct="0">
                        <a:lnSpc>
                          <a:spcPts val="1800"/>
                        </a:lnSpc>
                        <a:spcBef>
                          <a:spcPts val="0"/>
                        </a:spcBef>
                        <a:spcAft>
                          <a:spcPct val="0"/>
                        </a:spcAft>
                        <a:buClr>
                          <a:srgbClr val="99CCFF"/>
                        </a:buClr>
                        <a:buSzTx/>
                        <a:buFontTx/>
                        <a:buNone/>
                        <a:tabLst/>
                        <a:defRPr/>
                      </a:pP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二、補助項目包括場地租金、場地佈置費、文宣廣告費、印刷費、國外差旅費、 展品運費及口譯費，公協會將回饋</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5</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成以上之補助款給參展廠商。</a:t>
                      </a:r>
                    </a:p>
                  </a:txBody>
                  <a:tcPr marL="72000" marR="72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3008">
                <a:tc>
                  <a:txBody>
                    <a:bodyPr/>
                    <a:lstStyle/>
                    <a:p>
                      <a:pPr marL="0" marR="0" lvl="0" indent="0" algn="l" defTabSz="914400" rtl="0" eaLnBrk="0" fontAlgn="base" latinLnBrk="0" hangingPunct="0">
                        <a:lnSpc>
                          <a:spcPct val="100000"/>
                        </a:lnSpc>
                        <a:spcBef>
                          <a:spcPct val="20000"/>
                        </a:spcBef>
                        <a:spcAft>
                          <a:spcPct val="0"/>
                        </a:spcAft>
                        <a:buClr>
                          <a:srgbClr val="99CCFF"/>
                        </a:buClr>
                        <a:buSzTx/>
                        <a:buFontTx/>
                        <a:buNone/>
                        <a:tabLst/>
                      </a:pPr>
                      <a:r>
                        <a:rPr kumimoji="1" lang="zh-TW" altLang="en-US" sz="1400" b="1" i="0" u="none" strike="noStrike" kern="1200" cap="none" spc="-80" normalizeH="0" baseline="0" dirty="0" smtClean="0">
                          <a:ln>
                            <a:noFill/>
                          </a:ln>
                          <a:solidFill>
                            <a:srgbClr val="000066"/>
                          </a:solidFill>
                          <a:effectLst/>
                          <a:latin typeface="微軟正黑體" panose="020B0604030504040204" pitchFamily="34" charset="-120"/>
                          <a:ea typeface="微軟正黑體" panose="020B0604030504040204" pitchFamily="34" charset="-120"/>
                          <a:cs typeface="+mn-cs"/>
                        </a:rPr>
                        <a:t>臺灣形象館計畫</a:t>
                      </a:r>
                    </a:p>
                  </a:txBody>
                  <a:tcPr marL="131674" marR="131674" marT="65837" marB="6583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9CCFF"/>
                        </a:buClr>
                        <a:buSzTx/>
                        <a:buFontTx/>
                        <a:buNone/>
                        <a:tabLst/>
                      </a:pPr>
                      <a:r>
                        <a:rPr kumimoji="1" lang="zh-TW" altLang="en-US" sz="1400" b="1" i="0" u="none" strike="noStrike" kern="1200" cap="none" normalizeH="0" baseline="0" dirty="0" smtClean="0">
                          <a:ln>
                            <a:noFill/>
                          </a:ln>
                          <a:solidFill>
                            <a:srgbClr val="000066"/>
                          </a:solidFill>
                          <a:effectLst/>
                          <a:latin typeface="微軟正黑體" panose="020B0604030504040204" pitchFamily="34" charset="-120"/>
                          <a:ea typeface="微軟正黑體" panose="020B0604030504040204" pitchFamily="34" charset="-120"/>
                          <a:cs typeface="+mn-cs"/>
                        </a:rPr>
                        <a:t>公告受理</a:t>
                      </a:r>
                      <a:r>
                        <a:rPr kumimoji="1" lang="en-US" altLang="zh-TW" sz="1400" b="1" i="0" u="none" strike="noStrike" kern="1200" cap="none" normalizeH="0" baseline="0" dirty="0" smtClean="0">
                          <a:ln>
                            <a:noFill/>
                          </a:ln>
                          <a:solidFill>
                            <a:srgbClr val="000066"/>
                          </a:solidFill>
                          <a:effectLst/>
                          <a:latin typeface="微軟正黑體" panose="020B0604030504040204" pitchFamily="34" charset="-120"/>
                          <a:ea typeface="微軟正黑體" panose="020B0604030504040204" pitchFamily="34" charset="-120"/>
                          <a:cs typeface="+mn-cs"/>
                        </a:rPr>
                        <a:t>(</a:t>
                      </a:r>
                      <a:r>
                        <a:rPr kumimoji="1" lang="zh-TW" altLang="en-US" sz="1400" b="1" i="0" u="none" strike="noStrike" kern="1200" cap="none" normalizeH="0" baseline="0" dirty="0" smtClean="0">
                          <a:ln>
                            <a:noFill/>
                          </a:ln>
                          <a:solidFill>
                            <a:srgbClr val="000066"/>
                          </a:solidFill>
                          <a:effectLst/>
                          <a:latin typeface="微軟正黑體" panose="020B0604030504040204" pitchFamily="34" charset="-120"/>
                          <a:ea typeface="微軟正黑體" panose="020B0604030504040204" pitchFamily="34" charset="-120"/>
                          <a:cs typeface="+mn-cs"/>
                        </a:rPr>
                        <a:t>一年公告</a:t>
                      </a:r>
                      <a:r>
                        <a:rPr kumimoji="1" lang="en-US" altLang="zh-TW" sz="1400" b="1" i="0" u="none" strike="noStrike" kern="1200" cap="none" normalizeH="0" baseline="0" dirty="0" smtClean="0">
                          <a:ln>
                            <a:noFill/>
                          </a:ln>
                          <a:solidFill>
                            <a:srgbClr val="000066"/>
                          </a:solidFill>
                          <a:effectLst/>
                          <a:latin typeface="微軟正黑體" panose="020B0604030504040204" pitchFamily="34" charset="-120"/>
                          <a:ea typeface="微軟正黑體" panose="020B0604030504040204" pitchFamily="34" charset="-120"/>
                          <a:cs typeface="+mn-cs"/>
                        </a:rPr>
                        <a:t>2</a:t>
                      </a:r>
                      <a:r>
                        <a:rPr kumimoji="1" lang="zh-TW" altLang="en-US" sz="1400" b="1" i="0" u="none" strike="noStrike" kern="1200" cap="none" normalizeH="0" baseline="0" dirty="0" smtClean="0">
                          <a:ln>
                            <a:noFill/>
                          </a:ln>
                          <a:solidFill>
                            <a:srgbClr val="000066"/>
                          </a:solidFill>
                          <a:effectLst/>
                          <a:latin typeface="微軟正黑體" panose="020B0604030504040204" pitchFamily="34" charset="-120"/>
                          <a:ea typeface="微軟正黑體" panose="020B0604030504040204" pitchFamily="34" charset="-120"/>
                          <a:cs typeface="+mn-cs"/>
                        </a:rPr>
                        <a:t>次</a:t>
                      </a:r>
                      <a:r>
                        <a:rPr kumimoji="1" lang="en-US" altLang="zh-TW" sz="1400" b="1" i="0" u="none" strike="noStrike" kern="1200" cap="none" normalizeH="0" baseline="0" dirty="0" smtClean="0">
                          <a:ln>
                            <a:noFill/>
                          </a:ln>
                          <a:solidFill>
                            <a:srgbClr val="000066"/>
                          </a:solidFill>
                          <a:effectLst/>
                          <a:latin typeface="微軟正黑體" panose="020B0604030504040204" pitchFamily="34" charset="-120"/>
                          <a:ea typeface="微軟正黑體" panose="020B0604030504040204" pitchFamily="34" charset="-120"/>
                          <a:cs typeface="+mn-cs"/>
                        </a:rPr>
                        <a:t>)</a:t>
                      </a:r>
                      <a:endParaRPr kumimoji="1" lang="zh-TW" altLang="en-US" sz="1400" b="1" i="0" u="none" strike="noStrike" kern="1200" cap="none" normalizeH="0" baseline="0" dirty="0" smtClean="0">
                        <a:ln>
                          <a:noFill/>
                        </a:ln>
                        <a:solidFill>
                          <a:srgbClr val="000066"/>
                        </a:solidFill>
                        <a:effectLst/>
                        <a:latin typeface="微軟正黑體" panose="020B0604030504040204" pitchFamily="34" charset="-120"/>
                        <a:ea typeface="微軟正黑體" panose="020B0604030504040204" pitchFamily="34" charset="-120"/>
                        <a:cs typeface="+mn-cs"/>
                      </a:endParaRPr>
                    </a:p>
                  </a:txBody>
                  <a:tcPr marL="131674" marR="131674" marT="65837" marB="658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96863" marR="0" lvl="0" indent="-296863" algn="l" defTabSz="914400" rtl="0" eaLnBrk="0" fontAlgn="base" latinLnBrk="0" hangingPunct="0">
                        <a:lnSpc>
                          <a:spcPts val="1800"/>
                        </a:lnSpc>
                        <a:spcBef>
                          <a:spcPts val="0"/>
                        </a:spcBef>
                        <a:spcAft>
                          <a:spcPct val="0"/>
                        </a:spcAft>
                        <a:buClr>
                          <a:srgbClr val="99CCFF"/>
                        </a:buClr>
                        <a:buSzTx/>
                        <a:buFontTx/>
                        <a:buNone/>
                        <a:tabLst/>
                        <a:defRPr/>
                      </a:pP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一、申請門檻：參加海外國際展覽參展攤位達</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25</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個攤位以上；大陸地區須達 </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50</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個以上</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(106</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年限</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案；</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107</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年限</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1</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案</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；使用本局公告設計圖。</a:t>
                      </a:r>
                      <a:endPar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endParaRPr>
                    </a:p>
                    <a:p>
                      <a:pPr marL="296863" marR="0" lvl="0" indent="-296863" algn="l" defTabSz="914400" rtl="0" eaLnBrk="0" fontAlgn="base" latinLnBrk="0" hangingPunct="0">
                        <a:lnSpc>
                          <a:spcPts val="1800"/>
                        </a:lnSpc>
                        <a:spcBef>
                          <a:spcPts val="0"/>
                        </a:spcBef>
                        <a:spcAft>
                          <a:spcPct val="0"/>
                        </a:spcAft>
                        <a:buClr>
                          <a:srgbClr val="99CCFF"/>
                        </a:buClr>
                        <a:buSzTx/>
                        <a:buFontTx/>
                        <a:buNone/>
                        <a:tabLst/>
                        <a:defRPr/>
                      </a:pP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二、</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106</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年按</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級</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英、法、德、美</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B</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級</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其他歐洲地區、日本、阿聯</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C</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級</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印尼、新加坡、韓國、馬來西亞</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D</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級</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中國大陸、柬埔寨</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endPar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endParaRPr>
                    </a:p>
                    <a:p>
                      <a:pPr marL="296863" marR="0" lvl="0" indent="-296863" algn="l" defTabSz="914400" rtl="0" eaLnBrk="0" fontAlgn="base" latinLnBrk="0" hangingPunct="0">
                        <a:lnSpc>
                          <a:spcPts val="1800"/>
                        </a:lnSpc>
                        <a:spcBef>
                          <a:spcPts val="0"/>
                        </a:spcBef>
                        <a:spcAft>
                          <a:spcPct val="0"/>
                        </a:spcAft>
                        <a:buClr>
                          <a:srgbClr val="99CCFF"/>
                        </a:buClr>
                        <a:buSzTx/>
                        <a:buFontTx/>
                        <a:buNone/>
                        <a:tabLst/>
                        <a:defRPr/>
                      </a:pP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    </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一</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每一攤位最高補助上限</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3</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萬元～</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6</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萬元</a:t>
                      </a:r>
                      <a:endPar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endParaRPr>
                    </a:p>
                    <a:p>
                      <a:pPr marL="296863" marR="0" lvl="0" indent="-296863" algn="l" defTabSz="914400" rtl="0" eaLnBrk="0" fontAlgn="base" latinLnBrk="0" hangingPunct="0">
                        <a:lnSpc>
                          <a:spcPts val="1800"/>
                        </a:lnSpc>
                        <a:spcBef>
                          <a:spcPts val="0"/>
                        </a:spcBef>
                        <a:spcAft>
                          <a:spcPct val="0"/>
                        </a:spcAft>
                        <a:buClr>
                          <a:srgbClr val="99CCFF"/>
                        </a:buClr>
                        <a:buSzTx/>
                        <a:buFontTx/>
                        <a:buNone/>
                        <a:tabLst/>
                        <a:defRPr/>
                      </a:pP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    </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二</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每展最高補助上限</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200</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萬元。</a:t>
                      </a:r>
                      <a:endPar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endParaRPr>
                    </a:p>
                    <a:p>
                      <a:pPr marL="296863" marR="0" lvl="0" indent="-296863" algn="l" defTabSz="914400" rtl="0" eaLnBrk="0" fontAlgn="base" latinLnBrk="0" hangingPunct="0">
                        <a:lnSpc>
                          <a:spcPts val="1800"/>
                        </a:lnSpc>
                        <a:spcBef>
                          <a:spcPts val="0"/>
                        </a:spcBef>
                        <a:spcAft>
                          <a:spcPct val="0"/>
                        </a:spcAft>
                        <a:buClr>
                          <a:srgbClr val="99CCFF"/>
                        </a:buClr>
                        <a:buSzTx/>
                        <a:buFontTx/>
                        <a:buNone/>
                        <a:tabLst/>
                        <a:defRPr/>
                      </a:pP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三、補助項目：場地佈置費。</a:t>
                      </a:r>
                      <a:endPar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endParaRPr>
                    </a:p>
                    <a:p>
                      <a:pPr marL="296863" marR="0" lvl="0" indent="-296863" algn="l" defTabSz="914400" rtl="0" eaLnBrk="0" fontAlgn="base" latinLnBrk="0" hangingPunct="0">
                        <a:lnSpc>
                          <a:spcPts val="1800"/>
                        </a:lnSpc>
                        <a:spcBef>
                          <a:spcPts val="0"/>
                        </a:spcBef>
                        <a:spcAft>
                          <a:spcPct val="0"/>
                        </a:spcAft>
                        <a:buClr>
                          <a:srgbClr val="99CCFF"/>
                        </a:buClr>
                        <a:buSzTx/>
                        <a:buFontTx/>
                        <a:buNone/>
                        <a:tabLst/>
                        <a:defRPr/>
                      </a:pP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四、每記</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1</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點 </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依申請取消時間不同記扣</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1</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點至</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4</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點</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調降下次補助總額</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，最多不逾</a:t>
                      </a:r>
                      <a:r>
                        <a:rPr kumimoji="1"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60%</a:t>
                      </a:r>
                      <a:r>
                        <a:rPr kumimoji="1"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p>
                  </a:txBody>
                  <a:tcPr marL="72000" marR="72000" marT="65837" marB="6583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5300">
                <a:tc>
                  <a:txBody>
                    <a:bodyPr/>
                    <a:lstStyle/>
                    <a:p>
                      <a:pPr marL="0" marR="0" lvl="0" indent="0" algn="l" defTabSz="914400" rtl="0" eaLnBrk="0" fontAlgn="base" latinLnBrk="0" hangingPunct="0">
                        <a:lnSpc>
                          <a:spcPct val="100000"/>
                        </a:lnSpc>
                        <a:spcBef>
                          <a:spcPct val="20000"/>
                        </a:spcBef>
                        <a:spcAft>
                          <a:spcPct val="0"/>
                        </a:spcAft>
                        <a:buClr>
                          <a:srgbClr val="99CCFF"/>
                        </a:buClr>
                        <a:buSzTx/>
                        <a:buFontTx/>
                        <a:buNone/>
                        <a:tabLst/>
                      </a:pPr>
                      <a:r>
                        <a:rPr kumimoji="1" lang="zh-TW" altLang="en-US" sz="1400" b="1" i="0" u="none" strike="noStrike" kern="1500" cap="none" spc="-80" normalizeH="0" baseline="0" dirty="0" smtClean="0">
                          <a:ln>
                            <a:noFill/>
                          </a:ln>
                          <a:solidFill>
                            <a:schemeClr val="tx1"/>
                          </a:solidFill>
                          <a:effectLst/>
                          <a:latin typeface="微軟正黑體" panose="020B0604030504040204" pitchFamily="34" charset="-120"/>
                          <a:ea typeface="微軟正黑體" panose="020B0604030504040204" pitchFamily="34" charset="-120"/>
                        </a:rPr>
                        <a:t>非展覽計畫</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9CCFF"/>
                        </a:buClr>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計畫預定執行前</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2</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個月申請</a:t>
                      </a:r>
                      <a:endPar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20000"/>
                        </a:spcBef>
                        <a:spcAft>
                          <a:spcPct val="0"/>
                        </a:spcAft>
                        <a:buClr>
                          <a:srgbClr val="99CCFF"/>
                        </a:buClr>
                        <a:buSzTx/>
                        <a:buFontTx/>
                        <a:buNone/>
                        <a:tabLst/>
                      </a:pPr>
                      <a:r>
                        <a:rPr kumimoji="1" lang="en-US"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惟於</a:t>
                      </a:r>
                      <a:r>
                        <a:rPr kumimoji="1" lang="en-US"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a:t>
                      </a:r>
                      <a:r>
                        <a:rPr kumimoji="1" lang="zh-TW" altLang="en-US"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月份開始執行之計畫可於前一年</a:t>
                      </a:r>
                      <a:r>
                        <a:rPr kumimoji="1" lang="en-US"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10</a:t>
                      </a:r>
                      <a:r>
                        <a:rPr kumimoji="1" lang="zh-TW" altLang="en-US"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月底前提出</a:t>
                      </a:r>
                      <a:r>
                        <a:rPr kumimoji="1" lang="en-US"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 </a:t>
                      </a:r>
                      <a:endPar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800"/>
                        </a:lnSpc>
                        <a:spcBef>
                          <a:spcPts val="0"/>
                        </a:spcBef>
                        <a:spcAft>
                          <a:spcPct val="0"/>
                        </a:spcAft>
                        <a:buClrTx/>
                        <a:buSzTx/>
                        <a:buFontTx/>
                        <a:buNone/>
                        <a:tabLst/>
                      </a:pPr>
                      <a:r>
                        <a:rPr kumimoji="1" lang="zh-TW" altLang="en-US" sz="1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一、組團赴國外拓展貿易。二、參加國際經貿會議。三、邀請接待國外貿易團體。四、舉辦貿易人才訓練。五、編印國內外經貿資料。六、推廣貿易相關之聯繫輔導業務。七、辦理宣導國際經貿政策、參與國際經貿事務或促進國際經貿合作等業務。八、其他配合政策辦理或有助於貿易推廣之業務。九、因應展品遭指控侵權之保護措施。十、辦理輸出保險業務或其他配合政策辦理之業務。十一、因應國際貿易保護措施。</a:t>
                      </a:r>
                    </a:p>
                  </a:txBody>
                  <a:tcPr marL="72000" marR="72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群組 1"/>
          <p:cNvGrpSpPr/>
          <p:nvPr/>
        </p:nvGrpSpPr>
        <p:grpSpPr>
          <a:xfrm>
            <a:off x="395536" y="711959"/>
            <a:ext cx="1781371" cy="449493"/>
            <a:chOff x="-2095551" y="1100237"/>
            <a:chExt cx="1781371" cy="449493"/>
          </a:xfrm>
        </p:grpSpPr>
        <p:sp>
          <p:nvSpPr>
            <p:cNvPr id="61" name="＞形箭號 60"/>
            <p:cNvSpPr/>
            <p:nvPr/>
          </p:nvSpPr>
          <p:spPr>
            <a:xfrm>
              <a:off x="-2095551" y="1100237"/>
              <a:ext cx="1781371" cy="439503"/>
            </a:xfrm>
            <a:prstGeom prst="chevron">
              <a:avLst/>
            </a:prstGeom>
            <a:gradFill>
              <a:gsLst>
                <a:gs pos="0">
                  <a:srgbClr val="CB4441"/>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solidFill>
                <a:srgbClr val="CB4441"/>
              </a:solidFill>
            </a:ln>
            <a:scene3d>
              <a:camera prst="orthographicFront"/>
              <a:lightRig rig="threePt" dir="t">
                <a:rot lat="0" lon="0" rev="7500000"/>
              </a:lightRig>
            </a:scene3d>
            <a:sp3d prstMaterial="plastic">
              <a:bevelT w="127000" h="25400" prst="relaxedInset"/>
            </a:sp3d>
          </p:spPr>
          <p:style>
            <a:lnRef idx="0">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3" name="＞形箭號 4"/>
            <p:cNvSpPr/>
            <p:nvPr/>
          </p:nvSpPr>
          <p:spPr>
            <a:xfrm>
              <a:off x="-1908721" y="1131802"/>
              <a:ext cx="1407711" cy="41792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zh-TW" altLang="en-US" sz="2000" b="1" kern="1200" dirty="0" smtClean="0">
                  <a:solidFill>
                    <a:schemeClr val="bg1"/>
                  </a:solidFill>
                  <a:latin typeface="微軟正黑體" panose="020B0604030504040204" pitchFamily="34" charset="-120"/>
                  <a:ea typeface="微軟正黑體" panose="020B0604030504040204" pitchFamily="34" charset="-120"/>
                  <a:cs typeface="Times New Roman" pitchFamily="18" charset="0"/>
                  <a:sym typeface="Webdings" pitchFamily="18" charset="2"/>
                </a:rPr>
                <a:t>補助對象</a:t>
              </a:r>
              <a:endParaRPr lang="zh-TW" altLang="en-US" sz="2000" kern="1200" dirty="0">
                <a:solidFill>
                  <a:schemeClr val="bg1"/>
                </a:solidFill>
                <a:latin typeface="微軟正黑體" panose="020B0604030504040204" pitchFamily="34" charset="-120"/>
                <a:ea typeface="微軟正黑體" panose="020B0604030504040204" pitchFamily="34" charset="-120"/>
              </a:endParaRPr>
            </a:p>
          </p:txBody>
        </p:sp>
      </p:grpSp>
      <p:sp>
        <p:nvSpPr>
          <p:cNvPr id="15" name="AutoShape 2"/>
          <p:cNvSpPr>
            <a:spLocks noChangeArrowheads="1"/>
          </p:cNvSpPr>
          <p:nvPr/>
        </p:nvSpPr>
        <p:spPr bwMode="auto">
          <a:xfrm>
            <a:off x="8332152" y="0"/>
            <a:ext cx="811848" cy="331904"/>
          </a:xfrm>
          <a:prstGeom prst="flowChartAlternateProcess">
            <a:avLst/>
          </a:prstGeom>
          <a:ln>
            <a:headEnd/>
            <a:tailEnd/>
          </a:ln>
        </p:spPr>
        <p:style>
          <a:lnRef idx="2">
            <a:schemeClr val="accent5"/>
          </a:lnRef>
          <a:fillRef idx="1">
            <a:schemeClr val="lt1"/>
          </a:fillRef>
          <a:effectRef idx="0">
            <a:schemeClr val="accent5"/>
          </a:effectRef>
          <a:fontRef idx="minor">
            <a:schemeClr val="dk1"/>
          </a:fontRef>
        </p:style>
        <p:txBody>
          <a:bodyPr wrap="none" anchor="t"/>
          <a:lstStyle/>
          <a:p>
            <a:pPr algn="ctr" fontAlgn="auto">
              <a:spcBef>
                <a:spcPts val="0"/>
              </a:spcBef>
              <a:spcAft>
                <a:spcPts val="1200"/>
              </a:spcAft>
            </a:pPr>
            <a:r>
              <a:rPr kumimoji="0" lang="zh-TW" altLang="en-US" sz="1400" dirty="0" smtClean="0">
                <a:solidFill>
                  <a:prstClr val="black"/>
                </a:solidFill>
                <a:latin typeface="微軟正黑體" panose="020B0604030504040204" pitchFamily="34" charset="-120"/>
                <a:ea typeface="微軟正黑體" panose="020B0604030504040204" pitchFamily="34" charset="-120"/>
                <a:cs typeface="Times New Roman" pitchFamily="18" charset="0"/>
              </a:rPr>
              <a:t>補助計畫</a:t>
            </a:r>
            <a:endParaRPr kumimoji="0" lang="zh-TW" altLang="en-US" sz="1400"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16" name="Text Box 9"/>
          <p:cNvSpPr txBox="1">
            <a:spLocks noChangeArrowheads="1"/>
          </p:cNvSpPr>
          <p:nvPr/>
        </p:nvSpPr>
        <p:spPr bwMode="auto">
          <a:xfrm>
            <a:off x="1403648" y="44624"/>
            <a:ext cx="6336704" cy="523220"/>
          </a:xfrm>
          <a:prstGeom prst="rect">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四、補助公協會辦理貿易推廣活動</a:t>
            </a:r>
            <a:endPar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17" name="直線コネクタ 81"/>
          <p:cNvCxnSpPr>
            <a:cxnSpLocks noChangeShapeType="1"/>
          </p:cNvCxnSpPr>
          <p:nvPr/>
        </p:nvCxnSpPr>
        <p:spPr bwMode="auto">
          <a:xfrm rot="10800000">
            <a:off x="899592" y="548679"/>
            <a:ext cx="7358114"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1795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p:cNvSpPr>
          <p:nvPr/>
        </p:nvSpPr>
        <p:spPr>
          <a:xfrm>
            <a:off x="220216" y="620688"/>
            <a:ext cx="8714680" cy="6048864"/>
          </a:xfrm>
          <a:prstGeom prst="rect">
            <a:avLst/>
          </a:prstGeom>
        </p:spPr>
        <p:txBody>
          <a:bodyPr/>
          <a:lstStyle/>
          <a:p>
            <a:pPr marL="342900" marR="0" lvl="0" indent="-342900" algn="l" defTabSz="914400" rtl="0" eaLnBrk="1" fontAlgn="auto" latinLnBrk="0" hangingPunct="1">
              <a:lnSpc>
                <a:spcPts val="1700"/>
              </a:lnSpc>
              <a:spcBef>
                <a:spcPct val="0"/>
              </a:spcBef>
              <a:spcAft>
                <a:spcPts val="400"/>
              </a:spcAft>
              <a:buClrTx/>
              <a:buSzTx/>
              <a:buFont typeface="Arial" charset="0"/>
              <a:buNone/>
              <a:tabLst/>
              <a:defRPr/>
            </a:pPr>
            <a:r>
              <a:rPr kumimoji="0" lang="zh-TW" altLang="en-US" sz="1200" b="1" i="0" u="none" strike="noStrike" kern="1200" cap="none" spc="0" normalizeH="0" baseline="0" noProof="0" dirty="0" smtClean="0">
                <a:ln>
                  <a:noFill/>
                </a:ln>
                <a:solidFill>
                  <a:srgbClr val="0033CC"/>
                </a:solidFill>
                <a:effectLst/>
                <a:uLnTx/>
                <a:uFillTx/>
                <a:latin typeface="微軟正黑體" panose="020B0604030504040204" pitchFamily="34" charset="-120"/>
                <a:ea typeface="微軟正黑體" panose="020B0604030504040204" pitchFamily="34" charset="-120"/>
                <a:cs typeface="Times New Roman" pitchFamily="18" charset="0"/>
              </a:rPr>
              <a:t>申請資格</a:t>
            </a:r>
            <a:endParaRPr kumimoji="0" lang="en-US" altLang="zh-TW" sz="1200" b="1" i="0" u="none" strike="noStrike" kern="1200" cap="none" spc="0" normalizeH="0" baseline="0" noProof="0" dirty="0" smtClean="0">
              <a:ln>
                <a:noFill/>
              </a:ln>
              <a:solidFill>
                <a:srgbClr val="0033CC"/>
              </a:solidFill>
              <a:effectLst/>
              <a:uLnTx/>
              <a:uFillTx/>
              <a:latin typeface="微軟正黑體" panose="020B0604030504040204" pitchFamily="34" charset="-120"/>
              <a:ea typeface="微軟正黑體" panose="020B0604030504040204" pitchFamily="34" charset="-120"/>
              <a:cs typeface="Times New Roman" pitchFamily="18" charset="0"/>
            </a:endParaRPr>
          </a:p>
          <a:p>
            <a:pPr marL="972000" marR="0" lvl="0" indent="-457200" defTabSz="914400" rtl="0" eaLnBrk="1" fontAlgn="auto" latinLnBrk="0" hangingPunct="1">
              <a:lnSpc>
                <a:spcPts val="1700"/>
              </a:lnSpc>
              <a:spcBef>
                <a:spcPct val="0"/>
              </a:spcBef>
              <a:spcAft>
                <a:spcPts val="0"/>
              </a:spcAft>
              <a:buClrTx/>
              <a:buSzTx/>
              <a:buFont typeface="Arial" charset="0"/>
              <a:buNone/>
              <a:tabLst/>
              <a:defRPr/>
            </a:pPr>
            <a:r>
              <a:rPr kumimoji="0" lang="en-US" altLang="zh-TW"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 (</a:t>
            </a:r>
            <a:r>
              <a:rPr kumimoji="0" lang="zh-TW" altLang="en-US"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一</a:t>
            </a:r>
            <a:r>
              <a:rPr kumimoji="0" lang="en-US" altLang="zh-TW"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a:t>
            </a:r>
            <a:r>
              <a:rPr kumimoji="0" lang="zh-TW" altLang="en-US"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依出進口廠商登記辦法向貿易局登記之公司或商號。</a:t>
            </a:r>
            <a:r>
              <a:rPr kumimoji="0" lang="zh-TW" altLang="en-US"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 </a:t>
            </a:r>
            <a:endParaRPr kumimoji="0" lang="en-US" altLang="zh-TW"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endParaRPr>
          </a:p>
          <a:p>
            <a:pPr marL="972000" marR="0" lvl="0" indent="-457200" defTabSz="914400" rtl="0" eaLnBrk="1" fontAlgn="auto" latinLnBrk="0" hangingPunct="1">
              <a:lnSpc>
                <a:spcPts val="1700"/>
              </a:lnSpc>
              <a:spcBef>
                <a:spcPct val="0"/>
              </a:spcBef>
              <a:spcAft>
                <a:spcPts val="0"/>
              </a:spcAft>
              <a:buClrTx/>
              <a:buSzTx/>
              <a:buFont typeface="Arial" charset="0"/>
              <a:buNone/>
              <a:tabLst/>
              <a:defRPr/>
            </a:pPr>
            <a:r>
              <a:rPr kumimoji="0" lang="en-US" altLang="zh-TW"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 (</a:t>
            </a:r>
            <a:r>
              <a:rPr kumimoji="0" lang="zh-TW" altLang="en-US"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二</a:t>
            </a:r>
            <a:r>
              <a:rPr kumimoji="0" lang="en-US" altLang="zh-TW"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a:t>
            </a:r>
            <a:r>
              <a:rPr kumimoji="0" lang="zh-TW" altLang="en-US"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前一年具有出進口實績</a:t>
            </a:r>
            <a:r>
              <a:rPr kumimoji="0" lang="en-US" altLang="zh-TW"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(104</a:t>
            </a:r>
            <a:r>
              <a:rPr kumimoji="0" lang="zh-TW" altLang="en-US"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年</a:t>
            </a:r>
            <a:r>
              <a:rPr kumimoji="0" lang="en-US" altLang="zh-TW"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7</a:t>
            </a:r>
            <a:r>
              <a:rPr kumimoji="0" lang="zh-TW" altLang="en-US"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月</a:t>
            </a:r>
            <a:r>
              <a:rPr kumimoji="0" lang="en-US" altLang="zh-TW"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1</a:t>
            </a:r>
            <a:r>
              <a:rPr kumimoji="0" lang="zh-TW" altLang="en-US"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日至</a:t>
            </a:r>
            <a:r>
              <a:rPr kumimoji="0" lang="en-US" altLang="zh-TW"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105</a:t>
            </a:r>
            <a:r>
              <a:rPr kumimoji="0" lang="zh-TW" altLang="en-US"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年</a:t>
            </a:r>
            <a:r>
              <a:rPr kumimoji="0" lang="en-US" altLang="zh-TW"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6</a:t>
            </a:r>
            <a:r>
              <a:rPr kumimoji="0" lang="zh-TW" altLang="en-US"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月</a:t>
            </a:r>
            <a:r>
              <a:rPr kumimoji="0" lang="en-US" altLang="zh-TW"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30</a:t>
            </a:r>
            <a:r>
              <a:rPr kumimoji="0" lang="zh-TW" altLang="en-US"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日止</a:t>
            </a:r>
            <a:r>
              <a:rPr kumimoji="0" lang="en-US" altLang="zh-TW"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a:t>
            </a:r>
            <a:r>
              <a:rPr kumimoji="0" lang="zh-TW" altLang="en-US"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a:t>
            </a:r>
            <a:endParaRPr kumimoji="0" lang="en-US" altLang="zh-TW"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endParaRPr>
          </a:p>
          <a:p>
            <a:pPr marL="972000" marR="0" lvl="0" indent="-457200" defTabSz="914400" rtl="0" eaLnBrk="1" fontAlgn="auto" latinLnBrk="0" hangingPunct="1">
              <a:lnSpc>
                <a:spcPts val="1700"/>
              </a:lnSpc>
              <a:spcBef>
                <a:spcPct val="0"/>
              </a:spcBef>
              <a:spcAft>
                <a:spcPts val="0"/>
              </a:spcAft>
              <a:buClrTx/>
              <a:buSzTx/>
              <a:buFont typeface="Arial" charset="0"/>
              <a:buNone/>
              <a:tabLst/>
              <a:defRPr/>
            </a:pPr>
            <a:r>
              <a:rPr kumimoji="0" lang="en-US" altLang="zh-TW"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 (</a:t>
            </a:r>
            <a:r>
              <a:rPr kumimoji="0" lang="zh-TW" altLang="en-US"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三</a:t>
            </a:r>
            <a:r>
              <a:rPr kumimoji="0" lang="en-US" altLang="zh-TW"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a:t>
            </a:r>
            <a:r>
              <a:rPr kumimoji="0" lang="zh-TW" altLang="en-US"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前一年未受暫停出進口處分</a:t>
            </a:r>
            <a:r>
              <a:rPr kumimoji="0" lang="zh-TW" altLang="en-US"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（至貿易局公告受理申請截止日</a:t>
            </a:r>
            <a:r>
              <a:rPr kumimoji="0" lang="en-US" altLang="zh-TW"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105</a:t>
            </a:r>
            <a:r>
              <a:rPr kumimoji="0" lang="zh-TW" altLang="en-US"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年</a:t>
            </a:r>
            <a:r>
              <a:rPr kumimoji="0" lang="en-US" altLang="zh-TW"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11</a:t>
            </a:r>
            <a:r>
              <a:rPr kumimoji="0" lang="zh-TW" altLang="en-US"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月</a:t>
            </a:r>
            <a:r>
              <a:rPr kumimoji="0" lang="en-US" altLang="zh-TW"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7</a:t>
            </a:r>
            <a:r>
              <a:rPr kumimoji="0" lang="zh-TW" altLang="en-US"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日前，如有受註銷、撤銷或暫停出進口處分紀錄者，將不予受理）。</a:t>
            </a:r>
            <a:endParaRPr kumimoji="0" lang="en-US" altLang="zh-TW"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endParaRPr>
          </a:p>
          <a:p>
            <a:pPr marL="972000" marR="0" lvl="0" indent="-457200" defTabSz="914400" rtl="0" eaLnBrk="1" fontAlgn="auto" latinLnBrk="0" hangingPunct="1">
              <a:lnSpc>
                <a:spcPts val="1700"/>
              </a:lnSpc>
              <a:buClrTx/>
              <a:buSzTx/>
              <a:buFont typeface="Arial" charset="0"/>
              <a:buNone/>
              <a:tabLst/>
              <a:defRPr/>
            </a:pPr>
            <a:r>
              <a:rPr kumimoji="0" lang="en-US" altLang="zh-TW"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 (</a:t>
            </a:r>
            <a:r>
              <a:rPr kumimoji="0" lang="zh-TW" altLang="en-US"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四</a:t>
            </a:r>
            <a:r>
              <a:rPr kumimoji="0" lang="en-US" altLang="zh-TW"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a:t>
            </a:r>
            <a:r>
              <a:rPr kumimoji="0" lang="zh-TW" altLang="en-US" sz="12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itchFamily="18" charset="0"/>
              </a:rPr>
              <a:t>繳交推廣貿易服務費且無欠繳紀錄</a:t>
            </a:r>
            <a:r>
              <a:rPr kumimoji="0" lang="zh-TW" altLang="en-US" sz="12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itchFamily="18" charset="0"/>
              </a:rPr>
              <a:t>（依財政部關務署每日提供貿易局最新欠繳資料作為審查基準）。</a:t>
            </a:r>
            <a:endParaRPr lang="en-US" altLang="zh-TW" sz="1200" dirty="0" smtClean="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a:lnSpc>
                <a:spcPts val="1700"/>
              </a:lnSpc>
              <a:defRPr/>
            </a:pPr>
            <a:r>
              <a:rPr lang="zh-TW" altLang="en-US" sz="1200" b="1" dirty="0" smtClean="0">
                <a:solidFill>
                  <a:srgbClr val="0033CC"/>
                </a:solidFill>
                <a:latin typeface="微軟正黑體" panose="020B0604030504040204" pitchFamily="34" charset="-120"/>
                <a:ea typeface="微軟正黑體" panose="020B0604030504040204" pitchFamily="34" charset="-120"/>
                <a:cs typeface="Times New Roman" pitchFamily="18" charset="0"/>
              </a:rPr>
              <a:t>補助項目</a:t>
            </a:r>
            <a:endParaRPr lang="en-US" altLang="zh-TW" sz="1200" b="1" dirty="0" smtClean="0">
              <a:solidFill>
                <a:srgbClr val="0033CC"/>
              </a:solidFill>
              <a:latin typeface="微軟正黑體" panose="020B0604030504040204" pitchFamily="34" charset="-120"/>
              <a:ea typeface="微軟正黑體" panose="020B0604030504040204" pitchFamily="34" charset="-120"/>
              <a:cs typeface="Times New Roman" pitchFamily="18" charset="0"/>
            </a:endParaRPr>
          </a:p>
          <a:p>
            <a:pPr marL="180000" indent="0">
              <a:lnSpc>
                <a:spcPts val="1700"/>
              </a:lnSpc>
              <a:buFont typeface="Monotype Sorts" pitchFamily="2" charset="2"/>
              <a:buNone/>
              <a:defRPr/>
            </a:pPr>
            <a:r>
              <a:rPr lang="zh-TW" altLang="en-GB" sz="1200" dirty="0" smtClean="0">
                <a:latin typeface="微軟正黑體" panose="020B0604030504040204" pitchFamily="34" charset="-120"/>
                <a:ea typeface="微軟正黑體" panose="020B0604030504040204" pitchFamily="34" charset="-120"/>
                <a:cs typeface="Times New Roman" pitchFamily="18" charset="0"/>
              </a:rPr>
              <a:t>      補助項目</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僅限於參加國際展覽之</a:t>
            </a:r>
            <a:r>
              <a:rPr lang="zh-TW" altLang="en-GB" sz="1200" dirty="0" smtClean="0">
                <a:latin typeface="微軟正黑體" panose="020B0604030504040204" pitchFamily="34" charset="-120"/>
                <a:ea typeface="微軟正黑體" panose="020B0604030504040204" pitchFamily="34" charset="-120"/>
                <a:cs typeface="Times New Roman" pitchFamily="18" charset="0"/>
              </a:rPr>
              <a:t>場地租金</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a:t>
            </a:r>
            <a:endParaRPr lang="en-US" altLang="zh-TW" sz="1200" dirty="0" smtClean="0">
              <a:latin typeface="微軟正黑體" panose="020B0604030504040204" pitchFamily="34" charset="-120"/>
              <a:ea typeface="微軟正黑體" panose="020B0604030504040204" pitchFamily="34" charset="-120"/>
              <a:cs typeface="Times New Roman" pitchFamily="18" charset="0"/>
            </a:endParaRPr>
          </a:p>
          <a:p>
            <a:pPr>
              <a:lnSpc>
                <a:spcPts val="1700"/>
              </a:lnSpc>
              <a:defRPr/>
            </a:pPr>
            <a:r>
              <a:rPr lang="zh-TW" altLang="en-US" sz="1200" b="1" dirty="0" smtClean="0">
                <a:solidFill>
                  <a:srgbClr val="0033CC"/>
                </a:solidFill>
                <a:latin typeface="微軟正黑體" panose="020B0604030504040204" pitchFamily="34" charset="-120"/>
                <a:ea typeface="微軟正黑體" panose="020B0604030504040204" pitchFamily="34" charset="-120"/>
                <a:cs typeface="Times New Roman" pitchFamily="18" charset="0"/>
              </a:rPr>
              <a:t>每展補助額度及全年補助總額</a:t>
            </a:r>
            <a:endParaRPr lang="en-US" altLang="zh-TW" sz="1200" b="1" dirty="0" smtClean="0">
              <a:solidFill>
                <a:srgbClr val="0033CC"/>
              </a:solidFill>
              <a:latin typeface="微軟正黑體" panose="020B0604030504040204" pitchFamily="34" charset="-120"/>
              <a:ea typeface="微軟正黑體" panose="020B0604030504040204" pitchFamily="34" charset="-120"/>
              <a:cs typeface="Times New Roman" pitchFamily="18" charset="0"/>
            </a:endParaRPr>
          </a:p>
          <a:p>
            <a:pPr indent="176213">
              <a:defRPr/>
            </a:pPr>
            <a:r>
              <a:rPr lang="zh-TW" altLang="en-US" sz="12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　　</a:t>
            </a:r>
            <a:r>
              <a:rPr lang="en-US" altLang="zh-TW" sz="12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a:t>
            </a:r>
            <a:r>
              <a:rPr lang="zh-TW" altLang="en-US" sz="12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一</a:t>
            </a:r>
            <a:r>
              <a:rPr lang="en-US" altLang="zh-TW" sz="12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a:t>
            </a:r>
            <a:r>
              <a:rPr lang="zh-TW" altLang="en-US" sz="12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每展補助額度：                                                                                                                                               </a:t>
            </a:r>
            <a:r>
              <a:rPr lang="zh-TW" altLang="en-US" sz="10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單位</a:t>
            </a:r>
            <a:r>
              <a:rPr lang="en-US" altLang="zh-TW" sz="10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a:t>
            </a:r>
            <a:r>
              <a:rPr lang="zh-TW" altLang="en-US" sz="10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新臺幣</a:t>
            </a:r>
            <a:endParaRPr lang="en-US" altLang="zh-TW" sz="1000"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indent="176213">
              <a:defRPr/>
            </a:pPr>
            <a:endParaRPr lang="en-US" altLang="zh-TW" sz="1600"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179388" indent="0">
              <a:lnSpc>
                <a:spcPts val="1700"/>
              </a:lnSpc>
              <a:spcBef>
                <a:spcPts val="0"/>
              </a:spcBef>
              <a:spcAft>
                <a:spcPts val="0"/>
              </a:spcAft>
              <a:buFont typeface="Monotype Sorts" pitchFamily="2" charset="2"/>
              <a:buNone/>
              <a:tabLst>
                <a:tab pos="361950" algn="l"/>
              </a:tabLst>
              <a:defRPr/>
            </a:pPr>
            <a:r>
              <a:rPr lang="en-US" altLang="zh-TW" sz="16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    </a:t>
            </a:r>
            <a:endParaRPr lang="en-US" altLang="zh-TW" sz="700"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indent="176213">
              <a:lnSpc>
                <a:spcPts val="1700"/>
              </a:lnSpc>
              <a:spcBef>
                <a:spcPts val="0"/>
              </a:spcBef>
              <a:spcAft>
                <a:spcPts val="0"/>
              </a:spcAft>
              <a:buFont typeface="Monotype Sorts" pitchFamily="2" charset="2"/>
              <a:buNone/>
              <a:tabLst>
                <a:tab pos="361950" algn="l"/>
              </a:tabLst>
              <a:defRPr/>
            </a:pPr>
            <a:r>
              <a:rPr lang="zh-TW" altLang="en-US" sz="16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　</a:t>
            </a:r>
            <a:endParaRPr lang="en-US" altLang="zh-TW" sz="1600"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indent="176213">
              <a:lnSpc>
                <a:spcPts val="1700"/>
              </a:lnSpc>
              <a:spcBef>
                <a:spcPts val="0"/>
              </a:spcBef>
              <a:spcAft>
                <a:spcPts val="0"/>
              </a:spcAft>
              <a:buFont typeface="Monotype Sorts" pitchFamily="2" charset="2"/>
              <a:buNone/>
              <a:tabLst>
                <a:tab pos="361950" algn="l"/>
              </a:tabLst>
              <a:defRPr/>
            </a:pPr>
            <a:r>
              <a:rPr lang="zh-TW" altLang="en-US" sz="16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　</a:t>
            </a:r>
            <a:endParaRPr lang="en-US" altLang="zh-TW" sz="1600"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indent="176213">
              <a:lnSpc>
                <a:spcPts val="1700"/>
              </a:lnSpc>
              <a:spcBef>
                <a:spcPts val="0"/>
              </a:spcBef>
              <a:spcAft>
                <a:spcPts val="0"/>
              </a:spcAft>
              <a:buFont typeface="Monotype Sorts" pitchFamily="2" charset="2"/>
              <a:buNone/>
              <a:tabLst>
                <a:tab pos="361950" algn="l"/>
              </a:tabLst>
              <a:defRPr/>
            </a:pPr>
            <a:endParaRPr lang="en-US" altLang="zh-TW" sz="1600"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indent="176213">
              <a:lnSpc>
                <a:spcPts val="1700"/>
              </a:lnSpc>
              <a:spcBef>
                <a:spcPts val="0"/>
              </a:spcBef>
              <a:spcAft>
                <a:spcPts val="0"/>
              </a:spcAft>
              <a:buFont typeface="Monotype Sorts" pitchFamily="2" charset="2"/>
              <a:buNone/>
              <a:tabLst>
                <a:tab pos="361950" algn="l"/>
              </a:tabLst>
              <a:defRPr/>
            </a:pPr>
            <a:endParaRPr lang="en-US" altLang="zh-TW" sz="1600" dirty="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indent="176213">
              <a:lnSpc>
                <a:spcPts val="1700"/>
              </a:lnSpc>
              <a:spcBef>
                <a:spcPts val="0"/>
              </a:spcBef>
              <a:spcAft>
                <a:spcPts val="0"/>
              </a:spcAft>
              <a:buFont typeface="Monotype Sorts" pitchFamily="2" charset="2"/>
              <a:buNone/>
              <a:tabLst>
                <a:tab pos="361950" algn="l"/>
              </a:tabLst>
              <a:defRPr/>
            </a:pPr>
            <a:endParaRPr lang="en-US" altLang="zh-TW" sz="1600"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indent="176213">
              <a:lnSpc>
                <a:spcPts val="1700"/>
              </a:lnSpc>
              <a:spcBef>
                <a:spcPts val="0"/>
              </a:spcBef>
              <a:spcAft>
                <a:spcPts val="0"/>
              </a:spcAft>
              <a:buFont typeface="Monotype Sorts" pitchFamily="2" charset="2"/>
              <a:buNone/>
              <a:tabLst>
                <a:tab pos="361950" algn="l"/>
              </a:tabLst>
              <a:defRPr/>
            </a:pPr>
            <a:endParaRPr lang="en-US" altLang="zh-TW" sz="1600"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indent="176213">
              <a:lnSpc>
                <a:spcPts val="1700"/>
              </a:lnSpc>
              <a:spcBef>
                <a:spcPts val="0"/>
              </a:spcBef>
              <a:spcAft>
                <a:spcPts val="0"/>
              </a:spcAft>
              <a:buFont typeface="Monotype Sorts" pitchFamily="2" charset="2"/>
              <a:buNone/>
              <a:tabLst>
                <a:tab pos="361950" algn="l"/>
              </a:tabLst>
              <a:defRPr/>
            </a:pPr>
            <a:endParaRPr lang="en-US" altLang="zh-TW" sz="1600" dirty="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indent="176213">
              <a:lnSpc>
                <a:spcPts val="1700"/>
              </a:lnSpc>
              <a:spcBef>
                <a:spcPts val="0"/>
              </a:spcBef>
              <a:spcAft>
                <a:spcPts val="0"/>
              </a:spcAft>
              <a:buFont typeface="Monotype Sorts" pitchFamily="2" charset="2"/>
              <a:buNone/>
              <a:tabLst>
                <a:tab pos="361950" algn="l"/>
              </a:tabLst>
              <a:defRPr/>
            </a:pPr>
            <a:endParaRPr lang="en-US" altLang="zh-TW" sz="1200"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indent="176213">
              <a:lnSpc>
                <a:spcPts val="1700"/>
              </a:lnSpc>
              <a:spcBef>
                <a:spcPts val="0"/>
              </a:spcBef>
              <a:spcAft>
                <a:spcPts val="0"/>
              </a:spcAft>
              <a:buFont typeface="Monotype Sorts" pitchFamily="2" charset="2"/>
              <a:buNone/>
              <a:tabLst>
                <a:tab pos="361950" algn="l"/>
              </a:tabLst>
              <a:defRPr/>
            </a:pPr>
            <a:r>
              <a:rPr lang="zh-TW" altLang="en-US" sz="12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        </a:t>
            </a:r>
            <a:r>
              <a:rPr lang="en-US" altLang="zh-TW" sz="12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a:t>
            </a:r>
            <a:r>
              <a:rPr lang="zh-TW" altLang="en-US" sz="1200" dirty="0">
                <a:solidFill>
                  <a:srgbClr val="C00000"/>
                </a:solidFill>
                <a:latin typeface="微軟正黑體" panose="020B0604030504040204" pitchFamily="34" charset="-120"/>
                <a:ea typeface="微軟正黑體" panose="020B0604030504040204" pitchFamily="34" charset="-120"/>
                <a:cs typeface="Times New Roman" pitchFamily="18" charset="0"/>
              </a:rPr>
              <a:t>二</a:t>
            </a:r>
            <a:r>
              <a:rPr lang="en-US" altLang="zh-TW" sz="1200" dirty="0">
                <a:solidFill>
                  <a:srgbClr val="C00000"/>
                </a:solidFill>
                <a:latin typeface="微軟正黑體" panose="020B0604030504040204" pitchFamily="34" charset="-120"/>
                <a:ea typeface="微軟正黑體" panose="020B0604030504040204" pitchFamily="34" charset="-120"/>
                <a:cs typeface="Times New Roman" pitchFamily="18" charset="0"/>
              </a:rPr>
              <a:t>)</a:t>
            </a:r>
            <a:r>
              <a:rPr lang="zh-TW" altLang="en-US" sz="1200" dirty="0">
                <a:solidFill>
                  <a:srgbClr val="C00000"/>
                </a:solidFill>
                <a:latin typeface="微軟正黑體" panose="020B0604030504040204" pitchFamily="34" charset="-120"/>
                <a:ea typeface="微軟正黑體" panose="020B0604030504040204" pitchFamily="34" charset="-120"/>
                <a:cs typeface="Times New Roman" pitchFamily="18" charset="0"/>
              </a:rPr>
              <a:t>全年補助總額</a:t>
            </a:r>
            <a:r>
              <a:rPr lang="en-US" altLang="zh-TW" sz="1200" dirty="0">
                <a:solidFill>
                  <a:srgbClr val="C00000"/>
                </a:solidFill>
                <a:latin typeface="微軟正黑體" panose="020B0604030504040204" pitchFamily="34" charset="-120"/>
                <a:ea typeface="微軟正黑體" panose="020B0604030504040204" pitchFamily="34" charset="-120"/>
                <a:cs typeface="Times New Roman" pitchFamily="18" charset="0"/>
              </a:rPr>
              <a:t>(</a:t>
            </a:r>
            <a:r>
              <a:rPr lang="zh-TW" altLang="en-US" sz="1200" dirty="0">
                <a:solidFill>
                  <a:srgbClr val="C00000"/>
                </a:solidFill>
                <a:latin typeface="微軟正黑體" panose="020B0604030504040204" pitchFamily="34" charset="-120"/>
                <a:ea typeface="微軟正黑體" panose="020B0604030504040204" pitchFamily="34" charset="-120"/>
                <a:cs typeface="Times New Roman" pitchFamily="18" charset="0"/>
              </a:rPr>
              <a:t>總額內不限申請展數</a:t>
            </a:r>
            <a:r>
              <a:rPr lang="en-US" altLang="zh-TW" sz="1200" dirty="0">
                <a:solidFill>
                  <a:srgbClr val="C00000"/>
                </a:solidFill>
                <a:latin typeface="微軟正黑體" panose="020B0604030504040204" pitchFamily="34" charset="-120"/>
                <a:ea typeface="微軟正黑體" panose="020B0604030504040204" pitchFamily="34" charset="-120"/>
                <a:cs typeface="Times New Roman" pitchFamily="18" charset="0"/>
              </a:rPr>
              <a:t>)</a:t>
            </a:r>
            <a:r>
              <a:rPr lang="zh-TW" altLang="en-US" sz="12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a:t>
            </a:r>
            <a:r>
              <a:rPr lang="en-US" altLang="zh-TW" sz="12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14</a:t>
            </a:r>
            <a:r>
              <a:rPr lang="zh-TW" altLang="en-US" sz="12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a:t>
            </a:r>
            <a:r>
              <a:rPr lang="en-US" altLang="zh-TW" sz="12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30</a:t>
            </a:r>
            <a:r>
              <a:rPr lang="zh-TW" altLang="en-US" sz="1200"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萬元</a:t>
            </a:r>
            <a:endParaRPr lang="en-US" altLang="zh-TW" sz="1200" dirty="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540000" lvl="1">
              <a:lnSpc>
                <a:spcPts val="1700"/>
              </a:lnSpc>
              <a:spcAft>
                <a:spcPts val="600"/>
              </a:spcAft>
              <a:buFont typeface="Monotype Sorts" pitchFamily="2" charset="2"/>
              <a:buNone/>
              <a:tabLst>
                <a:tab pos="361950" algn="l"/>
              </a:tabLst>
              <a:defRPr/>
            </a:pPr>
            <a:r>
              <a:rPr lang="zh-TW" altLang="en-US" sz="1200" dirty="0" smtClean="0">
                <a:latin typeface="微軟正黑體" panose="020B0604030504040204" pitchFamily="34" charset="-120"/>
                <a:ea typeface="微軟正黑體" panose="020B0604030504040204" pitchFamily="34" charset="-120"/>
                <a:cs typeface="Times New Roman" pitchFamily="18" charset="0"/>
              </a:rPr>
              <a:t>每一公司或商號全年可申請之補助總額，依前一年之出進口實績級距設定，請至「補助公司或商號參加國際展覽管理系統」</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網址</a:t>
            </a:r>
            <a:r>
              <a:rPr lang="en-US" altLang="zh-TW" sz="1200" u="sng" dirty="0" smtClean="0">
                <a:solidFill>
                  <a:srgbClr val="0033CC"/>
                </a:solidFill>
                <a:latin typeface="微軟正黑體" panose="020B0604030504040204" pitchFamily="34" charset="-120"/>
                <a:ea typeface="微軟正黑體" panose="020B0604030504040204" pitchFamily="34" charset="-120"/>
                <a:cs typeface="Times New Roman" pitchFamily="18" charset="0"/>
              </a:rPr>
              <a:t>https://espo.trade.gov.tw</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a:t>
            </a:r>
            <a:r>
              <a:rPr lang="zh-TW" altLang="en-US" sz="1200" dirty="0" smtClean="0">
                <a:solidFill>
                  <a:prstClr val="black"/>
                </a:solidFill>
                <a:latin typeface="微軟正黑體" panose="020B0604030504040204" pitchFamily="34" charset="-120"/>
                <a:ea typeface="微軟正黑體" panose="020B0604030504040204" pitchFamily="34" charset="-120"/>
                <a:cs typeface="Times New Roman" pitchFamily="18" charset="0"/>
              </a:rPr>
              <a:t>查詢 。</a:t>
            </a:r>
            <a:endParaRPr lang="en-US" altLang="zh-TW" sz="1200" dirty="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0" lvl="1">
              <a:lnSpc>
                <a:spcPts val="1700"/>
              </a:lnSpc>
              <a:spcBef>
                <a:spcPts val="600"/>
              </a:spcBef>
              <a:buFont typeface="Monotype Sorts" pitchFamily="2" charset="2"/>
              <a:buNone/>
              <a:tabLst>
                <a:tab pos="361950" algn="l"/>
              </a:tabLst>
              <a:defRPr/>
            </a:pPr>
            <a:r>
              <a:rPr lang="zh-TW" altLang="en-US" sz="1200" b="1" dirty="0">
                <a:solidFill>
                  <a:srgbClr val="0033CC"/>
                </a:solidFill>
                <a:latin typeface="微軟正黑體" panose="020B0604030504040204" pitchFamily="34" charset="-120"/>
                <a:ea typeface="微軟正黑體" panose="020B0604030504040204" pitchFamily="34" charset="-120"/>
                <a:cs typeface="Times New Roman" pitchFamily="18" charset="0"/>
              </a:rPr>
              <a:t>受理</a:t>
            </a:r>
            <a:r>
              <a:rPr lang="zh-TW" altLang="en-US" sz="1200" b="1" dirty="0" smtClean="0">
                <a:solidFill>
                  <a:srgbClr val="0033CC"/>
                </a:solidFill>
                <a:latin typeface="微軟正黑體" panose="020B0604030504040204" pitchFamily="34" charset="-120"/>
                <a:ea typeface="微軟正黑體" panose="020B0604030504040204" pitchFamily="34" charset="-120"/>
                <a:cs typeface="Times New Roman" pitchFamily="18" charset="0"/>
              </a:rPr>
              <a:t>申請時間</a:t>
            </a:r>
            <a:endParaRPr lang="en-US" altLang="zh-TW" sz="1200" b="1" dirty="0" smtClean="0">
              <a:solidFill>
                <a:srgbClr val="0033CC"/>
              </a:solidFill>
              <a:latin typeface="微軟正黑體" panose="020B0604030504040204" pitchFamily="34" charset="-120"/>
              <a:ea typeface="微軟正黑體" panose="020B0604030504040204" pitchFamily="34" charset="-120"/>
              <a:cs typeface="Times New Roman" pitchFamily="18" charset="0"/>
            </a:endParaRPr>
          </a:p>
          <a:p>
            <a:pPr marL="180000" lvl="1">
              <a:lnSpc>
                <a:spcPts val="1700"/>
              </a:lnSpc>
              <a:spcBef>
                <a:spcPts val="600"/>
              </a:spcBef>
              <a:tabLst>
                <a:tab pos="361950" algn="l"/>
              </a:tabLst>
              <a:defRPr/>
            </a:pPr>
            <a:r>
              <a:rPr lang="en-US" altLang="zh-TW" sz="1200" dirty="0" smtClean="0">
                <a:latin typeface="微軟正黑體" panose="020B0604030504040204" pitchFamily="34" charset="-120"/>
                <a:ea typeface="微軟正黑體" panose="020B0604030504040204" pitchFamily="34" charset="-120"/>
                <a:cs typeface="Times New Roman" pitchFamily="18" charset="0"/>
              </a:rPr>
              <a:t>       105</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年</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10</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月</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7</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日至</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11</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月</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7</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日止受理廠商</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106</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年</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1</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月</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1</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日至</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6</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月</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30</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日止第</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1</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次參加海外國際展覽之補助申請案；預計</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106</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年</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4</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月份</a:t>
            </a:r>
            <a:endParaRPr lang="en-US" altLang="zh-TW" sz="1200" dirty="0" smtClean="0">
              <a:latin typeface="微軟正黑體" panose="020B0604030504040204" pitchFamily="34" charset="-120"/>
              <a:ea typeface="微軟正黑體" panose="020B0604030504040204" pitchFamily="34" charset="-120"/>
              <a:cs typeface="Times New Roman" pitchFamily="18" charset="0"/>
            </a:endParaRPr>
          </a:p>
          <a:p>
            <a:pPr marL="180000" lvl="1">
              <a:lnSpc>
                <a:spcPts val="1700"/>
              </a:lnSpc>
              <a:spcBef>
                <a:spcPts val="600"/>
              </a:spcBef>
              <a:tabLst>
                <a:tab pos="361950" algn="l"/>
              </a:tabLst>
              <a:defRPr/>
            </a:pPr>
            <a:r>
              <a:rPr lang="zh-TW" altLang="en-US" sz="1200" dirty="0">
                <a:latin typeface="微軟正黑體" panose="020B0604030504040204" pitchFamily="34" charset="-120"/>
                <a:ea typeface="微軟正黑體" panose="020B0604030504040204" pitchFamily="34" charset="-120"/>
                <a:cs typeface="Times New Roman" pitchFamily="18" charset="0"/>
              </a:rPr>
              <a:t> </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      公告</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106</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年</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7</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月至</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12</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月之第</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2</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次補助申請案。</a:t>
            </a:r>
            <a:r>
              <a:rPr kumimoji="0" lang="zh-TW" altLang="en-US" sz="1200" b="1" i="0" u="none" strike="noStrike" kern="1200" cap="none" spc="0" normalizeH="0" baseline="0" noProof="0" dirty="0" smtClean="0">
                <a:ln>
                  <a:noFill/>
                </a:ln>
                <a:solidFill>
                  <a:srgbClr val="0033CC"/>
                </a:solidFill>
                <a:effectLst/>
                <a:uLnTx/>
                <a:uFillTx/>
                <a:latin typeface="微軟正黑體" panose="020B0604030504040204" pitchFamily="34" charset="-120"/>
                <a:ea typeface="微軟正黑體" panose="020B0604030504040204" pitchFamily="34" charset="-120"/>
                <a:cs typeface="Times New Roman" pitchFamily="18" charset="0"/>
              </a:rPr>
              <a:t>　</a:t>
            </a:r>
            <a:endParaRPr kumimoji="0" lang="zh-TW" altLang="en-US" sz="1200" b="0" i="0" u="none" strike="noStrike" kern="1200" cap="none" spc="0" normalizeH="0" baseline="0" noProof="0" dirty="0" smtClean="0">
              <a:ln>
                <a:noFill/>
              </a:ln>
              <a:solidFill>
                <a:srgbClr val="007E39"/>
              </a:solidFill>
              <a:effectLst/>
              <a:uLnTx/>
              <a:uFillTx/>
              <a:latin typeface="微軟正黑體" panose="020B0604030504040204" pitchFamily="34" charset="-120"/>
              <a:ea typeface="微軟正黑體" panose="020B0604030504040204" pitchFamily="34" charset="-120"/>
              <a:cs typeface="Times New Roman"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4171144390"/>
              </p:ext>
            </p:extLst>
          </p:nvPr>
        </p:nvGraphicFramePr>
        <p:xfrm>
          <a:off x="972245" y="3068960"/>
          <a:ext cx="7921947" cy="1920030"/>
        </p:xfrm>
        <a:graphic>
          <a:graphicData uri="http://schemas.openxmlformats.org/drawingml/2006/table">
            <a:tbl>
              <a:tblPr firstRow="1" bandRow="1">
                <a:tableStyleId>{5C22544A-7EE6-4342-B048-85BDC9FD1C3A}</a:tableStyleId>
              </a:tblPr>
              <a:tblGrid>
                <a:gridCol w="4711443"/>
                <a:gridCol w="998823"/>
                <a:gridCol w="1070168"/>
                <a:gridCol w="1141513"/>
              </a:tblGrid>
              <a:tr h="280809">
                <a:tc>
                  <a:txBody>
                    <a:bodyPr/>
                    <a:lstStyle/>
                    <a:p>
                      <a:pPr algn="ctr"/>
                      <a:r>
                        <a:rPr lang="zh-TW" altLang="en-US" sz="1200" dirty="0" smtClean="0">
                          <a:latin typeface="微軟正黑體" panose="020B0604030504040204" pitchFamily="34" charset="-120"/>
                          <a:ea typeface="微軟正黑體" panose="020B0604030504040204" pitchFamily="34" charset="-120"/>
                          <a:cs typeface="Times New Roman" pitchFamily="18" charset="0"/>
                        </a:rPr>
                        <a:t>市場順序</a:t>
                      </a:r>
                      <a:endParaRPr lang="zh-TW" altLang="en-US" sz="1200" dirty="0">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200" dirty="0" smtClean="0">
                          <a:latin typeface="微軟正黑體" panose="020B0604030504040204" pitchFamily="34" charset="-120"/>
                          <a:ea typeface="微軟正黑體" panose="020B0604030504040204" pitchFamily="34" charset="-120"/>
                          <a:cs typeface="Times New Roman" pitchFamily="18" charset="0"/>
                        </a:rPr>
                        <a:t>每</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1</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攤位</a:t>
                      </a:r>
                      <a:endParaRPr lang="zh-TW" altLang="en-US" sz="1200" dirty="0">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200" dirty="0" smtClean="0">
                          <a:latin typeface="微軟正黑體" panose="020B0604030504040204" pitchFamily="34" charset="-120"/>
                          <a:ea typeface="微軟正黑體" panose="020B0604030504040204" pitchFamily="34" charset="-120"/>
                          <a:cs typeface="Times New Roman" pitchFamily="18" charset="0"/>
                        </a:rPr>
                        <a:t>每增加</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1</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攤位</a:t>
                      </a:r>
                      <a:endParaRPr lang="zh-TW" altLang="en-US" sz="1200" dirty="0">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200" dirty="0" smtClean="0">
                          <a:latin typeface="微軟正黑體" panose="020B0604030504040204" pitchFamily="34" charset="-120"/>
                          <a:ea typeface="微軟正黑體" panose="020B0604030504040204" pitchFamily="34" charset="-120"/>
                          <a:cs typeface="Times New Roman" pitchFamily="18" charset="0"/>
                        </a:rPr>
                        <a:t>每展補助上限</a:t>
                      </a:r>
                      <a:endParaRPr lang="zh-TW" altLang="en-US" sz="1200" dirty="0">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第</a:t>
                      </a:r>
                      <a:r>
                        <a:rPr lang="en-US" altLang="zh-TW"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1</a:t>
                      </a:r>
                      <a:r>
                        <a:rPr lang="zh-TW" altLang="en-US"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級共</a:t>
                      </a:r>
                      <a:r>
                        <a:rPr lang="en-US" altLang="zh-TW"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8</a:t>
                      </a:r>
                      <a:r>
                        <a:rPr lang="zh-TW" altLang="en-US"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國</a:t>
                      </a:r>
                      <a:r>
                        <a:rPr lang="en-US" altLang="zh-TW"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en-US"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重點拓銷市場，美國、德國、馬來西亞、印尼、越南、菲律賓、中國大陸、印度</a:t>
                      </a:r>
                      <a:r>
                        <a:rPr lang="en-US" altLang="zh-TW"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endParaRPr lang="zh-TW" altLang="en-US"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200" dirty="0" smtClean="0">
                          <a:latin typeface="微軟正黑體" panose="020B0604030504040204" pitchFamily="34" charset="-120"/>
                          <a:ea typeface="微軟正黑體" panose="020B0604030504040204" pitchFamily="34" charset="-120"/>
                          <a:cs typeface="Times New Roman" pitchFamily="18" charset="0"/>
                        </a:rPr>
                        <a:t>30,000</a:t>
                      </a:r>
                      <a:endParaRPr lang="zh-TW" altLang="en-US" sz="1200" dirty="0">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200" dirty="0" smtClean="0">
                          <a:latin typeface="微軟正黑體" panose="020B0604030504040204" pitchFamily="34" charset="-120"/>
                          <a:ea typeface="微軟正黑體" panose="020B0604030504040204" pitchFamily="34" charset="-120"/>
                          <a:cs typeface="Times New Roman" pitchFamily="18" charset="0"/>
                        </a:rPr>
                        <a:t>5,000</a:t>
                      </a:r>
                      <a:endParaRPr lang="zh-TW" altLang="en-US" sz="1200" dirty="0">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200" dirty="0" smtClean="0">
                          <a:latin typeface="微軟正黑體" panose="020B0604030504040204" pitchFamily="34" charset="-120"/>
                          <a:ea typeface="微軟正黑體" panose="020B0604030504040204" pitchFamily="34" charset="-120"/>
                          <a:cs typeface="Times New Roman" pitchFamily="18" charset="0"/>
                        </a:rPr>
                        <a:t>50,000</a:t>
                      </a:r>
                      <a:endParaRPr lang="zh-TW" altLang="en-US" sz="1200" dirty="0">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5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第</a:t>
                      </a:r>
                      <a:r>
                        <a:rPr lang="en-US" altLang="zh-TW"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2</a:t>
                      </a:r>
                      <a:r>
                        <a:rPr lang="zh-TW" altLang="en-US"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級共</a:t>
                      </a:r>
                      <a:r>
                        <a:rPr lang="en-US" altLang="zh-TW"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22</a:t>
                      </a:r>
                      <a:r>
                        <a:rPr lang="zh-TW" altLang="en-US"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國</a:t>
                      </a:r>
                      <a:r>
                        <a:rPr lang="en-US" altLang="zh-TW"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en-US"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亞洲之新加坡、韓國、日本、泰國、緬甸、柬埔寨、斯里蘭卡、香港、孟加拉共</a:t>
                      </a:r>
                      <a:r>
                        <a:rPr lang="en-US" altLang="zh-TW"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9</a:t>
                      </a:r>
                      <a:r>
                        <a:rPr lang="zh-TW" altLang="en-US"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國；大洋洲之澳大利亞</a:t>
                      </a:r>
                      <a:r>
                        <a:rPr lang="en-US" altLang="zh-TW"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1</a:t>
                      </a:r>
                      <a:r>
                        <a:rPr lang="zh-TW" altLang="en-US"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國；中東之沙烏地阿拉伯、阿聯、伊朗共</a:t>
                      </a:r>
                      <a:r>
                        <a:rPr lang="en-US" altLang="zh-TW"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3</a:t>
                      </a:r>
                      <a:r>
                        <a:rPr lang="zh-TW" altLang="en-US"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國；歐洲之英國、法國、荷蘭、義大利、西班牙、俄羅斯、土耳其共</a:t>
                      </a:r>
                      <a:r>
                        <a:rPr lang="en-US" altLang="zh-TW"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7</a:t>
                      </a:r>
                      <a:r>
                        <a:rPr lang="zh-TW" altLang="en-US"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國</a:t>
                      </a:r>
                      <a:r>
                        <a:rPr lang="en-US" altLang="zh-TW"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endParaRPr lang="zh-TW" altLang="en-US" sz="1200" dirty="0" smtClean="0">
                        <a:solidFill>
                          <a:schemeClr val="tx1"/>
                        </a:solidFill>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200" dirty="0" smtClean="0">
                          <a:latin typeface="微軟正黑體" panose="020B0604030504040204" pitchFamily="34" charset="-120"/>
                          <a:ea typeface="微軟正黑體" panose="020B0604030504040204" pitchFamily="34" charset="-120"/>
                          <a:cs typeface="Times New Roman" pitchFamily="18" charset="0"/>
                        </a:rPr>
                        <a:t>25,000</a:t>
                      </a:r>
                      <a:endParaRPr lang="zh-TW" altLang="en-US" sz="1200" dirty="0">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200" dirty="0" smtClean="0">
                          <a:latin typeface="微軟正黑體" panose="020B0604030504040204" pitchFamily="34" charset="-120"/>
                          <a:ea typeface="微軟正黑體" panose="020B0604030504040204" pitchFamily="34" charset="-120"/>
                          <a:cs typeface="Times New Roman" pitchFamily="18" charset="0"/>
                        </a:rPr>
                        <a:t>5,000</a:t>
                      </a:r>
                      <a:endParaRPr lang="zh-TW" altLang="en-US" sz="1200" dirty="0">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200" dirty="0" smtClean="0">
                          <a:latin typeface="微軟正黑體" panose="020B0604030504040204" pitchFamily="34" charset="-120"/>
                          <a:ea typeface="微軟正黑體" panose="020B0604030504040204" pitchFamily="34" charset="-120"/>
                          <a:cs typeface="Times New Roman" pitchFamily="18" charset="0"/>
                        </a:rPr>
                        <a:t>45,000</a:t>
                      </a:r>
                      <a:endParaRPr lang="zh-TW" altLang="en-US" sz="1200" dirty="0">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微軟正黑體" panose="020B0604030504040204" pitchFamily="34" charset="-120"/>
                          <a:ea typeface="微軟正黑體" panose="020B0604030504040204" pitchFamily="34" charset="-120"/>
                          <a:cs typeface="Times New Roman" pitchFamily="18" charset="0"/>
                        </a:rPr>
                        <a:t>第</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3</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級</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除前揭</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1</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2</a:t>
                      </a:r>
                      <a:r>
                        <a:rPr lang="zh-TW" altLang="en-US" sz="1200" dirty="0" smtClean="0">
                          <a:latin typeface="微軟正黑體" panose="020B0604030504040204" pitchFamily="34" charset="-120"/>
                          <a:ea typeface="微軟正黑體" panose="020B0604030504040204" pitchFamily="34" charset="-120"/>
                          <a:cs typeface="Times New Roman" pitchFamily="18" charset="0"/>
                        </a:rPr>
                        <a:t>級以外之市場</a:t>
                      </a:r>
                      <a:r>
                        <a:rPr lang="en-US" altLang="zh-TW" sz="1200" dirty="0" smtClean="0">
                          <a:latin typeface="微軟正黑體" panose="020B0604030504040204" pitchFamily="34" charset="-120"/>
                          <a:ea typeface="微軟正黑體" panose="020B0604030504040204" pitchFamily="34" charset="-120"/>
                          <a:cs typeface="Times New Roman" pitchFamily="18" charset="0"/>
                        </a:rPr>
                        <a:t>)</a:t>
                      </a:r>
                      <a:endParaRPr lang="zh-TW" altLang="en-US" sz="1200" dirty="0" smtClean="0">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200" dirty="0" smtClean="0">
                          <a:latin typeface="微軟正黑體" panose="020B0604030504040204" pitchFamily="34" charset="-120"/>
                          <a:ea typeface="微軟正黑體" panose="020B0604030504040204" pitchFamily="34" charset="-120"/>
                          <a:cs typeface="Times New Roman" pitchFamily="18" charset="0"/>
                        </a:rPr>
                        <a:t>20,000</a:t>
                      </a:r>
                      <a:endParaRPr lang="zh-TW" altLang="en-US" sz="1200" dirty="0">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200" dirty="0" smtClean="0">
                          <a:latin typeface="微軟正黑體" panose="020B0604030504040204" pitchFamily="34" charset="-120"/>
                          <a:ea typeface="微軟正黑體" panose="020B0604030504040204" pitchFamily="34" charset="-120"/>
                          <a:cs typeface="Times New Roman" pitchFamily="18" charset="0"/>
                        </a:rPr>
                        <a:t>5,000</a:t>
                      </a:r>
                      <a:endParaRPr lang="zh-TW" altLang="en-US" sz="1200" dirty="0">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200" dirty="0" smtClean="0">
                          <a:latin typeface="微軟正黑體" panose="020B0604030504040204" pitchFamily="34" charset="-120"/>
                          <a:ea typeface="微軟正黑體" panose="020B0604030504040204" pitchFamily="34" charset="-120"/>
                          <a:cs typeface="Times New Roman" pitchFamily="18" charset="0"/>
                        </a:rPr>
                        <a:t>40,000</a:t>
                      </a:r>
                      <a:endParaRPr lang="zh-TW" altLang="en-US" sz="1200" dirty="0">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AutoShape 2"/>
          <p:cNvSpPr>
            <a:spLocks noChangeArrowheads="1"/>
          </p:cNvSpPr>
          <p:nvPr/>
        </p:nvSpPr>
        <p:spPr bwMode="auto">
          <a:xfrm>
            <a:off x="8332152" y="0"/>
            <a:ext cx="811848" cy="331904"/>
          </a:xfrm>
          <a:prstGeom prst="flowChartAlternateProcess">
            <a:avLst/>
          </a:prstGeom>
          <a:ln>
            <a:headEnd/>
            <a:tailEnd/>
          </a:ln>
        </p:spPr>
        <p:style>
          <a:lnRef idx="2">
            <a:schemeClr val="accent5"/>
          </a:lnRef>
          <a:fillRef idx="1">
            <a:schemeClr val="lt1"/>
          </a:fillRef>
          <a:effectRef idx="0">
            <a:schemeClr val="accent5"/>
          </a:effectRef>
          <a:fontRef idx="minor">
            <a:schemeClr val="dk1"/>
          </a:fontRef>
        </p:style>
        <p:txBody>
          <a:bodyPr wrap="none" anchor="t"/>
          <a:lstStyle/>
          <a:p>
            <a:pPr algn="ctr" fontAlgn="auto">
              <a:spcBef>
                <a:spcPts val="0"/>
              </a:spcBef>
              <a:spcAft>
                <a:spcPts val="1200"/>
              </a:spcAft>
            </a:pPr>
            <a:r>
              <a:rPr kumimoji="0" lang="zh-TW" altLang="en-US" sz="1400" dirty="0" smtClean="0">
                <a:solidFill>
                  <a:prstClr val="black"/>
                </a:solidFill>
                <a:latin typeface="微軟正黑體" panose="020B0604030504040204" pitchFamily="34" charset="-120"/>
                <a:ea typeface="微軟正黑體" panose="020B0604030504040204" pitchFamily="34" charset="-120"/>
                <a:cs typeface="Times New Roman" pitchFamily="18" charset="0"/>
              </a:rPr>
              <a:t>補助計畫</a:t>
            </a:r>
            <a:endParaRPr kumimoji="0" lang="zh-TW" altLang="en-US" sz="1400"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9" name="Text Box 9"/>
          <p:cNvSpPr txBox="1">
            <a:spLocks noChangeArrowheads="1"/>
          </p:cNvSpPr>
          <p:nvPr/>
        </p:nvSpPr>
        <p:spPr bwMode="auto">
          <a:xfrm>
            <a:off x="1403648" y="44624"/>
            <a:ext cx="6336704" cy="523220"/>
          </a:xfrm>
          <a:prstGeom prst="rect">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五、補助公司或商號參加國際展覽</a:t>
            </a:r>
            <a:endPar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10" name="直線コネクタ 81"/>
          <p:cNvCxnSpPr>
            <a:cxnSpLocks noChangeShapeType="1"/>
          </p:cNvCxnSpPr>
          <p:nvPr/>
        </p:nvCxnSpPr>
        <p:spPr bwMode="auto">
          <a:xfrm rot="10800000">
            <a:off x="899592" y="548679"/>
            <a:ext cx="7358114"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4502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手繪多邊形 19"/>
          <p:cNvSpPr/>
          <p:nvPr/>
        </p:nvSpPr>
        <p:spPr>
          <a:xfrm>
            <a:off x="539552" y="332656"/>
            <a:ext cx="8526394" cy="1207009"/>
          </a:xfrm>
          <a:custGeom>
            <a:avLst/>
            <a:gdLst>
              <a:gd name="connsiteX0" fmla="*/ 0 w 9115760"/>
              <a:gd name="connsiteY0" fmla="*/ 331928 h 1327710"/>
              <a:gd name="connsiteX1" fmla="*/ 8451905 w 9115760"/>
              <a:gd name="connsiteY1" fmla="*/ 331928 h 1327710"/>
              <a:gd name="connsiteX2" fmla="*/ 8451905 w 9115760"/>
              <a:gd name="connsiteY2" fmla="*/ 0 h 1327710"/>
              <a:gd name="connsiteX3" fmla="*/ 9115760 w 9115760"/>
              <a:gd name="connsiteY3" fmla="*/ 663855 h 1327710"/>
              <a:gd name="connsiteX4" fmla="*/ 8451905 w 9115760"/>
              <a:gd name="connsiteY4" fmla="*/ 1327710 h 1327710"/>
              <a:gd name="connsiteX5" fmla="*/ 8451905 w 9115760"/>
              <a:gd name="connsiteY5" fmla="*/ 995783 h 1327710"/>
              <a:gd name="connsiteX6" fmla="*/ 0 w 9115760"/>
              <a:gd name="connsiteY6" fmla="*/ 995783 h 1327710"/>
              <a:gd name="connsiteX7" fmla="*/ 0 w 9115760"/>
              <a:gd name="connsiteY7" fmla="*/ 331928 h 132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5760" h="1327710">
                <a:moveTo>
                  <a:pt x="0" y="331928"/>
                </a:moveTo>
                <a:lnTo>
                  <a:pt x="8451905" y="331928"/>
                </a:lnTo>
                <a:lnTo>
                  <a:pt x="8451905" y="0"/>
                </a:lnTo>
                <a:lnTo>
                  <a:pt x="9115760" y="663855"/>
                </a:lnTo>
                <a:lnTo>
                  <a:pt x="8451905" y="1327710"/>
                </a:lnTo>
                <a:lnTo>
                  <a:pt x="8451905" y="995783"/>
                </a:lnTo>
                <a:lnTo>
                  <a:pt x="0" y="995783"/>
                </a:lnTo>
                <a:lnTo>
                  <a:pt x="0" y="33192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6680" tIns="438608" rIns="585927" bIns="542701" numCol="1" spcCol="1270" anchor="ctr" anchorCtr="0">
            <a:noAutofit/>
          </a:bodyPr>
          <a:lstStyle/>
          <a:p>
            <a:pPr defTabSz="1244600" fontAlgn="auto">
              <a:lnSpc>
                <a:spcPct val="90000"/>
              </a:lnSpc>
              <a:spcAft>
                <a:spcPct val="35000"/>
              </a:spcAft>
            </a:pPr>
            <a:r>
              <a:rPr kumimoji="0" lang="zh-TW" altLang="en-US" sz="2800" b="1" dirty="0" smtClean="0">
                <a:solidFill>
                  <a:prstClr val="white"/>
                </a:solidFill>
                <a:latin typeface="微軟正黑體" panose="020B0604030504040204" pitchFamily="34" charset="-120"/>
                <a:ea typeface="微軟正黑體" panose="020B0604030504040204" pitchFamily="34" charset="-120"/>
                <a:cs typeface="Times New Roman" pitchFamily="18" charset="0"/>
              </a:rPr>
              <a:t>推動策略</a:t>
            </a:r>
            <a:endParaRPr kumimoji="0" lang="zh-TW" altLang="en-US" sz="2800" dirty="0">
              <a:solidFill>
                <a:prstClr val="white"/>
              </a:solidFill>
              <a:latin typeface="微軟正黑體" pitchFamily="34" charset="-120"/>
              <a:ea typeface="微軟正黑體" pitchFamily="34" charset="-120"/>
            </a:endParaRPr>
          </a:p>
        </p:txBody>
      </p:sp>
      <p:sp>
        <p:nvSpPr>
          <p:cNvPr id="21" name="手繪多邊形 20"/>
          <p:cNvSpPr/>
          <p:nvPr/>
        </p:nvSpPr>
        <p:spPr>
          <a:xfrm>
            <a:off x="566482" y="1250573"/>
            <a:ext cx="7344816" cy="1080120"/>
          </a:xfrm>
          <a:custGeom>
            <a:avLst/>
            <a:gdLst>
              <a:gd name="connsiteX0" fmla="*/ 0 w 8445409"/>
              <a:gd name="connsiteY0" fmla="*/ 0 h 2963519"/>
              <a:gd name="connsiteX1" fmla="*/ 8445409 w 8445409"/>
              <a:gd name="connsiteY1" fmla="*/ 0 h 2963519"/>
              <a:gd name="connsiteX2" fmla="*/ 8445409 w 8445409"/>
              <a:gd name="connsiteY2" fmla="*/ 2963519 h 2963519"/>
              <a:gd name="connsiteX3" fmla="*/ 0 w 8445409"/>
              <a:gd name="connsiteY3" fmla="*/ 2963519 h 2963519"/>
              <a:gd name="connsiteX4" fmla="*/ 0 w 8445409"/>
              <a:gd name="connsiteY4" fmla="*/ 0 h 296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5409" h="2963519">
                <a:moveTo>
                  <a:pt x="0" y="0"/>
                </a:moveTo>
                <a:lnTo>
                  <a:pt x="8445409" y="0"/>
                </a:lnTo>
                <a:lnTo>
                  <a:pt x="8445409" y="2963519"/>
                </a:lnTo>
                <a:lnTo>
                  <a:pt x="0" y="2963519"/>
                </a:lnTo>
                <a:lnTo>
                  <a:pt x="0" y="0"/>
                </a:lnTo>
                <a:close/>
              </a:path>
            </a:pathLst>
          </a:custGeom>
          <a:ln/>
          <a:effectLst>
            <a:outerShdw blurRad="40000" dist="20000" dir="5400000" rotWithShape="0">
              <a:srgbClr val="000000">
                <a:alpha val="38000"/>
              </a:srgbClr>
            </a:outerShdw>
            <a:softEdge rad="12700"/>
          </a:effectLst>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t" anchorCtr="0">
            <a:noAutofit/>
          </a:bodyPr>
          <a:lstStyle/>
          <a:p>
            <a:pPr defTabSz="889000" fontAlgn="auto">
              <a:lnSpc>
                <a:spcPts val="1800"/>
              </a:lnSpc>
              <a:spcAft>
                <a:spcPct val="35000"/>
              </a:spcAft>
            </a:pPr>
            <a:r>
              <a:rPr kumimoji="0" lang="zh-TW" altLang="en-US"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以專案補助方式，協助廠商布建國際市場通路</a:t>
            </a:r>
            <a:endParaRPr kumimoji="0" lang="en-US" altLang="zh-TW" b="1" dirty="0" smtClean="0">
              <a:solidFill>
                <a:srgbClr val="0070C0"/>
              </a:solidFill>
              <a:latin typeface="微軟正黑體" panose="020B0604030504040204" pitchFamily="34" charset="-120"/>
              <a:ea typeface="微軟正黑體" panose="020B0604030504040204" pitchFamily="34" charset="-120"/>
              <a:cs typeface="Times New Roman" pitchFamily="18" charset="0"/>
            </a:endParaRPr>
          </a:p>
          <a:p>
            <a:pPr defTabSz="889000" fontAlgn="auto">
              <a:lnSpc>
                <a:spcPts val="1800"/>
              </a:lnSpc>
              <a:spcAft>
                <a:spcPct val="35000"/>
              </a:spcAft>
            </a:pPr>
            <a:r>
              <a:rPr kumimoji="0" lang="zh-TW" altLang="en-US"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鼓勵廠商以有別於傳統拓銷作法如參展、拓銷團或買主媒合等，</a:t>
            </a:r>
            <a:endParaRPr kumimoji="0" lang="en-US" altLang="zh-TW" b="1" dirty="0" smtClean="0">
              <a:solidFill>
                <a:srgbClr val="0070C0"/>
              </a:solidFill>
              <a:latin typeface="微軟正黑體" panose="020B0604030504040204" pitchFamily="34" charset="-120"/>
              <a:ea typeface="微軟正黑體" panose="020B0604030504040204" pitchFamily="34" charset="-120"/>
              <a:cs typeface="Times New Roman" pitchFamily="18" charset="0"/>
            </a:endParaRPr>
          </a:p>
          <a:p>
            <a:pPr defTabSz="889000" fontAlgn="auto">
              <a:lnSpc>
                <a:spcPts val="1800"/>
              </a:lnSpc>
              <a:spcAft>
                <a:spcPct val="35000"/>
              </a:spcAft>
            </a:pPr>
            <a:r>
              <a:rPr kumimoji="0" lang="zh-TW" altLang="en-US"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提出具多元、創新之手法或能發揮整合性行銷效益之加值作法</a:t>
            </a:r>
            <a:endParaRPr kumimoji="0" lang="zh-TW" altLang="en-US" b="1" dirty="0">
              <a:solidFill>
                <a:srgbClr val="0070C0"/>
              </a:solidFill>
              <a:latin typeface="微軟正黑體" panose="020B0604030504040204" pitchFamily="34" charset="-120"/>
              <a:ea typeface="微軟正黑體" panose="020B0604030504040204" pitchFamily="34" charset="-120"/>
              <a:cs typeface="Times New Roman" pitchFamily="18" charset="0"/>
            </a:endParaRPr>
          </a:p>
        </p:txBody>
      </p:sp>
      <p:sp>
        <p:nvSpPr>
          <p:cNvPr id="23" name="手繪多邊形 22"/>
          <p:cNvSpPr/>
          <p:nvPr/>
        </p:nvSpPr>
        <p:spPr>
          <a:xfrm>
            <a:off x="1640287" y="2412383"/>
            <a:ext cx="6840760" cy="2736000"/>
          </a:xfrm>
          <a:custGeom>
            <a:avLst/>
            <a:gdLst>
              <a:gd name="connsiteX0" fmla="*/ 0 w 4211481"/>
              <a:gd name="connsiteY0" fmla="*/ 0 h 2963519"/>
              <a:gd name="connsiteX1" fmla="*/ 4211481 w 4211481"/>
              <a:gd name="connsiteY1" fmla="*/ 0 h 2963519"/>
              <a:gd name="connsiteX2" fmla="*/ 4211481 w 4211481"/>
              <a:gd name="connsiteY2" fmla="*/ 2963519 h 2963519"/>
              <a:gd name="connsiteX3" fmla="*/ 0 w 4211481"/>
              <a:gd name="connsiteY3" fmla="*/ 2963519 h 2963519"/>
              <a:gd name="connsiteX4" fmla="*/ 0 w 4211481"/>
              <a:gd name="connsiteY4" fmla="*/ 0 h 296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481" h="2963519">
                <a:moveTo>
                  <a:pt x="0" y="0"/>
                </a:moveTo>
                <a:lnTo>
                  <a:pt x="4211481" y="0"/>
                </a:lnTo>
                <a:lnTo>
                  <a:pt x="4211481" y="2963519"/>
                </a:lnTo>
                <a:lnTo>
                  <a:pt x="0" y="2963519"/>
                </a:lnTo>
                <a:lnTo>
                  <a:pt x="0" y="0"/>
                </a:lnTo>
                <a:close/>
              </a:path>
            </a:pathLst>
          </a:custGeom>
          <a:ln/>
        </p:spPr>
        <p:style>
          <a:lnRef idx="1">
            <a:schemeClr val="accent3"/>
          </a:lnRef>
          <a:fillRef idx="2">
            <a:schemeClr val="accent3"/>
          </a:fillRef>
          <a:effectRef idx="1">
            <a:schemeClr val="accent3"/>
          </a:effectRef>
          <a:fontRef idx="minor">
            <a:schemeClr val="dk1"/>
          </a:fontRef>
        </p:style>
        <p:txBody>
          <a:bodyPr spcFirstLastPara="0" vert="horz" wrap="square" lIns="91440" tIns="91440" rIns="91440" bIns="91440" numCol="1" spcCol="1270" anchor="t" anchorCtr="0">
            <a:noAutofit/>
          </a:bodyPr>
          <a:lstStyle/>
          <a:p>
            <a:pPr indent="-266700" algn="just" fontAlgn="auto">
              <a:lnSpc>
                <a:spcPts val="2300"/>
              </a:lnSpc>
              <a:spcBef>
                <a:spcPts val="0"/>
              </a:spcBef>
              <a:spcAft>
                <a:spcPts val="0"/>
              </a:spcAft>
              <a:buFont typeface="Wingdings" pitchFamily="2" charset="2"/>
              <a:buChar char="l"/>
            </a:pPr>
            <a:r>
              <a:rPr kumimoji="0" lang="zh-TW" altLang="en-US"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每案申請經費：</a:t>
            </a:r>
            <a:endParaRPr kumimoji="0" lang="en-US" altLang="zh-TW"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endParaRPr>
          </a:p>
          <a:p>
            <a:pPr indent="-266700" algn="just" fontAlgn="auto">
              <a:lnSpc>
                <a:spcPts val="2300"/>
              </a:lnSpc>
              <a:spcBef>
                <a:spcPts val="0"/>
              </a:spcBef>
              <a:spcAft>
                <a:spcPts val="0"/>
              </a:spcAft>
            </a:pPr>
            <a:r>
              <a:rPr kumimoji="0" lang="zh-TW" altLang="en-US"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    政府補助款及申請企業之自籌款二項</a:t>
            </a:r>
            <a:endParaRPr kumimoji="0" lang="en-US" altLang="zh-TW"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endParaRPr>
          </a:p>
          <a:p>
            <a:pPr indent="-266700" algn="just" fontAlgn="auto">
              <a:lnSpc>
                <a:spcPts val="2300"/>
              </a:lnSpc>
              <a:spcBef>
                <a:spcPts val="0"/>
              </a:spcBef>
              <a:spcAft>
                <a:spcPts val="0"/>
              </a:spcAft>
            </a:pPr>
            <a:r>
              <a:rPr kumimoji="0" lang="zh-TW" altLang="en-US"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    補助款以申請經費之</a:t>
            </a:r>
            <a:r>
              <a:rPr kumimoji="0" lang="en-US" altLang="zh-TW"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50%</a:t>
            </a:r>
            <a:r>
              <a:rPr kumimoji="0" lang="zh-TW" altLang="en-US"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為上限</a:t>
            </a:r>
          </a:p>
          <a:p>
            <a:pPr indent="-266700" algn="just" fontAlgn="auto">
              <a:lnSpc>
                <a:spcPts val="2300"/>
              </a:lnSpc>
              <a:spcBef>
                <a:spcPts val="0"/>
              </a:spcBef>
              <a:spcAft>
                <a:spcPts val="0"/>
              </a:spcAft>
              <a:buFont typeface="Wingdings" pitchFamily="2" charset="2"/>
              <a:buChar char="l"/>
            </a:pPr>
            <a:r>
              <a:rPr kumimoji="0" lang="zh-TW" altLang="en-US"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政府補助</a:t>
            </a:r>
            <a:r>
              <a:rPr lang="zh-TW" altLang="en-US" sz="2000" b="1" dirty="0">
                <a:solidFill>
                  <a:srgbClr val="0070C0"/>
                </a:solidFill>
                <a:latin typeface="微軟正黑體" panose="020B0604030504040204" pitchFamily="34" charset="-120"/>
                <a:ea typeface="微軟正黑體" panose="020B0604030504040204" pitchFamily="34" charset="-120"/>
                <a:cs typeface="Times New Roman" pitchFamily="18" charset="0"/>
              </a:rPr>
              <a:t>款：</a:t>
            </a:r>
            <a:endParaRPr kumimoji="0" lang="en-US" altLang="zh-TW"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endParaRPr>
          </a:p>
          <a:p>
            <a:pPr lvl="1" indent="-266700" algn="just" fontAlgn="auto">
              <a:lnSpc>
                <a:spcPts val="2300"/>
              </a:lnSpc>
              <a:spcBef>
                <a:spcPts val="0"/>
              </a:spcBef>
              <a:spcAft>
                <a:spcPts val="0"/>
              </a:spcAft>
            </a:pPr>
            <a:r>
              <a:rPr kumimoji="0" lang="zh-TW" altLang="en-US"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單一企業申請每案至多</a:t>
            </a:r>
            <a:r>
              <a:rPr lang="zh-TW" altLang="en-US"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新臺幣</a:t>
            </a:r>
            <a:r>
              <a:rPr lang="en-US" altLang="zh-TW"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a:t>
            </a:r>
            <a:r>
              <a:rPr lang="zh-TW" altLang="en-US"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以下同</a:t>
            </a:r>
            <a:r>
              <a:rPr lang="en-US" altLang="zh-TW"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500</a:t>
            </a:r>
            <a:r>
              <a:rPr kumimoji="0" lang="zh-TW" altLang="en-US"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萬元</a:t>
            </a:r>
            <a:endParaRPr kumimoji="0"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endParaRPr>
          </a:p>
          <a:p>
            <a:pPr lvl="1" indent="-266700" algn="just" fontAlgn="auto">
              <a:lnSpc>
                <a:spcPts val="2300"/>
              </a:lnSpc>
              <a:spcBef>
                <a:spcPts val="0"/>
              </a:spcBef>
              <a:spcAft>
                <a:spcPts val="0"/>
              </a:spcAft>
            </a:pPr>
            <a:r>
              <a:rPr kumimoji="0" lang="zh-TW" altLang="en-US"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多家企業聯合申請每案至多</a:t>
            </a:r>
            <a:r>
              <a:rPr kumimoji="0"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1,000</a:t>
            </a:r>
            <a:r>
              <a:rPr kumimoji="0" lang="zh-TW" altLang="en-US"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萬元</a:t>
            </a:r>
          </a:p>
          <a:p>
            <a:pPr indent="-266700" algn="just" fontAlgn="auto">
              <a:lnSpc>
                <a:spcPts val="2300"/>
              </a:lnSpc>
              <a:spcBef>
                <a:spcPts val="0"/>
              </a:spcBef>
              <a:spcAft>
                <a:spcPts val="0"/>
              </a:spcAft>
              <a:buFont typeface="Wingdings" pitchFamily="2" charset="2"/>
              <a:buChar char="l"/>
            </a:pPr>
            <a:r>
              <a:rPr kumimoji="0" lang="zh-TW" altLang="en-US"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徵集專家學者成立審查委員會，召開會議進行審查</a:t>
            </a:r>
            <a:endParaRPr kumimoji="0" lang="en-US" altLang="zh-TW"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endParaRPr>
          </a:p>
          <a:p>
            <a:pPr algn="just" fontAlgn="auto">
              <a:lnSpc>
                <a:spcPts val="2200"/>
              </a:lnSpc>
              <a:spcBef>
                <a:spcPts val="0"/>
              </a:spcBef>
              <a:spcAft>
                <a:spcPts val="0"/>
              </a:spcAft>
              <a:buFont typeface="Wingdings" pitchFamily="2" charset="2"/>
              <a:buChar char="l"/>
            </a:pPr>
            <a:r>
              <a:rPr lang="zh-TW" altLang="en-US"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rPr>
              <a:t> 貿易局公告受補助企業及金額</a:t>
            </a:r>
            <a:endParaRPr kumimoji="0" lang="zh-TW" altLang="en-US" sz="2000" b="1" dirty="0">
              <a:solidFill>
                <a:srgbClr val="0070C0"/>
              </a:solidFill>
              <a:latin typeface="微軟正黑體" panose="020B0604030504040204" pitchFamily="34" charset="-120"/>
              <a:ea typeface="微軟正黑體" panose="020B0604030504040204" pitchFamily="34" charset="-120"/>
              <a:cs typeface="Times New Roman" pitchFamily="18" charset="0"/>
            </a:endParaRPr>
          </a:p>
          <a:p>
            <a:pPr indent="-266700" algn="just" fontAlgn="auto">
              <a:lnSpc>
                <a:spcPts val="2300"/>
              </a:lnSpc>
              <a:spcBef>
                <a:spcPts val="0"/>
              </a:spcBef>
              <a:spcAft>
                <a:spcPts val="0"/>
              </a:spcAft>
              <a:buFont typeface="Wingdings" pitchFamily="2" charset="2"/>
              <a:buChar char="l"/>
            </a:pPr>
            <a:endParaRPr kumimoji="0" lang="en-US" altLang="zh-TW" sz="2000" b="1" dirty="0" smtClean="0">
              <a:solidFill>
                <a:srgbClr val="0070C0"/>
              </a:solidFill>
              <a:latin typeface="微軟正黑體" panose="020B0604030504040204" pitchFamily="34" charset="-120"/>
              <a:ea typeface="微軟正黑體" panose="020B0604030504040204" pitchFamily="34" charset="-120"/>
              <a:cs typeface="Times New Roman" pitchFamily="18" charset="0"/>
            </a:endParaRPr>
          </a:p>
        </p:txBody>
      </p:sp>
      <p:pic>
        <p:nvPicPr>
          <p:cNvPr id="22531" name="Picture 3" descr="D:\smile626\Documents\本科公檔\簡報可用圖片\suit.bmp"/>
          <p:cNvPicPr>
            <a:picLocks noChangeAspect="1" noChangeArrowheads="1"/>
          </p:cNvPicPr>
          <p:nvPr/>
        </p:nvPicPr>
        <p:blipFill>
          <a:blip r:embed="rId3" cstate="print"/>
          <a:srcRect t="41600" r="55040"/>
          <a:stretch>
            <a:fillRect/>
          </a:stretch>
        </p:blipFill>
        <p:spPr bwMode="auto">
          <a:xfrm>
            <a:off x="7222657" y="531553"/>
            <a:ext cx="1224136" cy="1008112"/>
          </a:xfrm>
          <a:prstGeom prst="rect">
            <a:avLst/>
          </a:prstGeom>
          <a:noFill/>
        </p:spPr>
      </p:pic>
      <p:sp>
        <p:nvSpPr>
          <p:cNvPr id="5127" name="AutoShape 70"/>
          <p:cNvSpPr>
            <a:spLocks noChangeArrowheads="1"/>
          </p:cNvSpPr>
          <p:nvPr/>
        </p:nvSpPr>
        <p:spPr bwMode="auto">
          <a:xfrm>
            <a:off x="106859" y="3564449"/>
            <a:ext cx="1441450" cy="360000"/>
          </a:xfrm>
          <a:prstGeom prst="homePlate">
            <a:avLst>
              <a:gd name="adj" fmla="val 40364"/>
            </a:avLst>
          </a:prstGeom>
          <a:gradFill rotWithShape="1">
            <a:gsLst>
              <a:gs pos="0">
                <a:srgbClr val="FF9999"/>
              </a:gs>
              <a:gs pos="100000">
                <a:srgbClr val="FFCCCC"/>
              </a:gs>
            </a:gsLst>
            <a:lin ang="540000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FF9999"/>
            </a:extrusionClr>
          </a:sp3d>
        </p:spPr>
        <p:txBody>
          <a:bodyPr wrap="none" anchor="ctr">
            <a:flatTx/>
          </a:bodyPr>
          <a:lstStyle/>
          <a:p>
            <a:pPr fontAlgn="auto">
              <a:lnSpc>
                <a:spcPts val="1600"/>
              </a:lnSpc>
              <a:spcBef>
                <a:spcPts val="0"/>
              </a:spcBef>
              <a:spcAft>
                <a:spcPts val="0"/>
              </a:spcAft>
            </a:pPr>
            <a:r>
              <a:rPr kumimoji="0" lang="zh-TW" altLang="en-US"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推動作法</a:t>
            </a:r>
            <a:endParaRPr kumimoji="0" lang="zh-TW" altLang="en-US"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graphicFrame>
        <p:nvGraphicFramePr>
          <p:cNvPr id="24" name="資料庫圖表 23"/>
          <p:cNvGraphicFramePr/>
          <p:nvPr>
            <p:extLst>
              <p:ext uri="{D42A27DB-BD31-4B8C-83A1-F6EECF244321}">
                <p14:modId xmlns:p14="http://schemas.microsoft.com/office/powerpoint/2010/main" val="1551244919"/>
              </p:ext>
            </p:extLst>
          </p:nvPr>
        </p:nvGraphicFramePr>
        <p:xfrm>
          <a:off x="6812284" y="2204864"/>
          <a:ext cx="2124744" cy="237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向上箭號 24"/>
          <p:cNvSpPr/>
          <p:nvPr/>
        </p:nvSpPr>
        <p:spPr>
          <a:xfrm>
            <a:off x="6893982" y="2629710"/>
            <a:ext cx="772664" cy="137535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加分鼓勵</a:t>
            </a:r>
            <a:endParaRPr kumimoji="0"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17" name="AutoShape 2"/>
          <p:cNvSpPr>
            <a:spLocks noChangeArrowheads="1"/>
          </p:cNvSpPr>
          <p:nvPr/>
        </p:nvSpPr>
        <p:spPr bwMode="auto">
          <a:xfrm>
            <a:off x="8332152" y="0"/>
            <a:ext cx="811848" cy="331904"/>
          </a:xfrm>
          <a:prstGeom prst="flowChartAlternateProcess">
            <a:avLst/>
          </a:prstGeom>
          <a:ln>
            <a:headEnd/>
            <a:tailEnd/>
          </a:ln>
        </p:spPr>
        <p:style>
          <a:lnRef idx="2">
            <a:schemeClr val="accent5"/>
          </a:lnRef>
          <a:fillRef idx="1">
            <a:schemeClr val="lt1"/>
          </a:fillRef>
          <a:effectRef idx="0">
            <a:schemeClr val="accent5"/>
          </a:effectRef>
          <a:fontRef idx="minor">
            <a:schemeClr val="dk1"/>
          </a:fontRef>
        </p:style>
        <p:txBody>
          <a:bodyPr wrap="none" anchor="t"/>
          <a:lstStyle/>
          <a:p>
            <a:pPr algn="ctr" fontAlgn="auto">
              <a:spcBef>
                <a:spcPts val="0"/>
              </a:spcBef>
              <a:spcAft>
                <a:spcPts val="1200"/>
              </a:spcAft>
            </a:pPr>
            <a:r>
              <a:rPr kumimoji="0" lang="zh-TW" altLang="en-US" sz="1400" dirty="0" smtClean="0">
                <a:solidFill>
                  <a:prstClr val="black"/>
                </a:solidFill>
                <a:latin typeface="微軟正黑體" panose="020B0604030504040204" pitchFamily="34" charset="-120"/>
                <a:ea typeface="微軟正黑體" panose="020B0604030504040204" pitchFamily="34" charset="-120"/>
                <a:cs typeface="Times New Roman" pitchFamily="18" charset="0"/>
              </a:rPr>
              <a:t>補助計畫</a:t>
            </a:r>
            <a:endParaRPr kumimoji="0" lang="zh-TW" altLang="en-US" sz="1400"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18" name="AutoShape 70"/>
          <p:cNvSpPr>
            <a:spLocks noChangeArrowheads="1"/>
          </p:cNvSpPr>
          <p:nvPr/>
        </p:nvSpPr>
        <p:spPr bwMode="auto">
          <a:xfrm>
            <a:off x="106859" y="5707403"/>
            <a:ext cx="1440000" cy="360000"/>
          </a:xfrm>
          <a:prstGeom prst="homePlate">
            <a:avLst>
              <a:gd name="adj" fmla="val 40364"/>
            </a:avLst>
          </a:prstGeom>
          <a:gradFill rotWithShape="1">
            <a:gsLst>
              <a:gs pos="0">
                <a:srgbClr val="FF9999"/>
              </a:gs>
              <a:gs pos="100000">
                <a:srgbClr val="FFCCCC"/>
              </a:gs>
            </a:gsLst>
            <a:lin ang="540000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FF9999"/>
            </a:extrusionClr>
          </a:sp3d>
        </p:spPr>
        <p:txBody>
          <a:bodyPr wrap="none" anchor="ctr">
            <a:flatTx/>
          </a:bodyPr>
          <a:lstStyle/>
          <a:p>
            <a:pPr>
              <a:lnSpc>
                <a:spcPts val="1600"/>
              </a:lnSpc>
            </a:pPr>
            <a:r>
              <a:rPr lang="zh-TW" altLang="en-US" b="1" dirty="0">
                <a:solidFill>
                  <a:prstClr val="black"/>
                </a:solidFill>
                <a:latin typeface="微軟正黑體" panose="020B0604030504040204" pitchFamily="34" charset="-120"/>
                <a:ea typeface="微軟正黑體" panose="020B0604030504040204" pitchFamily="34" charset="-120"/>
                <a:cs typeface="Times New Roman" pitchFamily="18" charset="0"/>
              </a:rPr>
              <a:t>需協助</a:t>
            </a:r>
            <a:r>
              <a:rPr lang="zh-TW" altLang="en-US"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事項</a:t>
            </a:r>
            <a:endParaRPr lang="zh-TW" altLang="en-US"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15" name="Text Box 9"/>
          <p:cNvSpPr txBox="1">
            <a:spLocks noChangeArrowheads="1"/>
          </p:cNvSpPr>
          <p:nvPr/>
        </p:nvSpPr>
        <p:spPr bwMode="auto">
          <a:xfrm>
            <a:off x="1403648" y="44624"/>
            <a:ext cx="6336704" cy="523220"/>
          </a:xfrm>
          <a:prstGeom prst="rect">
            <a:avLst/>
          </a:prstGeom>
          <a:noFill/>
          <a:ln w="9525">
            <a:noFill/>
            <a:miter lim="800000"/>
            <a:headEnd/>
            <a:tailEnd/>
          </a:ln>
        </p:spPr>
        <p:txBody>
          <a:bodyPr wrap="square">
            <a:spAutoFit/>
          </a:bodyPr>
          <a:lstStyle/>
          <a:p>
            <a:pPr algn="ctr" fontAlgn="auto">
              <a:spcBef>
                <a:spcPts val="0"/>
              </a:spcBef>
              <a:spcAft>
                <a:spcPts val="0"/>
              </a:spcAft>
            </a:pP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六、補助業界開發國際市場計畫</a:t>
            </a:r>
            <a:endPar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16" name="直線コネクタ 81"/>
          <p:cNvCxnSpPr>
            <a:cxnSpLocks noChangeShapeType="1"/>
          </p:cNvCxnSpPr>
          <p:nvPr/>
        </p:nvCxnSpPr>
        <p:spPr bwMode="auto">
          <a:xfrm rot="10800000">
            <a:off x="899592" y="548679"/>
            <a:ext cx="7358114"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
        <p:nvSpPr>
          <p:cNvPr id="14" name="矩形 13"/>
          <p:cNvSpPr/>
          <p:nvPr/>
        </p:nvSpPr>
        <p:spPr>
          <a:xfrm>
            <a:off x="1691680" y="5517232"/>
            <a:ext cx="6840000" cy="646331"/>
          </a:xfrm>
          <a:prstGeom prst="rect">
            <a:avLst/>
          </a:prstGeom>
          <a:solidFill>
            <a:schemeClr val="accent1">
              <a:lumMod val="20000"/>
              <a:lumOff val="80000"/>
            </a:schemeClr>
          </a:solidFill>
          <a:ln>
            <a:solidFill>
              <a:schemeClr val="tx2">
                <a:lumMod val="60000"/>
                <a:lumOff val="40000"/>
              </a:schemeClr>
            </a:solidFill>
          </a:ln>
        </p:spPr>
        <p:txBody>
          <a:bodyPr wrap="square">
            <a:spAutoFit/>
          </a:bodyPr>
          <a:lstStyle/>
          <a:p>
            <a:pPr marL="285750" indent="-285750" fontAlgn="auto">
              <a:spcBef>
                <a:spcPts val="0"/>
              </a:spcBef>
              <a:spcAft>
                <a:spcPts val="0"/>
              </a:spcAft>
              <a:buFont typeface="Wingdings" panose="05000000000000000000" pitchFamily="2" charset="2"/>
              <a:buChar char="u"/>
            </a:pPr>
            <a:r>
              <a:rPr kumimoji="0" lang="en-US" altLang="zh-TW"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107</a:t>
            </a:r>
            <a:r>
              <a:rPr kumimoji="0" lang="zh-TW" altLang="en-US"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年度申請補助作業暫訂於</a:t>
            </a:r>
            <a:r>
              <a:rPr kumimoji="0" lang="en-US" altLang="zh-TW"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106</a:t>
            </a:r>
            <a:r>
              <a:rPr kumimoji="0" lang="zh-TW" altLang="en-US"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年</a:t>
            </a:r>
            <a:r>
              <a:rPr kumimoji="0" lang="en-US" altLang="zh-TW"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6</a:t>
            </a:r>
            <a:r>
              <a:rPr kumimoji="0" lang="zh-TW" altLang="en-US"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月公告受理，</a:t>
            </a:r>
            <a:r>
              <a:rPr kumimoji="0" lang="en-US" altLang="zh-TW"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8</a:t>
            </a:r>
            <a:r>
              <a:rPr kumimoji="0" lang="zh-TW" altLang="en-US"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月中旬截止。</a:t>
            </a:r>
            <a:endParaRPr kumimoji="0" lang="en-US" altLang="zh-TW" b="1" dirty="0" smtClean="0">
              <a:solidFill>
                <a:srgbClr val="FF0000"/>
              </a:solidFill>
              <a:latin typeface="微軟正黑體" panose="020B0604030504040204" pitchFamily="34" charset="-120"/>
              <a:ea typeface="微軟正黑體" panose="020B0604030504040204" pitchFamily="34" charset="-120"/>
              <a:cs typeface="Times New Roman" pitchFamily="18" charset="0"/>
            </a:endParaRPr>
          </a:p>
          <a:p>
            <a:pPr marL="285750" indent="-285750" fontAlgn="auto">
              <a:spcBef>
                <a:spcPts val="0"/>
              </a:spcBef>
              <a:spcAft>
                <a:spcPts val="0"/>
              </a:spcAft>
              <a:buFont typeface="Wingdings" panose="05000000000000000000" pitchFamily="2" charset="2"/>
              <a:buChar char="u"/>
            </a:pPr>
            <a:r>
              <a:rPr kumimoji="0" lang="zh-TW" altLang="en-US" b="1"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計畫網站：</a:t>
            </a:r>
            <a:r>
              <a:rPr kumimoji="0" lang="en-US" altLang="zh-TW" b="1" dirty="0" smtClean="0">
                <a:solidFill>
                  <a:srgbClr val="0000FF"/>
                </a:solidFill>
                <a:latin typeface="微軟正黑體" panose="020B0604030504040204" pitchFamily="34" charset="-120"/>
                <a:ea typeface="微軟正黑體" panose="020B0604030504040204" pitchFamily="34" charset="-120"/>
                <a:cs typeface="Times New Roman" pitchFamily="18" charset="0"/>
                <a:hlinkClick r:id="rId9"/>
              </a:rPr>
              <a:t>http://www.imdp.org.tw</a:t>
            </a:r>
            <a:endParaRPr kumimoji="0" lang="en-US" altLang="zh-TW" b="1" dirty="0">
              <a:solidFill>
                <a:srgbClr val="0000FF"/>
              </a:solidFill>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val="69111710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圓角矩形 23"/>
          <p:cNvSpPr/>
          <p:nvPr/>
        </p:nvSpPr>
        <p:spPr>
          <a:xfrm>
            <a:off x="5804520" y="765014"/>
            <a:ext cx="2799928" cy="4464186"/>
          </a:xfrm>
          <a:prstGeom prst="roundRect">
            <a:avLst>
              <a:gd name="adj" fmla="val 1251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微軟正黑體" panose="020B0604030504040204" pitchFamily="34" charset="-120"/>
              <a:ea typeface="微軟正黑體" panose="020B0604030504040204" pitchFamily="34" charset="-120"/>
            </a:endParaRPr>
          </a:p>
        </p:txBody>
      </p:sp>
      <p:sp>
        <p:nvSpPr>
          <p:cNvPr id="23" name="圓角矩形 22"/>
          <p:cNvSpPr/>
          <p:nvPr/>
        </p:nvSpPr>
        <p:spPr>
          <a:xfrm>
            <a:off x="323528" y="764704"/>
            <a:ext cx="5400600" cy="4464496"/>
          </a:xfrm>
          <a:prstGeom prst="roundRect">
            <a:avLst>
              <a:gd name="adj" fmla="val 12512"/>
            </a:avLst>
          </a:prstGeom>
          <a:solidFill>
            <a:srgbClr val="FFCCCC"/>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 name="手繪多邊形 2"/>
          <p:cNvSpPr/>
          <p:nvPr/>
        </p:nvSpPr>
        <p:spPr>
          <a:xfrm>
            <a:off x="467544" y="912262"/>
            <a:ext cx="1596665" cy="3528000"/>
          </a:xfrm>
          <a:custGeom>
            <a:avLst/>
            <a:gdLst>
              <a:gd name="connsiteX0" fmla="*/ 266164 w 2612745"/>
              <a:gd name="connsiteY0" fmla="*/ 0 h 1596664"/>
              <a:gd name="connsiteX1" fmla="*/ 2346581 w 2612745"/>
              <a:gd name="connsiteY1" fmla="*/ 0 h 1596664"/>
              <a:gd name="connsiteX2" fmla="*/ 2612745 w 2612745"/>
              <a:gd name="connsiteY2" fmla="*/ 266164 h 1596664"/>
              <a:gd name="connsiteX3" fmla="*/ 2612745 w 2612745"/>
              <a:gd name="connsiteY3" fmla="*/ 1596664 h 1596664"/>
              <a:gd name="connsiteX4" fmla="*/ 2612745 w 2612745"/>
              <a:gd name="connsiteY4" fmla="*/ 1596664 h 1596664"/>
              <a:gd name="connsiteX5" fmla="*/ 0 w 2612745"/>
              <a:gd name="connsiteY5" fmla="*/ 1596664 h 1596664"/>
              <a:gd name="connsiteX6" fmla="*/ 0 w 2612745"/>
              <a:gd name="connsiteY6" fmla="*/ 1596664 h 1596664"/>
              <a:gd name="connsiteX7" fmla="*/ 0 w 2612745"/>
              <a:gd name="connsiteY7" fmla="*/ 266164 h 1596664"/>
              <a:gd name="connsiteX8" fmla="*/ 266164 w 2612745"/>
              <a:gd name="connsiteY8" fmla="*/ 0 h 159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1596664">
                <a:moveTo>
                  <a:pt x="1" y="1434009"/>
                </a:moveTo>
                <a:lnTo>
                  <a:pt x="1" y="162655"/>
                </a:lnTo>
                <a:cubicBezTo>
                  <a:pt x="1" y="72823"/>
                  <a:pt x="195001" y="0"/>
                  <a:pt x="435545" y="0"/>
                </a:cubicBezTo>
                <a:lnTo>
                  <a:pt x="2612744" y="0"/>
                </a:lnTo>
                <a:lnTo>
                  <a:pt x="2612744" y="0"/>
                </a:lnTo>
                <a:lnTo>
                  <a:pt x="2612744" y="1596664"/>
                </a:lnTo>
                <a:lnTo>
                  <a:pt x="2612744" y="1596664"/>
                </a:lnTo>
                <a:lnTo>
                  <a:pt x="435545" y="1596664"/>
                </a:lnTo>
                <a:cubicBezTo>
                  <a:pt x="195001" y="1596664"/>
                  <a:pt x="1" y="1523841"/>
                  <a:pt x="1" y="1434009"/>
                </a:cubicBezTo>
                <a:close/>
              </a:path>
            </a:pathLst>
          </a:custGeom>
          <a:solidFill>
            <a:srgbClr val="CCFF99"/>
          </a:solidFill>
          <a:ln>
            <a:solidFill>
              <a:schemeClr val="tx1"/>
            </a:solidFill>
          </a:ln>
          <a:scene3d>
            <a:camera prst="obliqueTopRight"/>
            <a:lightRig rig="threePt" dir="t"/>
          </a:scene3d>
          <a:sp3d/>
        </p:spPr>
        <p:style>
          <a:lnRef idx="1">
            <a:schemeClr val="accent5"/>
          </a:lnRef>
          <a:fillRef idx="2">
            <a:schemeClr val="accent5"/>
          </a:fillRef>
          <a:effectRef idx="1">
            <a:schemeClr val="accent5"/>
          </a:effectRef>
          <a:fontRef idx="minor">
            <a:schemeClr val="lt1">
              <a:hueOff val="0"/>
              <a:satOff val="0"/>
              <a:lumOff val="0"/>
              <a:alphaOff val="0"/>
            </a:schemeClr>
          </a:fontRef>
        </p:style>
        <p:txBody>
          <a:bodyPr spcFirstLastPara="0" vert="horz" wrap="square" lIns="72000" tIns="180000" rIns="72000" bIns="72000" numCol="1" spcCol="1270" anchor="t" anchorCtr="0">
            <a:noAutofit/>
          </a:bodyPr>
          <a:lstStyle/>
          <a:p>
            <a:pPr algn="ctr" defTabSz="800100">
              <a:lnSpc>
                <a:spcPct val="90000"/>
              </a:lnSpc>
              <a:spcBef>
                <a:spcPct val="0"/>
              </a:spcBef>
              <a:spcAft>
                <a:spcPct val="35000"/>
              </a:spcAft>
            </a:pP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強化貿易</a:t>
            </a:r>
            <a:r>
              <a:rPr lang="zh-TW" altLang="en-US"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金融</a:t>
            </a: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貸款</a:t>
            </a:r>
            <a:r>
              <a:rPr lang="zh-TW" altLang="en-US"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方案</a:t>
            </a:r>
            <a:endParaRPr lang="en-US" altLang="zh-TW"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just" defTabSz="800100">
              <a:lnSpc>
                <a:spcPct val="90000"/>
              </a:lnSpc>
              <a:spcBef>
                <a:spcPct val="0"/>
              </a:spcBef>
              <a:spcAft>
                <a:spcPct val="35000"/>
              </a:spcAft>
            </a:pPr>
            <a:r>
              <a:rPr lang="zh-TW" altLang="en-US" sz="2000" b="1" kern="1200"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提供新臺幣</a:t>
            </a:r>
            <a:r>
              <a:rPr lang="en-US" altLang="zh-TW" sz="2000" b="1" kern="1200"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60</a:t>
            </a:r>
            <a:r>
              <a:rPr lang="zh-TW" altLang="en-US" sz="2000" b="1" kern="1200"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億元辦理出口優惠貸款，並提供優惠貸款利率</a:t>
            </a:r>
            <a:endParaRPr lang="zh-TW" altLang="en-US" sz="2000" kern="1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手繪多邊形 15"/>
          <p:cNvSpPr/>
          <p:nvPr/>
        </p:nvSpPr>
        <p:spPr>
          <a:xfrm flipH="1">
            <a:off x="3953710" y="912262"/>
            <a:ext cx="1598400" cy="3528000"/>
          </a:xfrm>
          <a:custGeom>
            <a:avLst/>
            <a:gdLst>
              <a:gd name="connsiteX0" fmla="*/ 266164 w 2612745"/>
              <a:gd name="connsiteY0" fmla="*/ 0 h 1596664"/>
              <a:gd name="connsiteX1" fmla="*/ 2346581 w 2612745"/>
              <a:gd name="connsiteY1" fmla="*/ 0 h 1596664"/>
              <a:gd name="connsiteX2" fmla="*/ 2612745 w 2612745"/>
              <a:gd name="connsiteY2" fmla="*/ 266164 h 1596664"/>
              <a:gd name="connsiteX3" fmla="*/ 2612745 w 2612745"/>
              <a:gd name="connsiteY3" fmla="*/ 1596664 h 1596664"/>
              <a:gd name="connsiteX4" fmla="*/ 2612745 w 2612745"/>
              <a:gd name="connsiteY4" fmla="*/ 1596664 h 1596664"/>
              <a:gd name="connsiteX5" fmla="*/ 0 w 2612745"/>
              <a:gd name="connsiteY5" fmla="*/ 1596664 h 1596664"/>
              <a:gd name="connsiteX6" fmla="*/ 0 w 2612745"/>
              <a:gd name="connsiteY6" fmla="*/ 1596664 h 1596664"/>
              <a:gd name="connsiteX7" fmla="*/ 0 w 2612745"/>
              <a:gd name="connsiteY7" fmla="*/ 266164 h 1596664"/>
              <a:gd name="connsiteX8" fmla="*/ 266164 w 2612745"/>
              <a:gd name="connsiteY8" fmla="*/ 0 h 159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1596664">
                <a:moveTo>
                  <a:pt x="1" y="1434009"/>
                </a:moveTo>
                <a:lnTo>
                  <a:pt x="1" y="162655"/>
                </a:lnTo>
                <a:cubicBezTo>
                  <a:pt x="1" y="72823"/>
                  <a:pt x="195001" y="0"/>
                  <a:pt x="435545" y="0"/>
                </a:cubicBezTo>
                <a:lnTo>
                  <a:pt x="2612744" y="0"/>
                </a:lnTo>
                <a:lnTo>
                  <a:pt x="2612744" y="0"/>
                </a:lnTo>
                <a:lnTo>
                  <a:pt x="2612744" y="1596664"/>
                </a:lnTo>
                <a:lnTo>
                  <a:pt x="2612744" y="1596664"/>
                </a:lnTo>
                <a:lnTo>
                  <a:pt x="435545" y="1596664"/>
                </a:lnTo>
                <a:cubicBezTo>
                  <a:pt x="195001" y="1596664"/>
                  <a:pt x="1" y="1523841"/>
                  <a:pt x="1" y="1434009"/>
                </a:cubicBezTo>
                <a:close/>
              </a:path>
            </a:pathLst>
          </a:custGeom>
          <a:solidFill>
            <a:srgbClr val="CCFF99"/>
          </a:solidFill>
          <a:ln>
            <a:solidFill>
              <a:schemeClr val="tx1"/>
            </a:solidFill>
          </a:ln>
          <a:scene3d>
            <a:camera prst="obliqueTopRight"/>
            <a:lightRig rig="threePt" dir="t"/>
          </a:scene3d>
          <a:sp3d/>
        </p:spPr>
        <p:style>
          <a:lnRef idx="1">
            <a:schemeClr val="accent5"/>
          </a:lnRef>
          <a:fillRef idx="2">
            <a:schemeClr val="accent5"/>
          </a:fillRef>
          <a:effectRef idx="1">
            <a:schemeClr val="accent5"/>
          </a:effectRef>
          <a:fontRef idx="minor">
            <a:schemeClr val="lt1">
              <a:hueOff val="0"/>
              <a:satOff val="0"/>
              <a:lumOff val="0"/>
              <a:alphaOff val="0"/>
            </a:schemeClr>
          </a:fontRef>
        </p:style>
        <p:txBody>
          <a:bodyPr spcFirstLastPara="0" vert="horz" wrap="square" lIns="72000" tIns="180000" rIns="72000" bIns="72000" numCol="1" spcCol="1270" anchor="t" anchorCtr="0">
            <a:noAutofit/>
          </a:bodyPr>
          <a:lstStyle/>
          <a:p>
            <a:pPr algn="ctr" defTabSz="800100">
              <a:lnSpc>
                <a:spcPct val="90000"/>
              </a:lnSpc>
              <a:spcBef>
                <a:spcPct val="0"/>
              </a:spcBef>
              <a:spcAft>
                <a:spcPct val="35000"/>
              </a:spcAft>
            </a:pP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加強輸出保險準備計畫</a:t>
            </a:r>
            <a:endParaRPr lang="en-US" altLang="zh-TW"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just" defTabSz="800100">
              <a:lnSpc>
                <a:spcPct val="90000"/>
              </a:lnSpc>
              <a:spcBef>
                <a:spcPct val="0"/>
              </a:spcBef>
              <a:spcAft>
                <a:spcPct val="35000"/>
              </a:spcAft>
            </a:pPr>
            <a:r>
              <a:rPr lang="zh-TW" altLang="en-US" sz="2000" b="1" kern="1200"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提供保險費優惠</a:t>
            </a:r>
            <a:endParaRPr lang="en-US" altLang="zh-TW" sz="2000" b="1" kern="1200"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4625" indent="-174625" algn="just" defTabSz="800100">
              <a:lnSpc>
                <a:spcPct val="90000"/>
              </a:lnSpc>
              <a:spcBef>
                <a:spcPct val="0"/>
              </a:spcBef>
              <a:spcAft>
                <a:spcPct val="35000"/>
              </a:spcAft>
              <a:buFont typeface="Arial" panose="020B0604020202020204" pitchFamily="34" charset="0"/>
              <a:buChar char="•"/>
            </a:pPr>
            <a:r>
              <a:rPr lang="zh-TW" altLang="en-US" sz="2000" b="1" kern="1200"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重點市場</a:t>
            </a:r>
            <a:r>
              <a:rPr lang="en-US" altLang="en-US" sz="2000" b="1" kern="1200"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2.5</a:t>
            </a:r>
            <a:r>
              <a:rPr lang="zh-TW" altLang="en-US" sz="2000" b="1" kern="1200"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折</a:t>
            </a:r>
            <a:endParaRPr lang="en-US" altLang="zh-TW" sz="2000" b="1" kern="1200"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4625" indent="-174625" algn="just" defTabSz="800100">
              <a:lnSpc>
                <a:spcPct val="90000"/>
              </a:lnSpc>
              <a:spcBef>
                <a:spcPct val="0"/>
              </a:spcBef>
              <a:spcAft>
                <a:spcPct val="35000"/>
              </a:spcAft>
              <a:buFont typeface="Arial" panose="020B0604020202020204" pitchFamily="34" charset="0"/>
              <a:buChar char="•"/>
            </a:pPr>
            <a:r>
              <a:rPr lang="zh-TW" altLang="en-US" sz="2000" b="1" kern="1200"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新興市場</a:t>
            </a:r>
            <a:r>
              <a:rPr lang="en-US" altLang="en-US" sz="2000" b="1" kern="1200"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000" b="1" kern="1200"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折</a:t>
            </a:r>
            <a:endParaRPr lang="zh-TW" altLang="en-US" sz="2000" kern="1200" dirty="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8" name="Picture 25" descr="MC900440391[1]"/>
          <p:cNvPicPr>
            <a:picLocks noChangeAspect="1" noChangeArrowheads="1"/>
          </p:cNvPicPr>
          <p:nvPr/>
        </p:nvPicPr>
        <p:blipFill>
          <a:blip r:embed="rId3" cstate="print"/>
          <a:srcRect/>
          <a:stretch>
            <a:fillRect/>
          </a:stretch>
        </p:blipFill>
        <p:spPr bwMode="auto">
          <a:xfrm>
            <a:off x="3779912" y="5301208"/>
            <a:ext cx="2320484" cy="1406872"/>
          </a:xfrm>
          <a:prstGeom prst="rect">
            <a:avLst/>
          </a:prstGeom>
          <a:noFill/>
          <a:ln w="9525">
            <a:noFill/>
            <a:miter lim="800000"/>
            <a:headEnd/>
            <a:tailEnd/>
          </a:ln>
        </p:spPr>
      </p:pic>
      <p:sp>
        <p:nvSpPr>
          <p:cNvPr id="20" name="圓角矩形 19"/>
          <p:cNvSpPr/>
          <p:nvPr/>
        </p:nvSpPr>
        <p:spPr>
          <a:xfrm>
            <a:off x="2179558" y="912262"/>
            <a:ext cx="1658803" cy="3528000"/>
          </a:xfrm>
          <a:prstGeom prst="roundRect">
            <a:avLst/>
          </a:prstGeom>
          <a:solidFill>
            <a:schemeClr val="accent6">
              <a:lumMod val="20000"/>
              <a:lumOff val="80000"/>
            </a:schemeClr>
          </a:solidFill>
          <a:scene3d>
            <a:camera prst="obliqueTopRight"/>
            <a:lightRig rig="threePt" dir="t"/>
          </a:scene3d>
          <a:sp3d/>
        </p:spPr>
        <p:style>
          <a:lnRef idx="1">
            <a:schemeClr val="accent6"/>
          </a:lnRef>
          <a:fillRef idx="2">
            <a:schemeClr val="accent6"/>
          </a:fillRef>
          <a:effectRef idx="1">
            <a:schemeClr val="accent6"/>
          </a:effectRef>
          <a:fontRef idx="minor">
            <a:schemeClr val="lt1">
              <a:hueOff val="0"/>
              <a:satOff val="0"/>
              <a:lumOff val="0"/>
              <a:alphaOff val="0"/>
            </a:schemeClr>
          </a:fontRef>
        </p:style>
        <p:txBody>
          <a:bodyPr spcFirstLastPara="0" vert="horz" wrap="square" lIns="36000" tIns="108000" rIns="36000" bIns="72000" numCol="1" spcCol="1270" anchor="t" anchorCtr="0">
            <a:noAutofit/>
          </a:bodyPr>
          <a:lstStyle/>
          <a:p>
            <a:pPr algn="ctr" defTabSz="800100">
              <a:lnSpc>
                <a:spcPct val="90000"/>
              </a:lnSpc>
              <a:spcBef>
                <a:spcPct val="0"/>
              </a:spcBef>
              <a:spcAft>
                <a:spcPct val="35000"/>
              </a:spcAft>
            </a:pP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轉融資促進出口方案</a:t>
            </a:r>
            <a:endParaRPr lang="en-US" altLang="zh-TW"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just" defTabSz="800100">
              <a:lnSpc>
                <a:spcPct val="90000"/>
              </a:lnSpc>
              <a:spcBef>
                <a:spcPct val="0"/>
              </a:spcBef>
              <a:spcAft>
                <a:spcPct val="35000"/>
              </a:spcAft>
            </a:pPr>
            <a:r>
              <a:rPr lang="zh-TW" altLang="en-US"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與海外市場銀行合作，</a:t>
            </a:r>
            <a:r>
              <a:rPr lang="zh-TW" altLang="zh-TW"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提供</a:t>
            </a:r>
            <a:r>
              <a:rPr lang="zh-TW" altLang="zh-TW" sz="2000" b="1" dirty="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優惠融資利率，鼓勵國外買主進口臺灣</a:t>
            </a:r>
            <a:r>
              <a:rPr lang="zh-TW" altLang="zh-TW"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商品</a:t>
            </a:r>
            <a:endParaRPr lang="en-US" altLang="zh-TW" sz="2000" b="1" dirty="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7" name="矩形 26"/>
          <p:cNvSpPr/>
          <p:nvPr/>
        </p:nvSpPr>
        <p:spPr>
          <a:xfrm>
            <a:off x="2194516" y="4626575"/>
            <a:ext cx="1723549" cy="461665"/>
          </a:xfrm>
          <a:prstGeom prst="rect">
            <a:avLst/>
          </a:prstGeom>
        </p:spPr>
        <p:txBody>
          <a:bodyPr wrap="none">
            <a:spAutoFit/>
          </a:bodyPr>
          <a:lstStyle/>
          <a:p>
            <a:pPr lvl="0"/>
            <a:r>
              <a:rPr lang="zh-TW" altLang="en-US" sz="2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與輸銀合作</a:t>
            </a:r>
            <a:endParaRPr lang="zh-TW" altLang="en-US" sz="2400" dirty="0">
              <a:solidFill>
                <a:srgbClr val="0000FF"/>
              </a:solidFill>
              <a:latin typeface="微軟正黑體" panose="020B0604030504040204" pitchFamily="34" charset="-120"/>
              <a:ea typeface="微軟正黑體" panose="020B0604030504040204" pitchFamily="34" charset="-120"/>
            </a:endParaRPr>
          </a:p>
        </p:txBody>
      </p:sp>
      <p:sp>
        <p:nvSpPr>
          <p:cNvPr id="28" name="矩形 27"/>
          <p:cNvSpPr/>
          <p:nvPr/>
        </p:nvSpPr>
        <p:spPr>
          <a:xfrm>
            <a:off x="6232333" y="4417862"/>
            <a:ext cx="2031325" cy="830997"/>
          </a:xfrm>
          <a:prstGeom prst="rect">
            <a:avLst/>
          </a:prstGeom>
        </p:spPr>
        <p:txBody>
          <a:bodyPr wrap="none">
            <a:spAutoFit/>
          </a:bodyPr>
          <a:lstStyle/>
          <a:p>
            <a:pPr algn="ctr"/>
            <a:r>
              <a:rPr lang="zh-TW" altLang="en-US" sz="2400"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與中小企業</a:t>
            </a:r>
            <a:endParaRPr lang="en-US" altLang="zh-TW" sz="2400"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信保基金</a:t>
            </a:r>
            <a:r>
              <a:rPr lang="zh-TW" altLang="en-US" sz="2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合作</a:t>
            </a:r>
          </a:p>
        </p:txBody>
      </p:sp>
      <p:sp>
        <p:nvSpPr>
          <p:cNvPr id="13" name="AutoShape 2"/>
          <p:cNvSpPr>
            <a:spLocks noChangeArrowheads="1"/>
          </p:cNvSpPr>
          <p:nvPr/>
        </p:nvSpPr>
        <p:spPr bwMode="auto">
          <a:xfrm>
            <a:off x="8332788" y="0"/>
            <a:ext cx="811212" cy="331788"/>
          </a:xfrm>
          <a:prstGeom prst="flowChartAlternateProcess">
            <a:avLst/>
          </a:prstGeom>
          <a:ln>
            <a:headEnd/>
            <a:tailEnd/>
          </a:ln>
        </p:spPr>
        <p:style>
          <a:lnRef idx="2">
            <a:schemeClr val="accent5"/>
          </a:lnRef>
          <a:fillRef idx="1">
            <a:schemeClr val="lt1"/>
          </a:fillRef>
          <a:effectRef idx="0">
            <a:schemeClr val="accent5"/>
          </a:effectRef>
          <a:fontRef idx="minor">
            <a:schemeClr val="dk1"/>
          </a:fontRef>
        </p:style>
        <p:txBody>
          <a:bodyPr wrap="none"/>
          <a:lstStyle/>
          <a:p>
            <a:pPr algn="ctr">
              <a:spcAft>
                <a:spcPts val="1200"/>
              </a:spcAft>
              <a:defRPr/>
            </a:pPr>
            <a:r>
              <a:rPr kumimoji="0" lang="zh-TW" altLang="en-US" sz="1400" dirty="0">
                <a:solidFill>
                  <a:schemeClr val="tx1"/>
                </a:solidFill>
                <a:latin typeface="微軟正黑體" panose="020B0604030504040204" pitchFamily="34" charset="-120"/>
                <a:ea typeface="微軟正黑體" panose="020B0604030504040204" pitchFamily="34" charset="-120"/>
                <a:cs typeface="Times New Roman" pitchFamily="18" charset="0"/>
              </a:rPr>
              <a:t>補助計畫</a:t>
            </a:r>
          </a:p>
        </p:txBody>
      </p:sp>
      <p:sp>
        <p:nvSpPr>
          <p:cNvPr id="15" name="Text Box 9"/>
          <p:cNvSpPr txBox="1">
            <a:spLocks noChangeArrowheads="1"/>
          </p:cNvSpPr>
          <p:nvPr/>
        </p:nvSpPr>
        <p:spPr bwMode="auto">
          <a:xfrm>
            <a:off x="1403648" y="44624"/>
            <a:ext cx="6336704" cy="523220"/>
          </a:xfrm>
          <a:prstGeom prst="rect">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七</a:t>
            </a:r>
            <a:r>
              <a:rPr lang="zh-TW" altLang="en-US"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、辦理</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貿易金融業務</a:t>
            </a:r>
            <a:endPar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17" name="直線コネクタ 81"/>
          <p:cNvCxnSpPr>
            <a:cxnSpLocks noChangeShapeType="1"/>
          </p:cNvCxnSpPr>
          <p:nvPr/>
        </p:nvCxnSpPr>
        <p:spPr bwMode="auto">
          <a:xfrm rot="10800000">
            <a:off x="899592" y="548679"/>
            <a:ext cx="7358114"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
        <p:nvSpPr>
          <p:cNvPr id="14" name="圓角矩形 13"/>
          <p:cNvSpPr/>
          <p:nvPr/>
        </p:nvSpPr>
        <p:spPr>
          <a:xfrm>
            <a:off x="5940152" y="912262"/>
            <a:ext cx="2531327" cy="3528000"/>
          </a:xfrm>
          <a:prstGeom prst="roundRect">
            <a:avLst/>
          </a:prstGeom>
          <a:solidFill>
            <a:schemeClr val="accent6">
              <a:lumMod val="20000"/>
              <a:lumOff val="80000"/>
            </a:schemeClr>
          </a:solidFill>
          <a:ln>
            <a:solidFill>
              <a:schemeClr val="tx1"/>
            </a:solidFill>
          </a:ln>
          <a:scene3d>
            <a:camera prst="obliqueTopRight"/>
            <a:lightRig rig="threePt" dir="t"/>
          </a:scene3d>
          <a:sp3d/>
        </p:spPr>
        <p:style>
          <a:lnRef idx="1">
            <a:schemeClr val="accent6"/>
          </a:lnRef>
          <a:fillRef idx="2">
            <a:schemeClr val="accent6"/>
          </a:fillRef>
          <a:effectRef idx="1">
            <a:schemeClr val="accent6"/>
          </a:effectRef>
          <a:fontRef idx="minor">
            <a:schemeClr val="lt1">
              <a:hueOff val="0"/>
              <a:satOff val="0"/>
              <a:lumOff val="0"/>
              <a:alphaOff val="0"/>
            </a:schemeClr>
          </a:fontRef>
        </p:style>
        <p:txBody>
          <a:bodyPr spcFirstLastPara="0" vert="horz" wrap="square" lIns="72000" tIns="72000" rIns="72000" bIns="72000" numCol="1" spcCol="1270" anchor="t" anchorCtr="0">
            <a:noAutofit/>
          </a:bodyPr>
          <a:lstStyle/>
          <a:p>
            <a:pPr algn="ctr" defTabSz="800100">
              <a:lnSpc>
                <a:spcPct val="90000"/>
              </a:lnSpc>
              <a:spcBef>
                <a:spcPct val="0"/>
              </a:spcBef>
              <a:spcAft>
                <a:spcPct val="35000"/>
              </a:spcAft>
            </a:pP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優惠外銷貸款信用保證方案</a:t>
            </a:r>
            <a:endParaRPr lang="en-US" altLang="zh-TW"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71463" indent="-271463" algn="just" defTabSz="800100">
              <a:lnSpc>
                <a:spcPct val="90000"/>
              </a:lnSpc>
              <a:spcBef>
                <a:spcPct val="0"/>
              </a:spcBef>
              <a:spcAft>
                <a:spcPts val="600"/>
              </a:spcAft>
              <a:buFont typeface="Wingdings" panose="05000000000000000000" pitchFamily="2" charset="2"/>
              <a:buChar char="Ø"/>
            </a:pPr>
            <a:r>
              <a:rPr lang="zh-TW" altLang="en-US"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提供</a:t>
            </a:r>
            <a:r>
              <a:rPr lang="zh-TW" altLang="en-US" sz="2000" b="1" dirty="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手續費</a:t>
            </a:r>
            <a:r>
              <a:rPr lang="zh-TW" altLang="en-US"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優惠</a:t>
            </a:r>
            <a:endParaRPr lang="en-US" altLang="zh-TW"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58775" lvl="1" indent="-184150" algn="just" defTabSz="800100">
              <a:lnSpc>
                <a:spcPct val="90000"/>
              </a:lnSpc>
              <a:spcBef>
                <a:spcPct val="0"/>
              </a:spcBef>
              <a:spcAft>
                <a:spcPct val="35000"/>
              </a:spcAft>
              <a:buFont typeface="Arial" panose="020B0604020202020204" pitchFamily="34" charset="0"/>
              <a:buChar char="•"/>
            </a:pPr>
            <a:r>
              <a:rPr lang="zh-TW" altLang="en-US"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新南向國家、第</a:t>
            </a:r>
            <a:r>
              <a:rPr lang="en-US" altLang="zh-TW"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級及第</a:t>
            </a:r>
            <a:r>
              <a:rPr lang="en-US" altLang="zh-TW"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級市場全</a:t>
            </a:r>
            <a:r>
              <a:rPr lang="zh-TW" altLang="en-US" sz="2000" b="1" dirty="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免</a:t>
            </a:r>
            <a:endParaRPr lang="en-US" altLang="zh-TW" sz="2000" b="1" dirty="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58775" lvl="1" indent="-184150" algn="just" defTabSz="800100">
              <a:lnSpc>
                <a:spcPct val="90000"/>
              </a:lnSpc>
              <a:spcBef>
                <a:spcPct val="0"/>
              </a:spcBef>
              <a:spcAft>
                <a:spcPct val="35000"/>
              </a:spcAft>
              <a:buFont typeface="Arial" panose="020B0604020202020204" pitchFamily="34" charset="0"/>
              <a:buChar char="•"/>
            </a:pPr>
            <a:r>
              <a:rPr lang="zh-TW" altLang="en-US"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其他市場</a:t>
            </a:r>
            <a:r>
              <a:rPr lang="en-US" altLang="en-US"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0.25</a:t>
            </a:r>
            <a:r>
              <a:rPr lang="en-US" altLang="en-US" sz="2000" b="1" dirty="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271463" indent="-271463" algn="just" defTabSz="800100">
              <a:lnSpc>
                <a:spcPct val="90000"/>
              </a:lnSpc>
              <a:spcBef>
                <a:spcPct val="0"/>
              </a:spcBef>
              <a:spcAft>
                <a:spcPct val="35000"/>
              </a:spcAft>
              <a:buFont typeface="Wingdings" panose="05000000000000000000" pitchFamily="2" charset="2"/>
              <a:buChar char="Ø"/>
            </a:pPr>
            <a:r>
              <a:rPr lang="zh-TW" altLang="en-US"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保證成數：最低</a:t>
            </a:r>
            <a:r>
              <a:rPr lang="en-US" altLang="zh-TW"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成，最高</a:t>
            </a:r>
            <a:r>
              <a:rPr lang="en-US" altLang="zh-TW"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sz="2000" b="1" dirty="0" smtClean="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rPr>
              <a:t>成</a:t>
            </a:r>
            <a:endParaRPr lang="zh-TW" altLang="en-US" sz="2000" b="1" dirty="0">
              <a:solidFill>
                <a:srgbClr val="9966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87900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15"/>
          <p:cNvSpPr txBox="1">
            <a:spLocks noChangeArrowheads="1"/>
          </p:cNvSpPr>
          <p:nvPr/>
        </p:nvSpPr>
        <p:spPr bwMode="auto">
          <a:xfrm>
            <a:off x="1672511" y="694092"/>
            <a:ext cx="7157474" cy="1043583"/>
          </a:xfrm>
          <a:prstGeom prst="rect">
            <a:avLst/>
          </a:prstGeom>
          <a:noFill/>
          <a:ln w="28575">
            <a:noFill/>
            <a:miter lim="800000"/>
            <a:headEnd/>
            <a:tailEnd/>
          </a:ln>
          <a:effectLst/>
        </p:spPr>
        <p:txBody>
          <a:bodyPr/>
          <a:lstStyle/>
          <a:p>
            <a:pPr>
              <a:defRPr/>
            </a:pPr>
            <a:r>
              <a:rPr lang="zh-TW" altLang="zh-TW" dirty="0">
                <a:solidFill>
                  <a:prstClr val="black"/>
                </a:solidFill>
                <a:latin typeface="微軟正黑體" panose="020B0604030504040204" pitchFamily="34" charset="-120"/>
                <a:ea typeface="微軟正黑體" panose="020B0604030504040204" pitchFamily="34" charset="-120"/>
              </a:rPr>
              <a:t>鑒於東協及印度市場深具拓展潛力及重要性，為我出口分散之重要市場，且係我國廠商拓展意願極高的新興市場，</a:t>
            </a:r>
            <a:r>
              <a:rPr lang="zh-TW" altLang="zh-TW" dirty="0" smtClean="0">
                <a:solidFill>
                  <a:prstClr val="black"/>
                </a:solidFill>
                <a:latin typeface="微軟正黑體" panose="020B0604030504040204" pitchFamily="34" charset="-120"/>
                <a:ea typeface="微軟正黑體" panose="020B0604030504040204" pitchFamily="34" charset="-120"/>
              </a:rPr>
              <a:t>爰</a:t>
            </a:r>
            <a:r>
              <a:rPr lang="zh-TW" altLang="en-US" dirty="0">
                <a:solidFill>
                  <a:prstClr val="black"/>
                </a:solidFill>
                <a:latin typeface="微軟正黑體" panose="020B0604030504040204" pitchFamily="34" charset="-120"/>
                <a:ea typeface="微軟正黑體" panose="020B0604030504040204" pitchFamily="34" charset="-120"/>
              </a:rPr>
              <a:t>推動本</a:t>
            </a:r>
            <a:r>
              <a:rPr lang="zh-TW" altLang="en-US" dirty="0" smtClean="0">
                <a:solidFill>
                  <a:prstClr val="black"/>
                </a:solidFill>
                <a:latin typeface="微軟正黑體" panose="020B0604030504040204" pitchFamily="34" charset="-120"/>
                <a:ea typeface="微軟正黑體" panose="020B0604030504040204" pitchFamily="34" charset="-120"/>
              </a:rPr>
              <a:t>方案</a:t>
            </a:r>
            <a:r>
              <a:rPr lang="zh-TW" altLang="zh-TW" dirty="0" smtClean="0">
                <a:solidFill>
                  <a:prstClr val="black"/>
                </a:solidFill>
                <a:latin typeface="微軟正黑體" panose="020B0604030504040204" pitchFamily="34" charset="-120"/>
                <a:ea typeface="微軟正黑體" panose="020B0604030504040204" pitchFamily="34" charset="-120"/>
              </a:rPr>
              <a:t>，以</a:t>
            </a:r>
            <a:r>
              <a:rPr lang="zh-TW" altLang="zh-TW" dirty="0">
                <a:solidFill>
                  <a:prstClr val="black"/>
                </a:solidFill>
                <a:latin typeface="微軟正黑體" panose="020B0604030504040204" pitchFamily="34" charset="-120"/>
                <a:ea typeface="微軟正黑體" panose="020B0604030504040204" pitchFamily="34" charset="-120"/>
              </a:rPr>
              <a:t>擴大爭取新興市場商</a:t>
            </a:r>
            <a:r>
              <a:rPr lang="zh-TW" altLang="zh-TW" dirty="0" smtClean="0">
                <a:solidFill>
                  <a:prstClr val="black"/>
                </a:solidFill>
                <a:latin typeface="微軟正黑體" panose="020B0604030504040204" pitchFamily="34" charset="-120"/>
                <a:ea typeface="微軟正黑體" panose="020B0604030504040204" pitchFamily="34" charset="-120"/>
              </a:rPr>
              <a:t>機</a:t>
            </a:r>
            <a:r>
              <a:rPr lang="zh-TW" altLang="en-US" dirty="0" smtClean="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71" name="AutoShape 2"/>
          <p:cNvSpPr>
            <a:spLocks noChangeArrowheads="1"/>
          </p:cNvSpPr>
          <p:nvPr/>
        </p:nvSpPr>
        <p:spPr bwMode="auto">
          <a:xfrm>
            <a:off x="1711324" y="-71438"/>
            <a:ext cx="7488239" cy="628652"/>
          </a:xfrm>
          <a:prstGeom prst="flowChartAlternateProcess">
            <a:avLst/>
          </a:prstGeom>
          <a:noFill/>
          <a:ln>
            <a:noFill/>
            <a:headEnd/>
            <a:tailEnd/>
          </a:ln>
          <a:effectLst/>
        </p:spPr>
        <p:style>
          <a:lnRef idx="1">
            <a:schemeClr val="accent5"/>
          </a:lnRef>
          <a:fillRef idx="2">
            <a:schemeClr val="accent5"/>
          </a:fillRef>
          <a:effectRef idx="1">
            <a:schemeClr val="accent5"/>
          </a:effectRef>
          <a:fontRef idx="minor">
            <a:schemeClr val="dk1"/>
          </a:fontRef>
        </p:style>
        <p:txBody>
          <a:bodyPr wrap="none"/>
          <a:lstStyle/>
          <a:p>
            <a:pPr algn="r">
              <a:spcAft>
                <a:spcPts val="1200"/>
              </a:spcAft>
              <a:defRPr/>
            </a:pPr>
            <a:endParaRPr lang="zh-TW" altLang="en-US" sz="1400">
              <a:solidFill>
                <a:prstClr val="black"/>
              </a:solidFill>
              <a:latin typeface="Times New Roman" pitchFamily="18" charset="0"/>
              <a:ea typeface="標楷體" pitchFamily="65" charset="-120"/>
              <a:cs typeface="Times New Roman" pitchFamily="18" charset="0"/>
            </a:endParaRPr>
          </a:p>
        </p:txBody>
      </p:sp>
      <p:sp>
        <p:nvSpPr>
          <p:cNvPr id="42" name="AutoShape 2"/>
          <p:cNvSpPr>
            <a:spLocks noChangeArrowheads="1"/>
          </p:cNvSpPr>
          <p:nvPr/>
        </p:nvSpPr>
        <p:spPr bwMode="auto">
          <a:xfrm>
            <a:off x="7956376" y="0"/>
            <a:ext cx="1187624" cy="332656"/>
          </a:xfrm>
          <a:prstGeom prst="flowChartAlternateProcess">
            <a:avLst/>
          </a:prstGeom>
          <a:ln>
            <a:headEnd/>
            <a:tailEnd/>
          </a:ln>
        </p:spPr>
        <p:style>
          <a:lnRef idx="2">
            <a:schemeClr val="accent3"/>
          </a:lnRef>
          <a:fillRef idx="1">
            <a:schemeClr val="lt1"/>
          </a:fillRef>
          <a:effectRef idx="0">
            <a:schemeClr val="accent3"/>
          </a:effectRef>
          <a:fontRef idx="minor">
            <a:schemeClr val="dk1"/>
          </a:fontRef>
        </p:style>
        <p:txBody>
          <a:bodyPr wrap="none" anchor="t"/>
          <a:lstStyle/>
          <a:p>
            <a:pPr algn="ctr">
              <a:spcAft>
                <a:spcPts val="1200"/>
              </a:spcAft>
            </a:pPr>
            <a:r>
              <a:rPr lang="zh-TW" altLang="en-US" sz="1400"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其他專案計畫</a:t>
            </a:r>
            <a:endParaRPr lang="zh-TW" altLang="en-US" sz="1400"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grpSp>
        <p:nvGrpSpPr>
          <p:cNvPr id="7" name="群組 6"/>
          <p:cNvGrpSpPr/>
          <p:nvPr/>
        </p:nvGrpSpPr>
        <p:grpSpPr>
          <a:xfrm>
            <a:off x="91460" y="2638308"/>
            <a:ext cx="9135213" cy="4660391"/>
            <a:chOff x="-239548" y="1791615"/>
            <a:chExt cx="10138243" cy="5371774"/>
          </a:xfrm>
        </p:grpSpPr>
        <p:sp>
          <p:nvSpPr>
            <p:cNvPr id="34" name="矩形 33"/>
            <p:cNvSpPr/>
            <p:nvPr/>
          </p:nvSpPr>
          <p:spPr bwMode="auto">
            <a:xfrm>
              <a:off x="7441815" y="2193131"/>
              <a:ext cx="2170745" cy="2070092"/>
            </a:xfrm>
            <a:prstGeom prst="rect">
              <a:avLst/>
            </a:prstGeom>
            <a:solidFill>
              <a:srgbClr val="4BACC6"/>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TW" altLang="en-US" sz="1800" b="1" i="0" u="none" strike="noStrike" kern="0" cap="none" spc="0" normalizeH="0" baseline="0" noProof="0" dirty="0" smtClean="0">
                <a:ln>
                  <a:noFill/>
                </a:ln>
                <a:solidFill>
                  <a:prstClr val="white"/>
                </a:solidFill>
                <a:effectLst/>
                <a:uLnTx/>
                <a:uFillTx/>
                <a:latin typeface="Arial Unicode MS"/>
                <a:ea typeface="標楷體"/>
                <a:cs typeface="Arial Unicode MS"/>
              </a:endParaRPr>
            </a:p>
          </p:txBody>
        </p:sp>
        <p:sp>
          <p:nvSpPr>
            <p:cNvPr id="38" name="矩形 37"/>
            <p:cNvSpPr/>
            <p:nvPr/>
          </p:nvSpPr>
          <p:spPr bwMode="auto">
            <a:xfrm>
              <a:off x="4946370" y="2219106"/>
              <a:ext cx="2170745" cy="2070092"/>
            </a:xfrm>
            <a:prstGeom prst="rect">
              <a:avLst/>
            </a:prstGeom>
            <a:solidFill>
              <a:srgbClr val="4BACC6"/>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TW" altLang="en-US" sz="1800" b="1" i="0" u="none" strike="noStrike" kern="0" cap="none" spc="0" normalizeH="0" baseline="0" noProof="0" dirty="0" smtClean="0">
                <a:ln>
                  <a:noFill/>
                </a:ln>
                <a:solidFill>
                  <a:prstClr val="white"/>
                </a:solidFill>
                <a:effectLst/>
                <a:uLnTx/>
                <a:uFillTx/>
                <a:latin typeface="Arial Unicode MS"/>
                <a:ea typeface="標楷體"/>
                <a:cs typeface="Arial Unicode MS"/>
              </a:endParaRPr>
            </a:p>
          </p:txBody>
        </p:sp>
        <p:sp>
          <p:nvSpPr>
            <p:cNvPr id="39" name="矩形 38"/>
            <p:cNvSpPr/>
            <p:nvPr/>
          </p:nvSpPr>
          <p:spPr bwMode="auto">
            <a:xfrm>
              <a:off x="2334436" y="2217324"/>
              <a:ext cx="2170745" cy="2070092"/>
            </a:xfrm>
            <a:prstGeom prst="rect">
              <a:avLst/>
            </a:prstGeom>
            <a:solidFill>
              <a:srgbClr val="4BACC6"/>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TW" altLang="en-US" sz="1800" b="1" i="0" u="none" strike="noStrike" kern="0" cap="none" spc="0" normalizeH="0" baseline="0" noProof="0" dirty="0" smtClean="0">
                <a:ln>
                  <a:noFill/>
                </a:ln>
                <a:solidFill>
                  <a:prstClr val="white"/>
                </a:solidFill>
                <a:effectLst/>
                <a:uLnTx/>
                <a:uFillTx/>
                <a:latin typeface="Arial Unicode MS"/>
                <a:ea typeface="標楷體"/>
                <a:cs typeface="Arial Unicode MS"/>
              </a:endParaRPr>
            </a:p>
          </p:txBody>
        </p:sp>
        <p:sp>
          <p:nvSpPr>
            <p:cNvPr id="49" name="矩形 48"/>
            <p:cNvSpPr/>
            <p:nvPr/>
          </p:nvSpPr>
          <p:spPr bwMode="auto">
            <a:xfrm>
              <a:off x="-182658" y="2217324"/>
              <a:ext cx="2170745" cy="2070092"/>
            </a:xfrm>
            <a:prstGeom prst="rect">
              <a:avLst/>
            </a:prstGeom>
            <a:solidFill>
              <a:srgbClr val="4BACC6"/>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TW" altLang="en-US" sz="1800" b="1" i="0" u="none" strike="noStrike" kern="0" cap="none" spc="0" normalizeH="0" baseline="0" noProof="0" dirty="0" smtClean="0">
                <a:ln>
                  <a:noFill/>
                </a:ln>
                <a:solidFill>
                  <a:prstClr val="white"/>
                </a:solidFill>
                <a:effectLst/>
                <a:uLnTx/>
                <a:uFillTx/>
                <a:latin typeface="Arial Unicode MS"/>
                <a:ea typeface="標楷體"/>
                <a:cs typeface="Arial Unicode MS"/>
              </a:endParaRPr>
            </a:p>
          </p:txBody>
        </p:sp>
        <p:pic>
          <p:nvPicPr>
            <p:cNvPr id="50" name="圖片 49"/>
            <p:cNvPicPr>
              <a:picLocks noChangeAspect="1"/>
            </p:cNvPicPr>
            <p:nvPr/>
          </p:nvPicPr>
          <p:blipFill>
            <a:blip r:embed="rId3"/>
            <a:stretch>
              <a:fillRect/>
            </a:stretch>
          </p:blipFill>
          <p:spPr>
            <a:xfrm>
              <a:off x="-40809" y="2347557"/>
              <a:ext cx="1887046" cy="1809626"/>
            </a:xfrm>
            <a:prstGeom prst="rect">
              <a:avLst/>
            </a:prstGeom>
          </p:spPr>
        </p:pic>
        <p:pic>
          <p:nvPicPr>
            <p:cNvPr id="51" name="圖片 50"/>
            <p:cNvPicPr>
              <a:picLocks noChangeAspect="1"/>
            </p:cNvPicPr>
            <p:nvPr/>
          </p:nvPicPr>
          <p:blipFill>
            <a:blip r:embed="rId4"/>
            <a:stretch>
              <a:fillRect/>
            </a:stretch>
          </p:blipFill>
          <p:spPr>
            <a:xfrm>
              <a:off x="2449537" y="2378523"/>
              <a:ext cx="1928008" cy="1764329"/>
            </a:xfrm>
            <a:prstGeom prst="rect">
              <a:avLst/>
            </a:prstGeom>
          </p:spPr>
        </p:pic>
        <p:pic>
          <p:nvPicPr>
            <p:cNvPr id="52" name="圖片 51"/>
            <p:cNvPicPr>
              <a:picLocks noChangeAspect="1"/>
            </p:cNvPicPr>
            <p:nvPr/>
          </p:nvPicPr>
          <p:blipFill>
            <a:blip r:embed="rId5"/>
            <a:stretch>
              <a:fillRect/>
            </a:stretch>
          </p:blipFill>
          <p:spPr>
            <a:xfrm>
              <a:off x="5088952" y="2429822"/>
              <a:ext cx="1869879" cy="1720062"/>
            </a:xfrm>
            <a:prstGeom prst="rect">
              <a:avLst/>
            </a:prstGeom>
          </p:spPr>
        </p:pic>
        <p:sp>
          <p:nvSpPr>
            <p:cNvPr id="53" name="文字方塊 52"/>
            <p:cNvSpPr txBox="1"/>
            <p:nvPr/>
          </p:nvSpPr>
          <p:spPr>
            <a:xfrm>
              <a:off x="106761" y="1834950"/>
              <a:ext cx="1742006" cy="425709"/>
            </a:xfrm>
            <a:prstGeom prst="rect">
              <a:avLst/>
            </a:prstGeom>
            <a:noFill/>
          </p:spPr>
          <p:txBody>
            <a:bodyPr wrap="none" rtlCol="0">
              <a:spAutoFit/>
            </a:bodyPr>
            <a:lstStyle/>
            <a:p>
              <a:pPr fontAlgn="base">
                <a:spcBef>
                  <a:spcPct val="0"/>
                </a:spcBef>
                <a:spcAft>
                  <a:spcPct val="0"/>
                </a:spcAft>
              </a:pPr>
              <a:r>
                <a:rPr kumimoji="1" lang="zh-TW" altLang="en-US" b="1" dirty="0" smtClean="0">
                  <a:solidFill>
                    <a:srgbClr val="4F81BD">
                      <a:lumMod val="50000"/>
                    </a:srgbClr>
                  </a:solidFill>
                  <a:latin typeface="微軟正黑體" panose="020B0604030504040204" pitchFamily="34" charset="-120"/>
                  <a:ea typeface="微軟正黑體" panose="020B0604030504040204" pitchFamily="34" charset="-120"/>
                  <a:cs typeface="Arial Unicode MS"/>
                </a:rPr>
                <a:t>商情資訊優化</a:t>
              </a:r>
              <a:endParaRPr kumimoji="1" lang="zh-TW" altLang="en-US" b="1" dirty="0">
                <a:solidFill>
                  <a:srgbClr val="4F81BD">
                    <a:lumMod val="50000"/>
                  </a:srgbClr>
                </a:solidFill>
                <a:latin typeface="微軟正黑體" panose="020B0604030504040204" pitchFamily="34" charset="-120"/>
                <a:ea typeface="微軟正黑體" panose="020B0604030504040204" pitchFamily="34" charset="-120"/>
                <a:cs typeface="Arial Unicode MS"/>
              </a:endParaRPr>
            </a:p>
          </p:txBody>
        </p:sp>
        <p:sp>
          <p:nvSpPr>
            <p:cNvPr id="54" name="文字方塊 53"/>
            <p:cNvSpPr txBox="1"/>
            <p:nvPr/>
          </p:nvSpPr>
          <p:spPr>
            <a:xfrm>
              <a:off x="2596226" y="1791615"/>
              <a:ext cx="1742006" cy="425709"/>
            </a:xfrm>
            <a:prstGeom prst="rect">
              <a:avLst/>
            </a:prstGeom>
            <a:noFill/>
          </p:spPr>
          <p:txBody>
            <a:bodyPr wrap="none" rtlCol="0">
              <a:spAutoFit/>
            </a:bodyPr>
            <a:lstStyle/>
            <a:p>
              <a:pPr fontAlgn="base">
                <a:spcBef>
                  <a:spcPct val="0"/>
                </a:spcBef>
                <a:spcAft>
                  <a:spcPct val="0"/>
                </a:spcAft>
              </a:pPr>
              <a:r>
                <a:rPr kumimoji="1" lang="zh-TW" altLang="en-US" b="1" dirty="0" smtClean="0">
                  <a:solidFill>
                    <a:srgbClr val="4F81BD">
                      <a:lumMod val="50000"/>
                    </a:srgbClr>
                  </a:solidFill>
                  <a:latin typeface="微軟正黑體" panose="020B0604030504040204" pitchFamily="34" charset="-120"/>
                  <a:ea typeface="微軟正黑體" panose="020B0604030504040204" pitchFamily="34" charset="-120"/>
                  <a:cs typeface="Arial Unicode MS"/>
                </a:rPr>
                <a:t>出口客製輔導</a:t>
              </a:r>
              <a:endParaRPr kumimoji="1" lang="zh-TW" altLang="en-US" b="1" dirty="0">
                <a:solidFill>
                  <a:srgbClr val="4F81BD">
                    <a:lumMod val="50000"/>
                  </a:srgbClr>
                </a:solidFill>
                <a:latin typeface="微軟正黑體" panose="020B0604030504040204" pitchFamily="34" charset="-120"/>
                <a:ea typeface="微軟正黑體" panose="020B0604030504040204" pitchFamily="34" charset="-120"/>
                <a:cs typeface="Arial Unicode MS"/>
              </a:endParaRPr>
            </a:p>
          </p:txBody>
        </p:sp>
        <p:sp>
          <p:nvSpPr>
            <p:cNvPr id="55" name="文字方塊 54"/>
            <p:cNvSpPr txBox="1"/>
            <p:nvPr/>
          </p:nvSpPr>
          <p:spPr>
            <a:xfrm>
              <a:off x="5160740" y="1806475"/>
              <a:ext cx="1742006" cy="425709"/>
            </a:xfrm>
            <a:prstGeom prst="rect">
              <a:avLst/>
            </a:prstGeom>
            <a:noFill/>
          </p:spPr>
          <p:txBody>
            <a:bodyPr wrap="none" rtlCol="0">
              <a:spAutoFit/>
            </a:bodyPr>
            <a:lstStyle/>
            <a:p>
              <a:pPr fontAlgn="base">
                <a:spcBef>
                  <a:spcPct val="0"/>
                </a:spcBef>
                <a:spcAft>
                  <a:spcPct val="0"/>
                </a:spcAft>
              </a:pPr>
              <a:r>
                <a:rPr kumimoji="1" lang="zh-TW" altLang="en-US" b="1" dirty="0" smtClean="0">
                  <a:solidFill>
                    <a:srgbClr val="4F81BD">
                      <a:lumMod val="50000"/>
                    </a:srgbClr>
                  </a:solidFill>
                  <a:latin typeface="微軟正黑體" panose="020B0604030504040204" pitchFamily="34" charset="-120"/>
                  <a:ea typeface="微軟正黑體" panose="020B0604030504040204" pitchFamily="34" charset="-120"/>
                  <a:cs typeface="Arial Unicode MS"/>
                </a:rPr>
                <a:t>創新行銷模</a:t>
              </a:r>
              <a:r>
                <a:rPr kumimoji="1" lang="zh-TW" altLang="en-US" b="1" dirty="0">
                  <a:solidFill>
                    <a:srgbClr val="4F81BD">
                      <a:lumMod val="50000"/>
                    </a:srgbClr>
                  </a:solidFill>
                  <a:latin typeface="微軟正黑體" panose="020B0604030504040204" pitchFamily="34" charset="-120"/>
                  <a:ea typeface="微軟正黑體" panose="020B0604030504040204" pitchFamily="34" charset="-120"/>
                  <a:cs typeface="Arial Unicode MS"/>
                </a:rPr>
                <a:t>式</a:t>
              </a:r>
            </a:p>
          </p:txBody>
        </p:sp>
        <p:pic>
          <p:nvPicPr>
            <p:cNvPr id="56" name="圖片 55"/>
            <p:cNvPicPr>
              <a:picLocks noChangeAspect="1"/>
            </p:cNvPicPr>
            <p:nvPr/>
          </p:nvPicPr>
          <p:blipFill>
            <a:blip r:embed="rId6"/>
            <a:stretch>
              <a:fillRect/>
            </a:stretch>
          </p:blipFill>
          <p:spPr>
            <a:xfrm>
              <a:off x="7556857" y="2347557"/>
              <a:ext cx="1931680" cy="1795295"/>
            </a:xfrm>
            <a:prstGeom prst="rect">
              <a:avLst/>
            </a:prstGeom>
          </p:spPr>
        </p:pic>
        <p:sp>
          <p:nvSpPr>
            <p:cNvPr id="57" name="文字方塊 56"/>
            <p:cNvSpPr txBox="1"/>
            <p:nvPr/>
          </p:nvSpPr>
          <p:spPr>
            <a:xfrm>
              <a:off x="7238586" y="1796091"/>
              <a:ext cx="2660109" cy="425709"/>
            </a:xfrm>
            <a:prstGeom prst="rect">
              <a:avLst/>
            </a:prstGeom>
            <a:noFill/>
          </p:spPr>
          <p:txBody>
            <a:bodyPr wrap="square" rtlCol="0">
              <a:spAutoFit/>
            </a:bodyPr>
            <a:lstStyle/>
            <a:p>
              <a:r>
                <a:rPr kumimoji="1" lang="zh-TW" altLang="en-US" b="1" dirty="0">
                  <a:solidFill>
                    <a:srgbClr val="4F81BD">
                      <a:lumMod val="50000"/>
                    </a:srgbClr>
                  </a:solidFill>
                  <a:latin typeface="微軟正黑體" panose="020B0604030504040204" pitchFamily="34" charset="-120"/>
                  <a:ea typeface="微軟正黑體" panose="020B0604030504040204" pitchFamily="34" charset="-120"/>
                  <a:cs typeface="Arial Unicode MS"/>
                </a:rPr>
                <a:t>行政協調</a:t>
              </a:r>
              <a:r>
                <a:rPr kumimoji="1" lang="zh-TW" altLang="zh-TW" b="1" dirty="0" smtClean="0">
                  <a:solidFill>
                    <a:srgbClr val="4F81BD">
                      <a:lumMod val="50000"/>
                    </a:srgbClr>
                  </a:solidFill>
                  <a:latin typeface="微軟正黑體" panose="020B0604030504040204" pitchFamily="34" charset="-120"/>
                  <a:ea typeface="微軟正黑體" panose="020B0604030504040204" pitchFamily="34" charset="-120"/>
                  <a:cs typeface="Arial Unicode MS"/>
                </a:rPr>
                <a:t>及成果擴散</a:t>
              </a:r>
              <a:endParaRPr kumimoji="1" lang="zh-TW" altLang="en-US" b="1" dirty="0">
                <a:solidFill>
                  <a:srgbClr val="4F81BD">
                    <a:lumMod val="50000"/>
                  </a:srgbClr>
                </a:solidFill>
                <a:latin typeface="微軟正黑體" panose="020B0604030504040204" pitchFamily="34" charset="-120"/>
                <a:ea typeface="微軟正黑體" panose="020B0604030504040204" pitchFamily="34" charset="-120"/>
                <a:cs typeface="Arial Unicode MS"/>
              </a:endParaRPr>
            </a:p>
          </p:txBody>
        </p:sp>
        <p:sp>
          <p:nvSpPr>
            <p:cNvPr id="58" name="等腰三角形 57"/>
            <p:cNvSpPr/>
            <p:nvPr/>
          </p:nvSpPr>
          <p:spPr bwMode="auto">
            <a:xfrm rot="5400000">
              <a:off x="1642322" y="3159314"/>
              <a:ext cx="1097347" cy="171780"/>
            </a:xfrm>
            <a:prstGeom prst="triangle">
              <a:avLst/>
            </a:prstGeom>
            <a:solidFill>
              <a:srgbClr val="C0504D">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TW" altLang="en-US" sz="1800" b="1" i="0" u="none" strike="noStrike" kern="0" cap="none" spc="0" normalizeH="0" baseline="0" noProof="0" dirty="0" smtClean="0">
                <a:ln>
                  <a:noFill/>
                </a:ln>
                <a:solidFill>
                  <a:prstClr val="white"/>
                </a:solidFill>
                <a:effectLst/>
                <a:uLnTx/>
                <a:uFillTx/>
                <a:latin typeface="Arial Unicode MS"/>
                <a:ea typeface="標楷體"/>
                <a:cs typeface="Arial Unicode MS"/>
              </a:endParaRPr>
            </a:p>
          </p:txBody>
        </p:sp>
        <p:sp>
          <p:nvSpPr>
            <p:cNvPr id="59" name="等腰三角形 58"/>
            <p:cNvSpPr/>
            <p:nvPr/>
          </p:nvSpPr>
          <p:spPr bwMode="auto">
            <a:xfrm rot="5400000">
              <a:off x="4189349" y="3196931"/>
              <a:ext cx="1097347" cy="171780"/>
            </a:xfrm>
            <a:prstGeom prst="triangle">
              <a:avLst/>
            </a:prstGeom>
            <a:solidFill>
              <a:srgbClr val="C0504D">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TW" altLang="en-US" sz="1800" b="1" i="0" u="none" strike="noStrike" kern="0" cap="none" spc="0" normalizeH="0" baseline="0" noProof="0" dirty="0" smtClean="0">
                <a:ln>
                  <a:noFill/>
                </a:ln>
                <a:solidFill>
                  <a:prstClr val="white"/>
                </a:solidFill>
                <a:effectLst/>
                <a:uLnTx/>
                <a:uFillTx/>
                <a:latin typeface="Arial Unicode MS"/>
                <a:ea typeface="標楷體"/>
                <a:cs typeface="Arial Unicode MS"/>
              </a:endParaRPr>
            </a:p>
          </p:txBody>
        </p:sp>
        <p:sp>
          <p:nvSpPr>
            <p:cNvPr id="60" name="等腰三角形 59"/>
            <p:cNvSpPr/>
            <p:nvPr/>
          </p:nvSpPr>
          <p:spPr bwMode="auto">
            <a:xfrm rot="5400000">
              <a:off x="6708044" y="3235175"/>
              <a:ext cx="1161866" cy="159811"/>
            </a:xfrm>
            <a:prstGeom prst="triangle">
              <a:avLst/>
            </a:prstGeom>
            <a:solidFill>
              <a:srgbClr val="C0504D">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TW" altLang="en-US" sz="1800" b="1" i="0" u="none" strike="noStrike" kern="0" cap="none" spc="0" normalizeH="0" baseline="0" noProof="0" dirty="0" smtClean="0">
                <a:ln>
                  <a:noFill/>
                </a:ln>
                <a:solidFill>
                  <a:prstClr val="white"/>
                </a:solidFill>
                <a:effectLst/>
                <a:uLnTx/>
                <a:uFillTx/>
                <a:latin typeface="Arial Unicode MS"/>
                <a:ea typeface="標楷體"/>
                <a:cs typeface="Arial Unicode MS"/>
              </a:endParaRPr>
            </a:p>
          </p:txBody>
        </p:sp>
        <p:sp>
          <p:nvSpPr>
            <p:cNvPr id="61" name="文字方塊 60"/>
            <p:cNvSpPr txBox="1"/>
            <p:nvPr/>
          </p:nvSpPr>
          <p:spPr>
            <a:xfrm>
              <a:off x="-239548" y="4343071"/>
              <a:ext cx="2227636" cy="2820318"/>
            </a:xfrm>
            <a:prstGeom prst="rect">
              <a:avLst/>
            </a:prstGeom>
            <a:noFill/>
          </p:spPr>
          <p:txBody>
            <a:bodyPr wrap="square" rtlCol="0">
              <a:spAutoFit/>
            </a:bodyPr>
            <a:lstStyle/>
            <a:p>
              <a:pPr marL="285750" indent="-198438" fontAlgn="base">
                <a:spcBef>
                  <a:spcPct val="0"/>
                </a:spcBef>
                <a:spcAft>
                  <a:spcPct val="0"/>
                </a:spcAft>
                <a:buFont typeface="Arial" panose="020B0604020202020204" pitchFamily="34" charset="0"/>
                <a:buChar char="•"/>
              </a:pP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蒐集</a:t>
              </a:r>
              <a:r>
                <a:rPr kumimoji="1" lang="zh-TW" altLang="en-US" sz="1500" b="1" dirty="0">
                  <a:solidFill>
                    <a:prstClr val="black"/>
                  </a:solidFill>
                  <a:latin typeface="微軟正黑體" panose="020B0604030504040204" pitchFamily="34" charset="-120"/>
                  <a:ea typeface="微軟正黑體" panose="020B0604030504040204" pitchFamily="34" charset="-120"/>
                  <a:cs typeface="Arial Unicode MS"/>
                </a:rPr>
                <a:t>標竿競爭國日、韓海外市場策略</a:t>
              </a:r>
            </a:p>
            <a:p>
              <a:pPr marL="285750" indent="-198438" fontAlgn="base">
                <a:spcBef>
                  <a:spcPct val="0"/>
                </a:spcBef>
                <a:spcAft>
                  <a:spcPct val="0"/>
                </a:spcAft>
                <a:buFont typeface="Arial" panose="020B0604020202020204" pitchFamily="34" charset="0"/>
                <a:buChar char="•"/>
              </a:pP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以「市場群組」進行東協與印度消費市場研究</a:t>
              </a:r>
              <a:endParaRPr kumimoji="1" lang="en-US" altLang="zh-TW" sz="1500" b="1" dirty="0" smtClean="0">
                <a:solidFill>
                  <a:prstClr val="black"/>
                </a:solidFill>
                <a:latin typeface="微軟正黑體" panose="020B0604030504040204" pitchFamily="34" charset="-120"/>
                <a:ea typeface="微軟正黑體" panose="020B0604030504040204" pitchFamily="34" charset="-120"/>
                <a:cs typeface="Arial Unicode MS"/>
              </a:endParaRPr>
            </a:p>
            <a:p>
              <a:pPr marL="285750" indent="-198438" fontAlgn="base">
                <a:spcBef>
                  <a:spcPct val="0"/>
                </a:spcBef>
                <a:spcAft>
                  <a:spcPct val="0"/>
                </a:spcAft>
                <a:buFont typeface="Arial" panose="020B0604020202020204" pitchFamily="34" charset="0"/>
                <a:buChar char="•"/>
              </a:pPr>
              <a:r>
                <a:rPr kumimoji="1" lang="zh-TW" altLang="en-US" sz="1500" b="1" dirty="0">
                  <a:solidFill>
                    <a:prstClr val="black"/>
                  </a:solidFill>
                  <a:latin typeface="微軟正黑體" panose="020B0604030504040204" pitchFamily="34" charset="-120"/>
                  <a:ea typeface="微軟正黑體" panose="020B0604030504040204" pitchFamily="34" charset="-120"/>
                  <a:cs typeface="Arial Unicode MS"/>
                </a:rPr>
                <a:t>維運具</a:t>
              </a:r>
              <a:r>
                <a:rPr kumimoji="1" lang="zh-TW" altLang="zh-TW" sz="1500" b="1" dirty="0">
                  <a:solidFill>
                    <a:prstClr val="black"/>
                  </a:solidFill>
                  <a:latin typeface="微軟正黑體" panose="020B0604030504040204" pitchFamily="34" charset="-120"/>
                  <a:ea typeface="微軟正黑體" panose="020B0604030504040204" pitchFamily="34" charset="-120"/>
                  <a:cs typeface="Arial Unicode MS"/>
                </a:rPr>
                <a:t>可視化、數位化及架構化之商情</a:t>
              </a:r>
              <a:r>
                <a:rPr kumimoji="1" lang="zh-TW" altLang="en-US" sz="1500" b="1" dirty="0">
                  <a:solidFill>
                    <a:prstClr val="black"/>
                  </a:solidFill>
                  <a:latin typeface="微軟正黑體" panose="020B0604030504040204" pitchFamily="34" charset="-120"/>
                  <a:ea typeface="微軟正黑體" panose="020B0604030504040204" pitchFamily="34" charset="-120"/>
                  <a:cs typeface="Arial Unicode MS"/>
                </a:rPr>
                <a:t>網站</a:t>
              </a:r>
              <a:endParaRPr kumimoji="1" lang="en-US" altLang="zh-TW" sz="1500" b="1" dirty="0">
                <a:solidFill>
                  <a:prstClr val="black"/>
                </a:solidFill>
                <a:latin typeface="微軟正黑體" panose="020B0604030504040204" pitchFamily="34" charset="-120"/>
                <a:ea typeface="微軟正黑體" panose="020B0604030504040204" pitchFamily="34" charset="-120"/>
                <a:cs typeface="Arial Unicode MS"/>
              </a:endParaRPr>
            </a:p>
            <a:p>
              <a:pPr marL="285750" indent="-198438" fontAlgn="base">
                <a:spcBef>
                  <a:spcPct val="0"/>
                </a:spcBef>
                <a:spcAft>
                  <a:spcPct val="0"/>
                </a:spcAft>
                <a:buFont typeface="Arial" panose="020B0604020202020204" pitchFamily="34" charset="0"/>
                <a:buChar char="•"/>
              </a:pPr>
              <a:endParaRPr kumimoji="1" lang="en-US" altLang="zh-TW" sz="1500" b="1" dirty="0" smtClean="0">
                <a:solidFill>
                  <a:prstClr val="black"/>
                </a:solidFill>
                <a:latin typeface="微軟正黑體" panose="020B0604030504040204" pitchFamily="34" charset="-120"/>
                <a:ea typeface="微軟正黑體" panose="020B0604030504040204" pitchFamily="34" charset="-120"/>
                <a:cs typeface="Arial Unicode MS"/>
              </a:endParaRPr>
            </a:p>
            <a:p>
              <a:pPr marL="285750" indent="-198438" fontAlgn="base">
                <a:spcBef>
                  <a:spcPct val="0"/>
                </a:spcBef>
                <a:spcAft>
                  <a:spcPct val="0"/>
                </a:spcAft>
                <a:buFont typeface="Arial" panose="020B0604020202020204" pitchFamily="34" charset="0"/>
                <a:buChar char="•"/>
              </a:pPr>
              <a:endParaRPr kumimoji="1" lang="en-US" altLang="zh-TW" sz="1500" b="1" dirty="0" smtClean="0">
                <a:solidFill>
                  <a:prstClr val="black"/>
                </a:solidFill>
                <a:latin typeface="微軟正黑體" panose="020B0604030504040204" pitchFamily="34" charset="-120"/>
                <a:ea typeface="微軟正黑體" panose="020B0604030504040204" pitchFamily="34" charset="-120"/>
                <a:cs typeface="Arial Unicode MS"/>
              </a:endParaRPr>
            </a:p>
          </p:txBody>
        </p:sp>
        <p:sp>
          <p:nvSpPr>
            <p:cNvPr id="62" name="文字方塊 61"/>
            <p:cNvSpPr txBox="1"/>
            <p:nvPr/>
          </p:nvSpPr>
          <p:spPr>
            <a:xfrm>
              <a:off x="2255602" y="4343071"/>
              <a:ext cx="2376553" cy="2288183"/>
            </a:xfrm>
            <a:prstGeom prst="rect">
              <a:avLst/>
            </a:prstGeom>
            <a:noFill/>
          </p:spPr>
          <p:txBody>
            <a:bodyPr wrap="square" rtlCol="0">
              <a:spAutoFit/>
            </a:bodyPr>
            <a:lstStyle/>
            <a:p>
              <a:pPr marL="87312" fontAlgn="base">
                <a:spcBef>
                  <a:spcPts val="600"/>
                </a:spcBef>
                <a:spcAft>
                  <a:spcPct val="0"/>
                </a:spcAft>
              </a:pPr>
              <a:r>
                <a:rPr kumimoji="1" lang="zh-TW" altLang="en-US" sz="1500" b="1" dirty="0">
                  <a:solidFill>
                    <a:prstClr val="black"/>
                  </a:solidFill>
                  <a:latin typeface="微軟正黑體" panose="020B0604030504040204" pitchFamily="34" charset="-120"/>
                  <a:ea typeface="微軟正黑體" panose="020B0604030504040204" pitchFamily="34" charset="-120"/>
                  <a:cs typeface="Arial Unicode MS"/>
                </a:rPr>
                <a:t>提供客製輔導模式，協助業者拓展海外目標市場：</a:t>
              </a:r>
              <a:endParaRPr kumimoji="1" lang="en-US" altLang="zh-TW" sz="1500" b="1" dirty="0">
                <a:solidFill>
                  <a:prstClr val="black"/>
                </a:solidFill>
                <a:latin typeface="微軟正黑體" panose="020B0604030504040204" pitchFamily="34" charset="-120"/>
                <a:ea typeface="微軟正黑體" panose="020B0604030504040204" pitchFamily="34" charset="-120"/>
                <a:cs typeface="Arial Unicode MS"/>
              </a:endParaRPr>
            </a:p>
            <a:p>
              <a:pPr marL="285750" indent="-198438" fontAlgn="base">
                <a:spcBef>
                  <a:spcPct val="0"/>
                </a:spcBef>
                <a:spcAft>
                  <a:spcPct val="0"/>
                </a:spcAft>
                <a:buFont typeface="Arial" panose="020B0604020202020204" pitchFamily="34" charset="0"/>
                <a:buChar char="•"/>
              </a:pP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家居互補商品拓銷平臺</a:t>
              </a:r>
              <a:endParaRPr kumimoji="1" lang="en-US" altLang="zh-TW" sz="1500" b="1" dirty="0" smtClean="0">
                <a:solidFill>
                  <a:prstClr val="black"/>
                </a:solidFill>
                <a:latin typeface="微軟正黑體" panose="020B0604030504040204" pitchFamily="34" charset="-120"/>
                <a:ea typeface="微軟正黑體" panose="020B0604030504040204" pitchFamily="34" charset="-120"/>
                <a:cs typeface="Arial Unicode MS"/>
              </a:endParaRPr>
            </a:p>
            <a:p>
              <a:pPr marL="285750" indent="-198438" fontAlgn="base">
                <a:spcBef>
                  <a:spcPct val="0"/>
                </a:spcBef>
                <a:spcAft>
                  <a:spcPct val="0"/>
                </a:spcAft>
                <a:buFont typeface="Arial" panose="020B0604020202020204" pitchFamily="34" charset="0"/>
                <a:buChar char="•"/>
              </a:pPr>
              <a:r>
                <a:rPr kumimoji="1" lang="zh-TW" altLang="en-US" sz="1500" b="1" dirty="0">
                  <a:solidFill>
                    <a:prstClr val="black"/>
                  </a:solidFill>
                  <a:latin typeface="微軟正黑體" panose="020B0604030504040204" pitchFamily="34" charset="-120"/>
                  <a:ea typeface="微軟正黑體" panose="020B0604030504040204" pitchFamily="34" charset="-120"/>
                  <a:cs typeface="Arial Unicode MS"/>
                </a:rPr>
                <a:t>利</a:t>
              </a: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基</a:t>
              </a:r>
              <a:r>
                <a:rPr kumimoji="1" lang="en-US" altLang="zh-TW" sz="1500" b="1" dirty="0" smtClean="0">
                  <a:solidFill>
                    <a:prstClr val="black"/>
                  </a:solidFill>
                  <a:latin typeface="微軟正黑體" panose="020B0604030504040204" pitchFamily="34" charset="-120"/>
                  <a:ea typeface="微軟正黑體" panose="020B0604030504040204" pitchFamily="34" charset="-120"/>
                  <a:cs typeface="Arial Unicode MS"/>
                </a:rPr>
                <a:t>(</a:t>
              </a: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虛擬</a:t>
              </a:r>
              <a:r>
                <a:rPr kumimoji="1" lang="en-US" altLang="zh-TW" sz="1500" b="1" dirty="0" smtClean="0">
                  <a:solidFill>
                    <a:prstClr val="black"/>
                  </a:solidFill>
                  <a:latin typeface="微軟正黑體" panose="020B0604030504040204" pitchFamily="34" charset="-120"/>
                  <a:ea typeface="微軟正黑體" panose="020B0604030504040204" pitchFamily="34" charset="-120"/>
                  <a:cs typeface="Arial Unicode MS"/>
                </a:rPr>
                <a:t>)</a:t>
              </a: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通路拓銷</a:t>
              </a:r>
              <a:r>
                <a:rPr kumimoji="1" lang="zh-TW" altLang="en-US" sz="1500" b="1" dirty="0">
                  <a:solidFill>
                    <a:prstClr val="black"/>
                  </a:solidFill>
                  <a:latin typeface="微軟正黑體" panose="020B0604030504040204" pitchFamily="34" charset="-120"/>
                  <a:ea typeface="微軟正黑體" panose="020B0604030504040204" pitchFamily="34" charset="-120"/>
                  <a:cs typeface="Arial Unicode MS"/>
                </a:rPr>
                <a:t>平臺</a:t>
              </a:r>
              <a:endParaRPr kumimoji="1" lang="en-US" altLang="zh-TW" sz="1500" b="1" dirty="0" smtClean="0">
                <a:solidFill>
                  <a:prstClr val="black"/>
                </a:solidFill>
                <a:latin typeface="微軟正黑體" panose="020B0604030504040204" pitchFamily="34" charset="-120"/>
                <a:ea typeface="微軟正黑體" panose="020B0604030504040204" pitchFamily="34" charset="-120"/>
                <a:cs typeface="Arial Unicode MS"/>
              </a:endParaRPr>
            </a:p>
            <a:p>
              <a:pPr marL="285750" indent="-198438" fontAlgn="base">
                <a:spcBef>
                  <a:spcPct val="0"/>
                </a:spcBef>
                <a:spcAft>
                  <a:spcPct val="0"/>
                </a:spcAft>
                <a:buFont typeface="Arial" panose="020B0604020202020204" pitchFamily="34" charset="0"/>
                <a:buChar char="•"/>
              </a:pP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出口明星育成</a:t>
              </a:r>
              <a:endParaRPr kumimoji="1" lang="en-US" altLang="zh-TW" sz="1500" b="1" dirty="0">
                <a:solidFill>
                  <a:prstClr val="black"/>
                </a:solidFill>
                <a:latin typeface="微軟正黑體" panose="020B0604030504040204" pitchFamily="34" charset="-120"/>
                <a:ea typeface="微軟正黑體" panose="020B0604030504040204" pitchFamily="34" charset="-120"/>
                <a:cs typeface="Arial Unicode MS"/>
              </a:endParaRPr>
            </a:p>
          </p:txBody>
        </p:sp>
        <p:sp>
          <p:nvSpPr>
            <p:cNvPr id="63" name="文字方塊 62"/>
            <p:cNvSpPr txBox="1"/>
            <p:nvPr/>
          </p:nvSpPr>
          <p:spPr>
            <a:xfrm>
              <a:off x="4652133" y="4343071"/>
              <a:ext cx="2636845" cy="1968901"/>
            </a:xfrm>
            <a:prstGeom prst="rect">
              <a:avLst/>
            </a:prstGeom>
            <a:noFill/>
          </p:spPr>
          <p:txBody>
            <a:bodyPr wrap="square" rtlCol="0">
              <a:spAutoFit/>
            </a:bodyPr>
            <a:lstStyle/>
            <a:p>
              <a:pPr marL="87312" fontAlgn="base">
                <a:spcBef>
                  <a:spcPct val="0"/>
                </a:spcBef>
                <a:spcAft>
                  <a:spcPct val="0"/>
                </a:spcAft>
              </a:pPr>
              <a:r>
                <a:rPr kumimoji="1" lang="zh-TW" altLang="en-US" sz="1500" b="1" dirty="0">
                  <a:solidFill>
                    <a:prstClr val="black"/>
                  </a:solidFill>
                  <a:latin typeface="微軟正黑體" panose="020B0604030504040204" pitchFamily="34" charset="-120"/>
                  <a:ea typeface="微軟正黑體" panose="020B0604030504040204" pitchFamily="34" charset="-120"/>
                  <a:cs typeface="Arial Unicode MS"/>
                </a:rPr>
                <a:t>創新行銷</a:t>
              </a: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模式透過</a:t>
              </a:r>
              <a:r>
                <a:rPr kumimoji="1" lang="zh-TW" altLang="en-US" sz="1500" b="1" dirty="0">
                  <a:solidFill>
                    <a:prstClr val="black"/>
                  </a:solidFill>
                  <a:latin typeface="微軟正黑體" panose="020B0604030504040204" pitchFamily="34" charset="-120"/>
                  <a:ea typeface="微軟正黑體" panose="020B0604030504040204" pitchFamily="34" charset="-120"/>
                  <a:cs typeface="Arial Unicode MS"/>
                </a:rPr>
                <a:t>輔導、合作提案</a:t>
              </a: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、活動策展到</a:t>
              </a:r>
              <a:r>
                <a:rPr kumimoji="1" lang="zh-TW" altLang="en-US" sz="1500" b="1" dirty="0">
                  <a:solidFill>
                    <a:prstClr val="black"/>
                  </a:solidFill>
                  <a:latin typeface="微軟正黑體" panose="020B0604030504040204" pitchFamily="34" charset="-120"/>
                  <a:ea typeface="微軟正黑體" panose="020B0604030504040204" pitchFamily="34" charset="-120"/>
                  <a:cs typeface="Arial Unicode MS"/>
                </a:rPr>
                <a:t>精準行銷，帶動廠商拓展海外</a:t>
              </a: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市場：</a:t>
              </a:r>
              <a:endParaRPr kumimoji="1" lang="en-US" altLang="zh-TW" sz="1500" b="1" dirty="0" smtClean="0">
                <a:solidFill>
                  <a:prstClr val="black"/>
                </a:solidFill>
                <a:latin typeface="微軟正黑體" panose="020B0604030504040204" pitchFamily="34" charset="-120"/>
                <a:ea typeface="微軟正黑體" panose="020B0604030504040204" pitchFamily="34" charset="-120"/>
                <a:cs typeface="Arial Unicode MS"/>
              </a:endParaRPr>
            </a:p>
            <a:p>
              <a:pPr marL="285750" indent="-198438" fontAlgn="base">
                <a:spcBef>
                  <a:spcPct val="0"/>
                </a:spcBef>
                <a:spcAft>
                  <a:spcPct val="0"/>
                </a:spcAft>
                <a:buFont typeface="Arial" panose="020B0604020202020204" pitchFamily="34" charset="0"/>
                <a:buChar char="•"/>
              </a:pP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精</a:t>
              </a:r>
              <a:r>
                <a:rPr kumimoji="1" lang="zh-TW" altLang="en-US" sz="1500" b="1" dirty="0">
                  <a:solidFill>
                    <a:prstClr val="black"/>
                  </a:solidFill>
                  <a:latin typeface="微軟正黑體" panose="020B0604030504040204" pitchFamily="34" charset="-120"/>
                  <a:ea typeface="微軟正黑體" panose="020B0604030504040204" pitchFamily="34" charset="-120"/>
                  <a:cs typeface="Arial Unicode MS"/>
                </a:rPr>
                <a:t>準拓銷媒</a:t>
              </a: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合暨創新</a:t>
              </a:r>
              <a:r>
                <a:rPr kumimoji="1" lang="zh-TW" altLang="en-US" sz="1500" b="1" dirty="0">
                  <a:solidFill>
                    <a:prstClr val="black"/>
                  </a:solidFill>
                  <a:latin typeface="微軟正黑體" panose="020B0604030504040204" pitchFamily="34" charset="-120"/>
                  <a:ea typeface="微軟正黑體" panose="020B0604030504040204" pitchFamily="34" charset="-120"/>
                  <a:cs typeface="Arial Unicode MS"/>
                </a:rPr>
                <a:t>海外聯合</a:t>
              </a: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行銷活動</a:t>
              </a:r>
              <a:endParaRPr kumimoji="1" lang="en-US" altLang="zh-TW" sz="1500" b="1" dirty="0" smtClean="0">
                <a:solidFill>
                  <a:prstClr val="black"/>
                </a:solidFill>
                <a:latin typeface="微軟正黑體" panose="020B0604030504040204" pitchFamily="34" charset="-120"/>
                <a:ea typeface="微軟正黑體" panose="020B0604030504040204" pitchFamily="34" charset="-120"/>
                <a:cs typeface="Arial Unicode MS"/>
              </a:endParaRPr>
            </a:p>
            <a:p>
              <a:pPr marL="285750" indent="-198438" fontAlgn="base">
                <a:spcBef>
                  <a:spcPct val="0"/>
                </a:spcBef>
                <a:spcAft>
                  <a:spcPct val="0"/>
                </a:spcAft>
                <a:buFont typeface="Arial" panose="020B0604020202020204" pitchFamily="34" charset="0"/>
                <a:buChar char="•"/>
              </a:pP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國際</a:t>
              </a:r>
              <a:r>
                <a:rPr kumimoji="1" lang="zh-TW" altLang="en-US" sz="1500" b="1" dirty="0">
                  <a:solidFill>
                    <a:prstClr val="black"/>
                  </a:solidFill>
                  <a:latin typeface="微軟正黑體" panose="020B0604030504040204" pitchFamily="34" charset="-120"/>
                  <a:ea typeface="微軟正黑體" panose="020B0604030504040204" pitchFamily="34" charset="-120"/>
                  <a:cs typeface="Arial Unicode MS"/>
                </a:rPr>
                <a:t>合作網路開發</a:t>
              </a:r>
              <a:endParaRPr kumimoji="1" lang="en-US" altLang="zh-TW" sz="1500" b="1" dirty="0">
                <a:solidFill>
                  <a:prstClr val="black"/>
                </a:solidFill>
                <a:latin typeface="微軟正黑體" panose="020B0604030504040204" pitchFamily="34" charset="-120"/>
                <a:ea typeface="微軟正黑體" panose="020B0604030504040204" pitchFamily="34" charset="-120"/>
                <a:cs typeface="Arial Unicode MS"/>
              </a:endParaRPr>
            </a:p>
          </p:txBody>
        </p:sp>
        <p:sp>
          <p:nvSpPr>
            <p:cNvPr id="64" name="文字方塊 63"/>
            <p:cNvSpPr txBox="1"/>
            <p:nvPr/>
          </p:nvSpPr>
          <p:spPr>
            <a:xfrm>
              <a:off x="7285893" y="4343071"/>
              <a:ext cx="2407008" cy="1968901"/>
            </a:xfrm>
            <a:prstGeom prst="rect">
              <a:avLst/>
            </a:prstGeom>
            <a:noFill/>
          </p:spPr>
          <p:txBody>
            <a:bodyPr wrap="square" rtlCol="0">
              <a:spAutoFit/>
            </a:bodyPr>
            <a:lstStyle/>
            <a:p>
              <a:pPr marL="87312" algn="just" fontAlgn="base">
                <a:spcBef>
                  <a:spcPts val="600"/>
                </a:spcBef>
                <a:spcAft>
                  <a:spcPct val="0"/>
                </a:spcAft>
              </a:pP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深化運用平面</a:t>
              </a:r>
              <a:r>
                <a:rPr kumimoji="1" lang="zh-TW" altLang="en-US" sz="1500" b="1" dirty="0">
                  <a:solidFill>
                    <a:prstClr val="black"/>
                  </a:solidFill>
                  <a:latin typeface="微軟正黑體" panose="020B0604030504040204" pitchFamily="34" charset="-120"/>
                  <a:ea typeface="微軟正黑體" panose="020B0604030504040204" pitchFamily="34" charset="-120"/>
                  <a:cs typeface="Arial Unicode MS"/>
                </a:rPr>
                <a:t>、電子</a:t>
              </a: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媒介，廣</a:t>
              </a:r>
              <a:r>
                <a:rPr kumimoji="1" lang="zh-TW" altLang="en-US" sz="1500" b="1" dirty="0">
                  <a:solidFill>
                    <a:prstClr val="black"/>
                  </a:solidFill>
                  <a:latin typeface="微軟正黑體" panose="020B0604030504040204" pitchFamily="34" charset="-120"/>
                  <a:ea typeface="微軟正黑體" panose="020B0604030504040204" pitchFamily="34" charset="-120"/>
                  <a:cs typeface="Arial Unicode MS"/>
                </a:rPr>
                <a:t>宣與</a:t>
              </a:r>
              <a:r>
                <a:rPr kumimoji="1" lang="zh-TW" altLang="en-US" sz="1500" b="1" dirty="0" smtClean="0">
                  <a:solidFill>
                    <a:prstClr val="black"/>
                  </a:solidFill>
                  <a:latin typeface="微軟正黑體" panose="020B0604030504040204" pitchFamily="34" charset="-120"/>
                  <a:ea typeface="微軟正黑體" panose="020B0604030504040204" pitchFamily="34" charset="-120"/>
                  <a:cs typeface="Arial Unicode MS"/>
                </a:rPr>
                <a:t>舉辦各項推廣</a:t>
              </a:r>
              <a:r>
                <a:rPr kumimoji="1" lang="zh-TW" altLang="en-US" sz="1500" b="1" dirty="0">
                  <a:solidFill>
                    <a:prstClr val="black"/>
                  </a:solidFill>
                  <a:latin typeface="微軟正黑體" panose="020B0604030504040204" pitchFamily="34" charset="-120"/>
                  <a:ea typeface="微軟正黑體" panose="020B0604030504040204" pitchFamily="34" charset="-120"/>
                  <a:cs typeface="Arial Unicode MS"/>
                </a:rPr>
                <a:t>活動：</a:t>
              </a:r>
              <a:r>
                <a:rPr kumimoji="1" lang="zh-TW" altLang="zh-TW" sz="1500" b="1" dirty="0" smtClean="0">
                  <a:solidFill>
                    <a:prstClr val="black"/>
                  </a:solidFill>
                  <a:latin typeface="微軟正黑體" panose="020B0604030504040204" pitchFamily="34" charset="-120"/>
                  <a:ea typeface="微軟正黑體" panose="020B0604030504040204" pitchFamily="34" charset="-120"/>
                  <a:cs typeface="Arial Unicode MS"/>
                </a:rPr>
                <a:t>發表</a:t>
              </a:r>
              <a:r>
                <a:rPr kumimoji="1" lang="zh-TW" altLang="zh-TW" sz="1500" b="1" dirty="0">
                  <a:solidFill>
                    <a:prstClr val="black"/>
                  </a:solidFill>
                  <a:latin typeface="微軟正黑體" panose="020B0604030504040204" pitchFamily="34" charset="-120"/>
                  <a:ea typeface="微軟正黑體" panose="020B0604030504040204" pitchFamily="34" charset="-120"/>
                  <a:cs typeface="Arial Unicode MS"/>
                </a:rPr>
                <a:t>最新市場情報趨勢，引導市場拓展新思維，並結合買主來臺洽商會，擴大計畫</a:t>
              </a:r>
              <a:r>
                <a:rPr kumimoji="1" lang="zh-TW" altLang="zh-TW" sz="1500" b="1" dirty="0" smtClean="0">
                  <a:solidFill>
                    <a:prstClr val="black"/>
                  </a:solidFill>
                  <a:latin typeface="微軟正黑體" panose="020B0604030504040204" pitchFamily="34" charset="-120"/>
                  <a:ea typeface="微軟正黑體" panose="020B0604030504040204" pitchFamily="34" charset="-120"/>
                  <a:cs typeface="Arial Unicode MS"/>
                </a:rPr>
                <a:t>成效</a:t>
              </a:r>
              <a:endParaRPr kumimoji="1" lang="en-US" altLang="zh-TW" sz="1500" b="1" dirty="0">
                <a:solidFill>
                  <a:prstClr val="black"/>
                </a:solidFill>
                <a:latin typeface="微軟正黑體" panose="020B0604030504040204" pitchFamily="34" charset="-120"/>
                <a:ea typeface="微軟正黑體" panose="020B0604030504040204" pitchFamily="34" charset="-120"/>
                <a:cs typeface="Arial Unicode MS"/>
              </a:endParaRPr>
            </a:p>
          </p:txBody>
        </p:sp>
      </p:grpSp>
      <p:grpSp>
        <p:nvGrpSpPr>
          <p:cNvPr id="14" name="群組 13"/>
          <p:cNvGrpSpPr/>
          <p:nvPr/>
        </p:nvGrpSpPr>
        <p:grpSpPr>
          <a:xfrm>
            <a:off x="364958" y="803470"/>
            <a:ext cx="1222654" cy="756000"/>
            <a:chOff x="364958" y="801694"/>
            <a:chExt cx="1268739" cy="835598"/>
          </a:xfrm>
        </p:grpSpPr>
        <p:sp>
          <p:nvSpPr>
            <p:cNvPr id="10" name="橢圓 9"/>
            <p:cNvSpPr/>
            <p:nvPr/>
          </p:nvSpPr>
          <p:spPr>
            <a:xfrm>
              <a:off x="364958" y="801694"/>
              <a:ext cx="761243" cy="83559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緣起</a:t>
              </a:r>
              <a:endParaRPr lang="zh-TW" altLang="en-US" b="1" dirty="0">
                <a:latin typeface="微軟正黑體" panose="020B0604030504040204" pitchFamily="34" charset="-120"/>
                <a:ea typeface="微軟正黑體" panose="020B0604030504040204" pitchFamily="34" charset="-120"/>
              </a:endParaRPr>
            </a:p>
          </p:txBody>
        </p:sp>
        <p:cxnSp>
          <p:nvCxnSpPr>
            <p:cNvPr id="12" name="直線接點 11"/>
            <p:cNvCxnSpPr>
              <a:stCxn id="10" idx="6"/>
            </p:cNvCxnSpPr>
            <p:nvPr/>
          </p:nvCxnSpPr>
          <p:spPr>
            <a:xfrm>
              <a:off x="1126201" y="1219493"/>
              <a:ext cx="507496"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270537" y="1642970"/>
            <a:ext cx="8586557" cy="923330"/>
          </a:xfrm>
          <a:prstGeom prst="rect">
            <a:avLst/>
          </a:prstGeom>
          <a:solidFill>
            <a:schemeClr val="accent4">
              <a:lumMod val="75000"/>
            </a:schemeClr>
          </a:solidFill>
          <a:ln>
            <a:solidFill>
              <a:schemeClr val="accent4">
                <a:lumMod val="75000"/>
              </a:schemeClr>
            </a:solidFill>
          </a:ln>
          <a:effectLst/>
        </p:spPr>
        <p:style>
          <a:lnRef idx="1">
            <a:schemeClr val="accent6"/>
          </a:lnRef>
          <a:fillRef idx="3">
            <a:schemeClr val="accent6"/>
          </a:fillRef>
          <a:effectRef idx="2">
            <a:schemeClr val="accent6"/>
          </a:effectRef>
          <a:fontRef idx="minor">
            <a:schemeClr val="lt1"/>
          </a:fontRef>
        </p:style>
        <p:txBody>
          <a:bodyPr wrap="square">
            <a:spAutoFit/>
          </a:bodyPr>
          <a:lstStyle/>
          <a:p>
            <a:pPr marL="177800" indent="-177800">
              <a:spcAft>
                <a:spcPts val="0"/>
              </a:spcAft>
            </a:pPr>
            <a:r>
              <a:rPr lang="zh-TW" altLang="en-US" dirty="0" smtClean="0">
                <a:ln w="0"/>
                <a:solidFill>
                  <a:schemeClr val="bg1"/>
                </a:solidFill>
                <a:latin typeface="微軟正黑體" panose="020B0604030504040204" pitchFamily="34" charset="-120"/>
                <a:ea typeface="微軟正黑體" panose="020B0604030504040204" pitchFamily="34" charset="-120"/>
                <a:cs typeface="Times New Roman" pitchFamily="18" charset="0"/>
              </a:rPr>
              <a:t>目標產品：鎖定</a:t>
            </a:r>
            <a:r>
              <a:rPr lang="en-US" altLang="zh-TW" dirty="0">
                <a:ln w="0"/>
                <a:solidFill>
                  <a:schemeClr val="bg1"/>
                </a:solidFill>
                <a:latin typeface="微軟正黑體" panose="020B0604030504040204" pitchFamily="34" charset="-120"/>
                <a:ea typeface="微軟正黑體" panose="020B0604030504040204" pitchFamily="34" charset="-120"/>
                <a:cs typeface="Times New Roman" pitchFamily="18" charset="0"/>
              </a:rPr>
              <a:t>13</a:t>
            </a:r>
            <a:r>
              <a:rPr lang="zh-TW" altLang="en-US" dirty="0">
                <a:ln w="0"/>
                <a:solidFill>
                  <a:schemeClr val="bg1"/>
                </a:solidFill>
                <a:latin typeface="微軟正黑體" panose="020B0604030504040204" pitchFamily="34" charset="-120"/>
                <a:ea typeface="微軟正黑體" panose="020B0604030504040204" pitchFamily="34" charset="-120"/>
                <a:cs typeface="Times New Roman" pitchFamily="18" charset="0"/>
              </a:rPr>
              <a:t>類</a:t>
            </a:r>
            <a:r>
              <a:rPr lang="en-US" altLang="zh-TW" dirty="0">
                <a:ln w="0"/>
                <a:solidFill>
                  <a:schemeClr val="bg1"/>
                </a:solidFill>
                <a:latin typeface="微軟正黑體" panose="020B0604030504040204" pitchFamily="34" charset="-120"/>
                <a:ea typeface="微軟正黑體" panose="020B0604030504040204" pitchFamily="34" charset="-120"/>
                <a:cs typeface="Times New Roman" pitchFamily="18" charset="0"/>
              </a:rPr>
              <a:t>416</a:t>
            </a:r>
            <a:r>
              <a:rPr lang="zh-TW" altLang="en-US" dirty="0">
                <a:ln w="0"/>
                <a:solidFill>
                  <a:schemeClr val="bg1"/>
                </a:solidFill>
                <a:latin typeface="微軟正黑體" panose="020B0604030504040204" pitchFamily="34" charset="-120"/>
                <a:ea typeface="微軟正黑體" panose="020B0604030504040204" pitchFamily="34" charset="-120"/>
                <a:cs typeface="Times New Roman" pitchFamily="18" charset="0"/>
              </a:rPr>
              <a:t>項</a:t>
            </a:r>
            <a:r>
              <a:rPr lang="zh-TW" altLang="zh-TW" dirty="0">
                <a:ln w="0"/>
                <a:solidFill>
                  <a:schemeClr val="bg1"/>
                </a:solidFill>
                <a:latin typeface="微軟正黑體" panose="020B0604030504040204" pitchFamily="34" charset="-120"/>
                <a:ea typeface="微軟正黑體" panose="020B0604030504040204" pitchFamily="34" charset="-120"/>
                <a:cs typeface="Times New Roman" pitchFamily="18" charset="0"/>
              </a:rPr>
              <a:t>民生</a:t>
            </a:r>
            <a:r>
              <a:rPr lang="zh-TW" altLang="en-US" dirty="0">
                <a:ln w="0"/>
                <a:solidFill>
                  <a:schemeClr val="bg1"/>
                </a:solidFill>
                <a:latin typeface="微軟正黑體" panose="020B0604030504040204" pitchFamily="34" charset="-120"/>
                <a:ea typeface="微軟正黑體" panose="020B0604030504040204" pitchFamily="34" charset="-120"/>
                <a:cs typeface="Times New Roman" pitchFamily="18" charset="0"/>
              </a:rPr>
              <a:t>最終</a:t>
            </a:r>
            <a:r>
              <a:rPr lang="zh-TW" altLang="en-US" dirty="0" smtClean="0">
                <a:ln w="0"/>
                <a:solidFill>
                  <a:schemeClr val="bg1"/>
                </a:solidFill>
                <a:latin typeface="微軟正黑體" panose="020B0604030504040204" pitchFamily="34" charset="-120"/>
                <a:ea typeface="微軟正黑體" panose="020B0604030504040204" pitchFamily="34" charset="-120"/>
                <a:cs typeface="Times New Roman" pitchFamily="18" charset="0"/>
              </a:rPr>
              <a:t>產品</a:t>
            </a:r>
            <a:endParaRPr lang="en-US" altLang="zh-TW" dirty="0" smtClean="0">
              <a:ln w="0"/>
              <a:solidFill>
                <a:schemeClr val="bg1"/>
              </a:solidFill>
              <a:latin typeface="微軟正黑體" panose="020B0604030504040204" pitchFamily="34" charset="-120"/>
              <a:ea typeface="微軟正黑體" panose="020B0604030504040204" pitchFamily="34" charset="-120"/>
              <a:cs typeface="Times New Roman" pitchFamily="18" charset="0"/>
            </a:endParaRPr>
          </a:p>
          <a:p>
            <a:pPr marL="1143000" indent="-1143000"/>
            <a:r>
              <a:rPr lang="zh-TW" altLang="en-US" dirty="0">
                <a:ln w="0"/>
                <a:solidFill>
                  <a:schemeClr val="bg1"/>
                </a:solidFill>
                <a:latin typeface="微軟正黑體" panose="020B0604030504040204" pitchFamily="34" charset="-120"/>
                <a:ea typeface="微軟正黑體" panose="020B0604030504040204" pitchFamily="34" charset="-120"/>
              </a:rPr>
              <a:t>目標市場：</a:t>
            </a:r>
            <a:r>
              <a:rPr lang="zh-TW" altLang="zh-TW" dirty="0" smtClean="0">
                <a:ln w="0"/>
                <a:solidFill>
                  <a:schemeClr val="bg1"/>
                </a:solidFill>
                <a:latin typeface="微軟正黑體" panose="020B0604030504040204" pitchFamily="34" charset="-120"/>
                <a:ea typeface="微軟正黑體" panose="020B0604030504040204" pitchFamily="34" charset="-120"/>
              </a:rPr>
              <a:t>東協</a:t>
            </a:r>
            <a:r>
              <a:rPr lang="en-US" altLang="zh-TW" dirty="0" smtClean="0">
                <a:ln w="0"/>
                <a:solidFill>
                  <a:schemeClr val="bg1"/>
                </a:solidFill>
                <a:latin typeface="微軟正黑體" panose="020B0604030504040204" pitchFamily="34" charset="-120"/>
                <a:ea typeface="微軟正黑體" panose="020B0604030504040204" pitchFamily="34" charset="-120"/>
              </a:rPr>
              <a:t> (</a:t>
            </a:r>
            <a:r>
              <a:rPr lang="zh-TW" altLang="en-US" dirty="0">
                <a:ln w="0"/>
                <a:solidFill>
                  <a:schemeClr val="bg1"/>
                </a:solidFill>
                <a:latin typeface="微軟正黑體" panose="020B0604030504040204" pitchFamily="34" charset="-120"/>
                <a:ea typeface="微軟正黑體" panose="020B0604030504040204" pitchFamily="34" charset="-120"/>
              </a:rPr>
              <a:t>新加坡、馬來西亞</a:t>
            </a:r>
            <a:r>
              <a:rPr lang="zh-TW" altLang="en-US" dirty="0">
                <a:ln w="0"/>
                <a:solidFill>
                  <a:schemeClr val="bg1"/>
                </a:solidFill>
                <a:latin typeface="微軟正黑體" panose="020B0604030504040204" pitchFamily="34" charset="-120"/>
                <a:ea typeface="微軟正黑體" panose="020B0604030504040204" pitchFamily="34" charset="-120"/>
                <a:cs typeface="Times New Roman" pitchFamily="18" charset="0"/>
              </a:rPr>
              <a:t>、印尼、泰國、越南、</a:t>
            </a:r>
            <a:r>
              <a:rPr lang="zh-TW" altLang="en-US" dirty="0" smtClean="0">
                <a:ln w="0"/>
                <a:solidFill>
                  <a:schemeClr val="bg1"/>
                </a:solidFill>
                <a:latin typeface="微軟正黑體" panose="020B0604030504040204" pitchFamily="34" charset="-120"/>
                <a:ea typeface="微軟正黑體" panose="020B0604030504040204" pitchFamily="34" charset="-120"/>
                <a:cs typeface="Times New Roman" pitchFamily="18" charset="0"/>
              </a:rPr>
              <a:t>菲律賓</a:t>
            </a:r>
            <a:r>
              <a:rPr lang="zh-TW" altLang="en-US" dirty="0">
                <a:ln w="0"/>
                <a:solidFill>
                  <a:schemeClr val="bg1"/>
                </a:solidFill>
                <a:latin typeface="微軟正黑體" panose="020B0604030504040204" pitchFamily="34" charset="-120"/>
                <a:ea typeface="微軟正黑體" panose="020B0604030504040204" pitchFamily="34" charset="-120"/>
                <a:cs typeface="Times New Roman" pitchFamily="18" charset="0"/>
              </a:rPr>
              <a:t>、</a:t>
            </a:r>
            <a:r>
              <a:rPr lang="zh-TW" altLang="en-US" dirty="0" smtClean="0">
                <a:ln w="0"/>
                <a:solidFill>
                  <a:schemeClr val="bg1"/>
                </a:solidFill>
                <a:latin typeface="微軟正黑體" panose="020B0604030504040204" pitchFamily="34" charset="-120"/>
                <a:ea typeface="微軟正黑體" panose="020B0604030504040204" pitchFamily="34" charset="-120"/>
                <a:cs typeface="Times New Roman" pitchFamily="18" charset="0"/>
              </a:rPr>
              <a:t>柬埔寨、寮國、汶萊</a:t>
            </a:r>
            <a:r>
              <a:rPr lang="en-US" altLang="zh-TW" dirty="0" smtClean="0">
                <a:ln w="0"/>
                <a:solidFill>
                  <a:schemeClr val="bg1"/>
                </a:solidFill>
                <a:latin typeface="微軟正黑體" panose="020B0604030504040204" pitchFamily="34" charset="-120"/>
                <a:ea typeface="微軟正黑體" panose="020B0604030504040204" pitchFamily="34" charset="-120"/>
              </a:rPr>
              <a:t>)</a:t>
            </a:r>
            <a:r>
              <a:rPr lang="zh-TW" altLang="en-US" dirty="0">
                <a:ln w="0"/>
                <a:solidFill>
                  <a:schemeClr val="bg1"/>
                </a:solidFill>
                <a:latin typeface="微軟正黑體" panose="020B0604030504040204" pitchFamily="34" charset="-120"/>
                <a:ea typeface="微軟正黑體" panose="020B0604030504040204" pitchFamily="34" charset="-120"/>
              </a:rPr>
              <a:t>及</a:t>
            </a:r>
            <a:r>
              <a:rPr lang="zh-TW" altLang="en-US" dirty="0">
                <a:ln w="0"/>
                <a:solidFill>
                  <a:schemeClr val="bg1"/>
                </a:solidFill>
                <a:latin typeface="微軟正黑體" panose="020B0604030504040204" pitchFamily="34" charset="-120"/>
                <a:ea typeface="微軟正黑體" panose="020B0604030504040204" pitchFamily="34" charset="-120"/>
                <a:cs typeface="Times New Roman" pitchFamily="18" charset="0"/>
              </a:rPr>
              <a:t> </a:t>
            </a:r>
            <a:r>
              <a:rPr lang="zh-TW" altLang="en-US" dirty="0" smtClean="0">
                <a:ln w="0"/>
                <a:solidFill>
                  <a:schemeClr val="bg1"/>
                </a:solidFill>
                <a:latin typeface="微軟正黑體" panose="020B0604030504040204" pitchFamily="34" charset="-120"/>
                <a:ea typeface="微軟正黑體" panose="020B0604030504040204" pitchFamily="34" charset="-120"/>
                <a:cs typeface="Times New Roman" pitchFamily="18" charset="0"/>
              </a:rPr>
              <a:t>印度</a:t>
            </a:r>
            <a:endParaRPr lang="en-US" altLang="zh-TW" dirty="0">
              <a:ln w="0"/>
              <a:solidFill>
                <a:schemeClr val="bg1"/>
              </a:solidFill>
              <a:latin typeface="微軟正黑體" panose="020B0604030504040204" pitchFamily="34" charset="-120"/>
              <a:ea typeface="微軟正黑體" panose="020B0604030504040204" pitchFamily="34" charset="-120"/>
              <a:cs typeface="Times New Roman" pitchFamily="18" charset="0"/>
            </a:endParaRPr>
          </a:p>
        </p:txBody>
      </p:sp>
      <p:sp>
        <p:nvSpPr>
          <p:cNvPr id="32" name="Text Box 9"/>
          <p:cNvSpPr txBox="1">
            <a:spLocks noChangeArrowheads="1"/>
          </p:cNvSpPr>
          <p:nvPr/>
        </p:nvSpPr>
        <p:spPr bwMode="auto">
          <a:xfrm>
            <a:off x="1403648" y="44624"/>
            <a:ext cx="6336704" cy="523220"/>
          </a:xfrm>
          <a:prstGeom prst="rect">
            <a:avLst/>
          </a:prstGeom>
          <a:noFill/>
          <a:ln w="9525">
            <a:noFill/>
            <a:miter lim="800000"/>
            <a:headEnd/>
            <a:tailEnd/>
          </a:ln>
        </p:spPr>
        <p:txBody>
          <a:bodyPr wrap="square">
            <a:spAutoFit/>
          </a:bodyPr>
          <a:lstStyle/>
          <a:p>
            <a:pPr algn="ctr">
              <a:tabLst>
                <a:tab pos="804863" algn="l"/>
                <a:tab pos="5207000" algn="l"/>
              </a:tabLst>
            </a:pP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八</a:t>
            </a:r>
            <a:r>
              <a:rPr lang="zh-TW" altLang="en-US"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、優質</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平價新興市場精進方案</a:t>
            </a:r>
            <a:endPar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33" name="直線コネクタ 81"/>
          <p:cNvCxnSpPr>
            <a:cxnSpLocks noChangeShapeType="1"/>
          </p:cNvCxnSpPr>
          <p:nvPr/>
        </p:nvCxnSpPr>
        <p:spPr bwMode="auto">
          <a:xfrm rot="10800000">
            <a:off x="899592" y="622083"/>
            <a:ext cx="7358114"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236315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utoShape 2"/>
          <p:cNvSpPr>
            <a:spLocks noChangeArrowheads="1"/>
          </p:cNvSpPr>
          <p:nvPr/>
        </p:nvSpPr>
        <p:spPr bwMode="auto">
          <a:xfrm>
            <a:off x="7956376" y="0"/>
            <a:ext cx="1187624" cy="332656"/>
          </a:xfrm>
          <a:prstGeom prst="flowChartAlternateProcess">
            <a:avLst/>
          </a:prstGeom>
          <a:ln>
            <a:headEnd/>
            <a:tailEnd/>
          </a:ln>
        </p:spPr>
        <p:style>
          <a:lnRef idx="2">
            <a:schemeClr val="accent3"/>
          </a:lnRef>
          <a:fillRef idx="1">
            <a:schemeClr val="lt1"/>
          </a:fillRef>
          <a:effectRef idx="0">
            <a:schemeClr val="accent3"/>
          </a:effectRef>
          <a:fontRef idx="minor">
            <a:schemeClr val="dk1"/>
          </a:fontRef>
        </p:style>
        <p:txBody>
          <a:bodyPr wrap="none" anchor="t"/>
          <a:lstStyle/>
          <a:p>
            <a:pPr algn="ctr">
              <a:spcAft>
                <a:spcPts val="1200"/>
              </a:spcAft>
            </a:pPr>
            <a:r>
              <a:rPr kumimoji="0" lang="zh-TW" altLang="en-US" sz="1400" dirty="0" smtClean="0">
                <a:solidFill>
                  <a:schemeClr val="tx1"/>
                </a:solidFill>
                <a:effectLst/>
                <a:latin typeface="微軟正黑體" panose="020B0604030504040204" pitchFamily="34" charset="-120"/>
                <a:ea typeface="微軟正黑體" panose="020B0604030504040204" pitchFamily="34" charset="-120"/>
                <a:cs typeface="Times New Roman" pitchFamily="18" charset="0"/>
              </a:rPr>
              <a:t>其他專案計畫</a:t>
            </a:r>
            <a:endParaRPr kumimoji="0" lang="zh-TW" altLang="en-US" sz="140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p:txBody>
      </p:sp>
      <p:sp>
        <p:nvSpPr>
          <p:cNvPr id="42" name="Text Box 9"/>
          <p:cNvSpPr txBox="1">
            <a:spLocks noChangeArrowheads="1"/>
          </p:cNvSpPr>
          <p:nvPr/>
        </p:nvSpPr>
        <p:spPr bwMode="auto">
          <a:xfrm>
            <a:off x="1403648" y="44624"/>
            <a:ext cx="6336704" cy="523220"/>
          </a:xfrm>
          <a:prstGeom prst="rect">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九</a:t>
            </a:r>
            <a:r>
              <a:rPr lang="zh-TW" altLang="en-US"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、綠色</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貿易推動方案</a:t>
            </a:r>
            <a:endPar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43" name="直線コネクタ 81"/>
          <p:cNvCxnSpPr>
            <a:cxnSpLocks noChangeShapeType="1"/>
          </p:cNvCxnSpPr>
          <p:nvPr/>
        </p:nvCxnSpPr>
        <p:spPr bwMode="auto">
          <a:xfrm rot="10800000">
            <a:off x="899592" y="548679"/>
            <a:ext cx="7358114"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
        <p:nvSpPr>
          <p:cNvPr id="44" name="標題 1"/>
          <p:cNvSpPr txBox="1">
            <a:spLocks/>
          </p:cNvSpPr>
          <p:nvPr/>
        </p:nvSpPr>
        <p:spPr>
          <a:xfrm>
            <a:off x="467544" y="764702"/>
            <a:ext cx="8208912" cy="70091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sz="1800" dirty="0" smtClean="0">
                <a:latin typeface="微軟正黑體" panose="020B0604030504040204" pitchFamily="34" charset="-120"/>
                <a:ea typeface="微軟正黑體" panose="020B0604030504040204" pitchFamily="34" charset="-120"/>
              </a:rPr>
              <a:t>目的：</a:t>
            </a:r>
            <a:r>
              <a:rPr lang="zh-TW" altLang="en-US" sz="1800" dirty="0">
                <a:latin typeface="微軟正黑體" panose="020B0604030504040204" pitchFamily="34" charset="-120"/>
                <a:ea typeface="微軟正黑體" panose="020B0604030504040204" pitchFamily="34" charset="-120"/>
                <a:cs typeface="Times New Roman" pitchFamily="18" charset="0"/>
              </a:rPr>
              <a:t>以國際行銷為主軸，協助我製造綠色商品及提供綠色服務的廠商順應國際綠色趨勢與規範，爭取全球綠色貿易商機，進而推升臺灣整體綠色產業形象</a:t>
            </a:r>
            <a:r>
              <a:rPr lang="zh-TW" altLang="en-US" sz="1800" dirty="0" smtClean="0">
                <a:latin typeface="微軟正黑體" panose="020B0604030504040204" pitchFamily="34" charset="-120"/>
                <a:ea typeface="微軟正黑體" panose="020B0604030504040204" pitchFamily="34" charset="-120"/>
                <a:cs typeface="Times New Roman" pitchFamily="18" charset="0"/>
              </a:rPr>
              <a:t>。</a:t>
            </a:r>
            <a:endParaRPr lang="en-US" altLang="zh-TW" sz="1800" dirty="0">
              <a:latin typeface="微軟正黑體" panose="020B0604030504040204" pitchFamily="34" charset="-120"/>
              <a:ea typeface="微軟正黑體" panose="020B0604030504040204" pitchFamily="34" charset="-120"/>
              <a:cs typeface="Times New Roman" pitchFamily="18" charset="0"/>
            </a:endParaRPr>
          </a:p>
        </p:txBody>
      </p:sp>
      <p:grpSp>
        <p:nvGrpSpPr>
          <p:cNvPr id="5" name="群組 4"/>
          <p:cNvGrpSpPr/>
          <p:nvPr/>
        </p:nvGrpSpPr>
        <p:grpSpPr>
          <a:xfrm>
            <a:off x="1012788" y="2302911"/>
            <a:ext cx="7629242" cy="2723302"/>
            <a:chOff x="1012788" y="2252607"/>
            <a:chExt cx="7293264" cy="2723302"/>
          </a:xfrm>
        </p:grpSpPr>
        <p:grpSp>
          <p:nvGrpSpPr>
            <p:cNvPr id="2" name="群組 1"/>
            <p:cNvGrpSpPr/>
            <p:nvPr/>
          </p:nvGrpSpPr>
          <p:grpSpPr>
            <a:xfrm>
              <a:off x="1012788" y="2252607"/>
              <a:ext cx="7293264" cy="1221054"/>
              <a:chOff x="757368" y="3910954"/>
              <a:chExt cx="7293264" cy="1267326"/>
            </a:xfrm>
          </p:grpSpPr>
          <p:sp>
            <p:nvSpPr>
              <p:cNvPr id="36" name="立方體 35"/>
              <p:cNvSpPr/>
              <p:nvPr/>
            </p:nvSpPr>
            <p:spPr>
              <a:xfrm>
                <a:off x="757368" y="3923490"/>
                <a:ext cx="1958060" cy="1253765"/>
              </a:xfrm>
              <a:prstGeom prst="cube">
                <a:avLst/>
              </a:prstGeom>
              <a:solidFill>
                <a:srgbClr val="32B6A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綠色行銷智庫</a:t>
                </a:r>
                <a:endPar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lnSpc>
                    <a:spcPct val="150000"/>
                  </a:lnSpc>
                </a:pP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與</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資訊</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擴散</a:t>
                </a:r>
              </a:p>
            </p:txBody>
          </p:sp>
          <p:sp>
            <p:nvSpPr>
              <p:cNvPr id="37" name="立方體 36"/>
              <p:cNvSpPr/>
              <p:nvPr/>
            </p:nvSpPr>
            <p:spPr>
              <a:xfrm>
                <a:off x="2565467" y="3934688"/>
                <a:ext cx="1938557" cy="1243592"/>
              </a:xfrm>
              <a:prstGeom prst="cube">
                <a:avLst/>
              </a:prstGeom>
              <a:solidFill>
                <a:srgbClr val="6FB54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強化綠色產業</a:t>
                </a:r>
                <a:endPar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lnSpc>
                    <a:spcPct val="150000"/>
                  </a:lnSpc>
                </a:pP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行銷能</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量</a:t>
                </a:r>
              </a:p>
            </p:txBody>
          </p:sp>
          <p:sp>
            <p:nvSpPr>
              <p:cNvPr id="41" name="立方體 40"/>
              <p:cNvSpPr/>
              <p:nvPr/>
            </p:nvSpPr>
            <p:spPr>
              <a:xfrm>
                <a:off x="4318335" y="3910954"/>
                <a:ext cx="3732297" cy="1243592"/>
              </a:xfrm>
              <a:prstGeom prst="cube">
                <a:avLst/>
              </a:prstGeom>
              <a:solidFill>
                <a:srgbClr val="F296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深化行銷推廣</a:t>
                </a:r>
                <a:endPar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lnSpc>
                    <a:spcPct val="150000"/>
                  </a:lnSpc>
                </a:pP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及提升形象</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4" name="群組 3"/>
            <p:cNvGrpSpPr/>
            <p:nvPr/>
          </p:nvGrpSpPr>
          <p:grpSpPr>
            <a:xfrm>
              <a:off x="1138299" y="3475450"/>
              <a:ext cx="6958909" cy="1500459"/>
              <a:chOff x="1095664" y="3606845"/>
              <a:chExt cx="6958909" cy="1500459"/>
            </a:xfrm>
          </p:grpSpPr>
          <p:sp>
            <p:nvSpPr>
              <p:cNvPr id="10" name="文字方塊 9"/>
              <p:cNvSpPr txBox="1"/>
              <p:nvPr/>
            </p:nvSpPr>
            <p:spPr>
              <a:xfrm>
                <a:off x="7256792" y="3614632"/>
                <a:ext cx="415498" cy="1156504"/>
              </a:xfrm>
              <a:prstGeom prst="rect">
                <a:avLst/>
              </a:prstGeom>
              <a:noFill/>
            </p:spPr>
            <p:txBody>
              <a:bodyPr wrap="none" rtlCol="0">
                <a:spAutoFit/>
              </a:bodyPr>
              <a:lstStyle/>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國</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際</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廣</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宣</a:t>
                </a:r>
                <a:endParaRPr lang="zh-TW" altLang="en-US" b="1" dirty="0">
                  <a:solidFill>
                    <a:schemeClr val="tx1">
                      <a:lumMod val="75000"/>
                      <a:lumOff val="25000"/>
                    </a:schemeClr>
                  </a:solidFill>
                  <a:effectLst>
                    <a:outerShdw blurRad="38100" dist="38100" dir="2700000" algn="tl">
                      <a:srgbClr val="000000">
                        <a:alpha val="43137"/>
                      </a:srgbClr>
                    </a:outerShdw>
                  </a:effectLst>
                  <a:latin typeface="+mn-ea"/>
                  <a:ea typeface="+mn-ea"/>
                </a:endParaRPr>
              </a:p>
            </p:txBody>
          </p:sp>
          <p:sp>
            <p:nvSpPr>
              <p:cNvPr id="11" name="文字方塊 10"/>
              <p:cNvSpPr txBox="1"/>
              <p:nvPr/>
            </p:nvSpPr>
            <p:spPr>
              <a:xfrm>
                <a:off x="6058650" y="3629686"/>
                <a:ext cx="415498" cy="1156504"/>
              </a:xfrm>
              <a:prstGeom prst="rect">
                <a:avLst/>
              </a:prstGeom>
              <a:noFill/>
            </p:spPr>
            <p:txBody>
              <a:bodyPr wrap="none" rtlCol="0">
                <a:spAutoFit/>
              </a:bodyPr>
              <a:lstStyle/>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綠</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色</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窗</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口</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p:txBody>
          </p:sp>
          <p:sp>
            <p:nvSpPr>
              <p:cNvPr id="12" name="文字方塊 11"/>
              <p:cNvSpPr txBox="1"/>
              <p:nvPr/>
            </p:nvSpPr>
            <p:spPr>
              <a:xfrm flipH="1">
                <a:off x="6846732" y="3625512"/>
                <a:ext cx="412191" cy="1156504"/>
              </a:xfrm>
              <a:prstGeom prst="rect">
                <a:avLst/>
              </a:prstGeom>
              <a:noFill/>
            </p:spPr>
            <p:txBody>
              <a:bodyPr wrap="square" rtlCol="0">
                <a:spAutoFit/>
              </a:bodyPr>
              <a:lstStyle/>
              <a:p>
                <a:r>
                  <a:rPr lang="zh-TW" altLang="en-US" b="1" dirty="0">
                    <a:solidFill>
                      <a:schemeClr val="tx1">
                        <a:lumMod val="75000"/>
                        <a:lumOff val="25000"/>
                      </a:schemeClr>
                    </a:solidFill>
                    <a:effectLst>
                      <a:outerShdw blurRad="38100" dist="38100" dir="2700000" algn="tl">
                        <a:srgbClr val="000000">
                          <a:alpha val="43137"/>
                        </a:srgbClr>
                      </a:outerShdw>
                    </a:effectLst>
                    <a:latin typeface="+mn-ea"/>
                    <a:ea typeface="+mn-ea"/>
                  </a:rPr>
                  <a:t>媒體</a:t>
                </a: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邀訪</a:t>
                </a:r>
                <a:endParaRPr lang="zh-TW" altLang="en-US" b="1" dirty="0">
                  <a:solidFill>
                    <a:schemeClr val="tx1">
                      <a:lumMod val="75000"/>
                      <a:lumOff val="25000"/>
                    </a:schemeClr>
                  </a:solidFill>
                  <a:effectLst>
                    <a:outerShdw blurRad="38100" dist="38100" dir="2700000" algn="tl">
                      <a:srgbClr val="000000">
                        <a:alpha val="43137"/>
                      </a:srgbClr>
                    </a:outerShdw>
                  </a:effectLst>
                  <a:latin typeface="+mn-ea"/>
                  <a:ea typeface="+mn-ea"/>
                </a:endParaRPr>
              </a:p>
            </p:txBody>
          </p:sp>
          <p:sp>
            <p:nvSpPr>
              <p:cNvPr id="13" name="文字方塊 12"/>
              <p:cNvSpPr txBox="1"/>
              <p:nvPr/>
            </p:nvSpPr>
            <p:spPr>
              <a:xfrm>
                <a:off x="4871028" y="3625512"/>
                <a:ext cx="397200" cy="1200329"/>
              </a:xfrm>
              <a:prstGeom prst="rect">
                <a:avLst/>
              </a:prstGeom>
              <a:noFill/>
            </p:spPr>
            <p:txBody>
              <a:bodyPr wrap="none" rtlCol="0">
                <a:spAutoFit/>
              </a:bodyPr>
              <a:lstStyle/>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會</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a:solidFill>
                      <a:schemeClr val="tx1">
                        <a:lumMod val="75000"/>
                        <a:lumOff val="25000"/>
                      </a:schemeClr>
                    </a:solidFill>
                    <a:effectLst>
                      <a:outerShdw blurRad="38100" dist="38100" dir="2700000" algn="tl">
                        <a:srgbClr val="000000">
                          <a:alpha val="43137"/>
                        </a:srgbClr>
                      </a:outerShdw>
                    </a:effectLst>
                    <a:latin typeface="+mn-ea"/>
                  </a:rPr>
                  <a:t>展</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行</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銷</a:t>
                </a:r>
                <a:endParaRPr lang="zh-TW" altLang="en-US" b="1" dirty="0">
                  <a:solidFill>
                    <a:schemeClr val="tx1">
                      <a:lumMod val="75000"/>
                      <a:lumOff val="25000"/>
                    </a:schemeClr>
                  </a:solidFill>
                  <a:effectLst>
                    <a:outerShdw blurRad="38100" dist="38100" dir="2700000" algn="tl">
                      <a:srgbClr val="000000">
                        <a:alpha val="43137"/>
                      </a:srgbClr>
                    </a:outerShdw>
                  </a:effectLst>
                  <a:latin typeface="+mn-ea"/>
                  <a:ea typeface="+mn-ea"/>
                </a:endParaRPr>
              </a:p>
            </p:txBody>
          </p:sp>
          <p:sp>
            <p:nvSpPr>
              <p:cNvPr id="14" name="文字方塊 13"/>
              <p:cNvSpPr txBox="1"/>
              <p:nvPr/>
            </p:nvSpPr>
            <p:spPr>
              <a:xfrm>
                <a:off x="5691370" y="3625512"/>
                <a:ext cx="415498" cy="1423389"/>
              </a:xfrm>
              <a:prstGeom prst="rect">
                <a:avLst/>
              </a:prstGeom>
              <a:noFill/>
            </p:spPr>
            <p:txBody>
              <a:bodyPr wrap="none" rtlCol="0">
                <a:spAutoFit/>
              </a:bodyPr>
              <a:lstStyle/>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生</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態</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圈</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輸</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出</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p:txBody>
          </p:sp>
          <p:sp>
            <p:nvSpPr>
              <p:cNvPr id="15" name="文字方塊 14"/>
              <p:cNvSpPr txBox="1"/>
              <p:nvPr/>
            </p:nvSpPr>
            <p:spPr>
              <a:xfrm>
                <a:off x="5291621" y="3625512"/>
                <a:ext cx="415498" cy="1156504"/>
              </a:xfrm>
              <a:prstGeom prst="rect">
                <a:avLst/>
              </a:prstGeom>
              <a:noFill/>
            </p:spPr>
            <p:txBody>
              <a:bodyPr wrap="none" rtlCol="0">
                <a:spAutoFit/>
              </a:bodyPr>
              <a:lstStyle/>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主</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題</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拓</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銷</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p:txBody>
          </p:sp>
          <p:sp>
            <p:nvSpPr>
              <p:cNvPr id="16" name="文字方塊 15"/>
              <p:cNvSpPr txBox="1"/>
              <p:nvPr/>
            </p:nvSpPr>
            <p:spPr>
              <a:xfrm>
                <a:off x="1589783" y="3678993"/>
                <a:ext cx="415498" cy="1156504"/>
              </a:xfrm>
              <a:prstGeom prst="rect">
                <a:avLst/>
              </a:prstGeom>
              <a:noFill/>
            </p:spPr>
            <p:txBody>
              <a:bodyPr wrap="none" rtlCol="0">
                <a:spAutoFit/>
              </a:bodyPr>
              <a:lstStyle/>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數</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位</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行</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銷</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p:txBody>
          </p:sp>
          <p:sp>
            <p:nvSpPr>
              <p:cNvPr id="17" name="文字方塊 16"/>
              <p:cNvSpPr txBox="1"/>
              <p:nvPr/>
            </p:nvSpPr>
            <p:spPr>
              <a:xfrm>
                <a:off x="4531120" y="3629976"/>
                <a:ext cx="415498" cy="1156504"/>
              </a:xfrm>
              <a:prstGeom prst="rect">
                <a:avLst/>
              </a:prstGeom>
              <a:noFill/>
            </p:spPr>
            <p:txBody>
              <a:bodyPr wrap="none" rtlCol="0">
                <a:spAutoFit/>
              </a:bodyPr>
              <a:lstStyle/>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論</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壇</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洽</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談</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p:txBody>
          </p:sp>
          <p:sp>
            <p:nvSpPr>
              <p:cNvPr id="18" name="文字方塊 17"/>
              <p:cNvSpPr txBox="1"/>
              <p:nvPr/>
            </p:nvSpPr>
            <p:spPr>
              <a:xfrm>
                <a:off x="6428478" y="3629976"/>
                <a:ext cx="397200" cy="1477328"/>
              </a:xfrm>
              <a:prstGeom prst="rect">
                <a:avLst/>
              </a:prstGeom>
              <a:noFill/>
            </p:spPr>
            <p:txBody>
              <a:bodyPr wrap="none" rtlCol="0">
                <a:spAutoFit/>
              </a:bodyPr>
              <a:lstStyle/>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廠</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商</a:t>
                </a:r>
                <a:r>
                  <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rPr>
                  <a:t/>
                </a:r>
                <a:br>
                  <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rPr>
                </a:br>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聯</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誼</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p:txBody>
          </p:sp>
          <p:sp>
            <p:nvSpPr>
              <p:cNvPr id="19" name="文字方塊 18"/>
              <p:cNvSpPr txBox="1"/>
              <p:nvPr/>
            </p:nvSpPr>
            <p:spPr>
              <a:xfrm>
                <a:off x="3457358" y="3614632"/>
                <a:ext cx="415498" cy="1156504"/>
              </a:xfrm>
              <a:prstGeom prst="rect">
                <a:avLst/>
              </a:prstGeom>
              <a:noFill/>
            </p:spPr>
            <p:txBody>
              <a:bodyPr wrap="none" rtlCol="0">
                <a:spAutoFit/>
              </a:bodyPr>
              <a:lstStyle/>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諮</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詢</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輔</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導</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p:txBody>
          </p:sp>
          <p:sp>
            <p:nvSpPr>
              <p:cNvPr id="20" name="文字方塊 19"/>
              <p:cNvSpPr txBox="1"/>
              <p:nvPr/>
            </p:nvSpPr>
            <p:spPr>
              <a:xfrm>
                <a:off x="1095664" y="3642316"/>
                <a:ext cx="415498" cy="1156504"/>
              </a:xfrm>
              <a:prstGeom prst="rect">
                <a:avLst/>
              </a:prstGeom>
              <a:noFill/>
            </p:spPr>
            <p:txBody>
              <a:bodyPr wrap="none" rtlCol="0">
                <a:spAutoFit/>
              </a:bodyPr>
              <a:lstStyle/>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市</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場</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a:solidFill>
                      <a:schemeClr val="tx1">
                        <a:lumMod val="75000"/>
                        <a:lumOff val="25000"/>
                      </a:schemeClr>
                    </a:solidFill>
                    <a:effectLst>
                      <a:outerShdw blurRad="38100" dist="38100" dir="2700000" algn="tl">
                        <a:srgbClr val="000000">
                          <a:alpha val="43137"/>
                        </a:srgbClr>
                      </a:outerShdw>
                    </a:effectLst>
                    <a:latin typeface="+mn-ea"/>
                    <a:ea typeface="+mn-ea"/>
                  </a:rPr>
                  <a:t>洞</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察</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p:txBody>
          </p:sp>
          <p:sp>
            <p:nvSpPr>
              <p:cNvPr id="21" name="文字方塊 20"/>
              <p:cNvSpPr txBox="1"/>
              <p:nvPr/>
            </p:nvSpPr>
            <p:spPr>
              <a:xfrm flipH="1">
                <a:off x="7642382" y="3606845"/>
                <a:ext cx="412191" cy="1156504"/>
              </a:xfrm>
              <a:prstGeom prst="rect">
                <a:avLst/>
              </a:prstGeom>
              <a:noFill/>
            </p:spPr>
            <p:txBody>
              <a:bodyPr wrap="square" rtlCol="0">
                <a:spAutoFit/>
              </a:bodyPr>
              <a:lstStyle/>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通路行銷</a:t>
                </a:r>
                <a:endParaRPr lang="zh-TW" altLang="en-US" b="1" dirty="0">
                  <a:solidFill>
                    <a:schemeClr val="tx1">
                      <a:lumMod val="75000"/>
                      <a:lumOff val="25000"/>
                    </a:schemeClr>
                  </a:solidFill>
                  <a:effectLst>
                    <a:outerShdw blurRad="38100" dist="38100" dir="2700000" algn="tl">
                      <a:srgbClr val="000000">
                        <a:alpha val="43137"/>
                      </a:srgbClr>
                    </a:outerShdw>
                  </a:effectLst>
                  <a:latin typeface="+mn-ea"/>
                  <a:ea typeface="+mn-ea"/>
                </a:endParaRPr>
              </a:p>
            </p:txBody>
          </p:sp>
        </p:grpSp>
      </p:grpSp>
      <p:sp>
        <p:nvSpPr>
          <p:cNvPr id="22" name="標題 1"/>
          <p:cNvSpPr txBox="1">
            <a:spLocks/>
          </p:cNvSpPr>
          <p:nvPr/>
        </p:nvSpPr>
        <p:spPr>
          <a:xfrm>
            <a:off x="467544" y="1585574"/>
            <a:ext cx="8208912" cy="587205"/>
          </a:xfrm>
          <a:prstGeom prst="rect">
            <a:avLst/>
          </a:prstGeom>
          <a:solidFill>
            <a:schemeClr val="accent6">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sz="1800" dirty="0">
                <a:latin typeface="微軟正黑體" panose="020B0604030504040204" pitchFamily="34" charset="-120"/>
                <a:ea typeface="微軟正黑體" panose="020B0604030504040204" pitchFamily="34" charset="-120"/>
              </a:rPr>
              <a:t>目標： </a:t>
            </a:r>
            <a:r>
              <a:rPr lang="en-US" altLang="zh-TW" sz="1800" dirty="0" smtClean="0">
                <a:latin typeface="微軟正黑體" panose="020B0604030504040204" pitchFamily="34" charset="-120"/>
                <a:ea typeface="微軟正黑體" panose="020B0604030504040204" pitchFamily="34" charset="-120"/>
              </a:rPr>
              <a:t>1.</a:t>
            </a:r>
            <a:r>
              <a:rPr lang="zh-TW" altLang="en-US" sz="1800" dirty="0" smtClean="0">
                <a:latin typeface="微軟正黑體" panose="020B0604030504040204" pitchFamily="34" charset="-120"/>
                <a:ea typeface="微軟正黑體" panose="020B0604030504040204" pitchFamily="34" charset="-120"/>
                <a:sym typeface="Wingdings 2" panose="05020102010507070707" pitchFamily="18" charset="2"/>
              </a:rPr>
              <a:t>參與</a:t>
            </a:r>
            <a:r>
              <a:rPr lang="zh-TW" altLang="en-US" sz="1800" dirty="0">
                <a:latin typeface="微軟正黑體" panose="020B0604030504040204" pitchFamily="34" charset="-120"/>
                <a:ea typeface="微軟正黑體" panose="020B0604030504040204" pitchFamily="34" charset="-120"/>
                <a:sym typeface="Wingdings 2" panose="05020102010507070707" pitchFamily="18" charset="2"/>
              </a:rPr>
              <a:t>本計畫之廠商出口成長高於平均出口成長</a:t>
            </a:r>
            <a:r>
              <a:rPr lang="en-US" altLang="zh-TW" sz="1800" dirty="0">
                <a:latin typeface="微軟正黑體" panose="020B0604030504040204" pitchFamily="34" charset="-120"/>
                <a:ea typeface="微軟正黑體" panose="020B0604030504040204" pitchFamily="34" charset="-120"/>
                <a:sym typeface="Wingdings 2" panose="05020102010507070707" pitchFamily="18" charset="2"/>
              </a:rPr>
              <a:t>5%</a:t>
            </a:r>
            <a:r>
              <a:rPr lang="zh-TW" altLang="en-US" sz="1800" dirty="0" smtClean="0">
                <a:latin typeface="微軟正黑體" panose="020B0604030504040204" pitchFamily="34" charset="-120"/>
                <a:ea typeface="微軟正黑體" panose="020B0604030504040204" pitchFamily="34" charset="-120"/>
                <a:sym typeface="Wingdings 2" panose="05020102010507070707" pitchFamily="18" charset="2"/>
              </a:rPr>
              <a:t>以上</a:t>
            </a:r>
            <a:endParaRPr lang="en-US" altLang="zh-TW" sz="1800" dirty="0" smtClean="0">
              <a:latin typeface="微軟正黑體" panose="020B0604030504040204" pitchFamily="34" charset="-120"/>
              <a:ea typeface="微軟正黑體" panose="020B0604030504040204" pitchFamily="34" charset="-120"/>
              <a:sym typeface="Wingdings 2" panose="05020102010507070707" pitchFamily="18" charset="2"/>
            </a:endParaRPr>
          </a:p>
          <a:p>
            <a:pPr algn="l"/>
            <a:r>
              <a:rPr lang="zh-TW" altLang="en-US" sz="1800" dirty="0" smtClean="0">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1800" dirty="0" smtClean="0">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1800" dirty="0" smtClean="0">
                <a:latin typeface="微軟正黑體" panose="020B0604030504040204" pitchFamily="34" charset="-120"/>
                <a:ea typeface="微軟正黑體" panose="020B0604030504040204" pitchFamily="34" charset="-120"/>
                <a:sym typeface="Wingdings 2" panose="05020102010507070707" pitchFamily="18" charset="2"/>
              </a:rPr>
              <a:t>促成拓展海外市場之成功案例至少</a:t>
            </a:r>
            <a:r>
              <a:rPr lang="en-US" altLang="zh-TW" sz="1800" dirty="0" smtClean="0">
                <a:latin typeface="微軟正黑體" panose="020B0604030504040204" pitchFamily="34" charset="-120"/>
                <a:ea typeface="微軟正黑體" panose="020B0604030504040204" pitchFamily="34" charset="-120"/>
                <a:sym typeface="Wingdings 2" panose="05020102010507070707" pitchFamily="18" charset="2"/>
              </a:rPr>
              <a:t>50</a:t>
            </a:r>
            <a:r>
              <a:rPr lang="zh-TW" altLang="en-US" sz="1800" dirty="0" smtClean="0">
                <a:latin typeface="微軟正黑體" panose="020B0604030504040204" pitchFamily="34" charset="-120"/>
                <a:ea typeface="微軟正黑體" panose="020B0604030504040204" pitchFamily="34" charset="-120"/>
                <a:sym typeface="Wingdings 2" panose="05020102010507070707" pitchFamily="18" charset="2"/>
              </a:rPr>
              <a:t>案</a:t>
            </a:r>
            <a:endParaRPr lang="zh-TW" altLang="en-US" sz="1800" dirty="0">
              <a:latin typeface="微軟正黑體" panose="020B0604030504040204" pitchFamily="34" charset="-120"/>
              <a:ea typeface="微軟正黑體" panose="020B0604030504040204" pitchFamily="34" charset="-120"/>
            </a:endParaRPr>
          </a:p>
        </p:txBody>
      </p:sp>
      <p:graphicFrame>
        <p:nvGraphicFramePr>
          <p:cNvPr id="27" name="表格 26"/>
          <p:cNvGraphicFramePr>
            <a:graphicFrameLocks noGrp="1"/>
          </p:cNvGraphicFramePr>
          <p:nvPr>
            <p:extLst>
              <p:ext uri="{D42A27DB-BD31-4B8C-83A1-F6EECF244321}">
                <p14:modId xmlns:p14="http://schemas.microsoft.com/office/powerpoint/2010/main" val="1493157197"/>
              </p:ext>
            </p:extLst>
          </p:nvPr>
        </p:nvGraphicFramePr>
        <p:xfrm>
          <a:off x="761138" y="5059389"/>
          <a:ext cx="7496568" cy="1798611"/>
        </p:xfrm>
        <a:graphic>
          <a:graphicData uri="http://schemas.openxmlformats.org/drawingml/2006/table">
            <a:tbl>
              <a:tblPr firstRow="1" firstCol="1" bandRow="1">
                <a:tableStyleId>{00A15C55-8517-42AA-B614-E9B94910E393}</a:tableStyleId>
              </a:tblPr>
              <a:tblGrid>
                <a:gridCol w="579932">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1508300">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gridCol w="1087856">
                  <a:extLst>
                    <a:ext uri="{9D8B030D-6E8A-4147-A177-3AD203B41FA5}">
                      <a16:colId xmlns:a16="http://schemas.microsoft.com/office/drawing/2014/main" xmlns="" val="20005"/>
                    </a:ext>
                  </a:extLst>
                </a:gridCol>
              </a:tblGrid>
              <a:tr h="421223">
                <a:tc>
                  <a:txBody>
                    <a:bodyPr/>
                    <a:lstStyle/>
                    <a:p>
                      <a:pPr marL="0" indent="0" algn="ctr">
                        <a:lnSpc>
                          <a:spcPct val="100000"/>
                        </a:lnSpc>
                        <a:spcAft>
                          <a:spcPts val="0"/>
                        </a:spcAft>
                      </a:pPr>
                      <a:r>
                        <a:rPr lang="zh-TW" sz="1600" b="1" kern="100" spc="30" dirty="0">
                          <a:solidFill>
                            <a:schemeClr val="lt1"/>
                          </a:solidFill>
                          <a:effectLst/>
                          <a:latin typeface="+mj-ea"/>
                          <a:ea typeface="+mj-ea"/>
                          <a:cs typeface="+mn-cs"/>
                        </a:rPr>
                        <a:t>產業</a:t>
                      </a:r>
                    </a:p>
                  </a:txBody>
                  <a:tcPr marL="68580" marR="68580" marT="0" marB="0" anchor="ctr"/>
                </a:tc>
                <a:tc>
                  <a:txBody>
                    <a:bodyPr/>
                    <a:lstStyle/>
                    <a:p>
                      <a:pPr indent="127000" algn="ctr">
                        <a:lnSpc>
                          <a:spcPct val="100000"/>
                        </a:lnSpc>
                        <a:spcAft>
                          <a:spcPts val="0"/>
                        </a:spcAft>
                      </a:pPr>
                      <a:r>
                        <a:rPr lang="en-US" altLang="zh-TW" sz="1600" kern="100" spc="30" dirty="0" smtClean="0">
                          <a:effectLst/>
                          <a:latin typeface="+mj-ea"/>
                          <a:ea typeface="+mj-ea"/>
                        </a:rPr>
                        <a:t> </a:t>
                      </a:r>
                      <a:r>
                        <a:rPr lang="zh-TW" sz="1600" kern="100" spc="30" dirty="0" smtClean="0">
                          <a:effectLst/>
                          <a:latin typeface="+mj-ea"/>
                          <a:ea typeface="+mj-ea"/>
                        </a:rPr>
                        <a:t>創</a:t>
                      </a:r>
                      <a:r>
                        <a:rPr lang="zh-TW" sz="1600" kern="100" spc="30" dirty="0">
                          <a:effectLst/>
                          <a:latin typeface="+mj-ea"/>
                          <a:ea typeface="+mj-ea"/>
                        </a:rPr>
                        <a:t>儲能</a:t>
                      </a:r>
                    </a:p>
                  </a:txBody>
                  <a:tcPr marL="68580" marR="68580" marT="0" marB="0" anchor="ctr"/>
                </a:tc>
                <a:tc>
                  <a:txBody>
                    <a:bodyPr/>
                    <a:lstStyle/>
                    <a:p>
                      <a:pPr indent="127000" algn="ctr">
                        <a:lnSpc>
                          <a:spcPct val="100000"/>
                        </a:lnSpc>
                        <a:spcAft>
                          <a:spcPts val="0"/>
                        </a:spcAft>
                      </a:pPr>
                      <a:r>
                        <a:rPr lang="en-US" altLang="zh-TW" sz="1600" kern="100" spc="30" dirty="0" smtClean="0">
                          <a:effectLst/>
                          <a:latin typeface="+mj-ea"/>
                          <a:ea typeface="+mj-ea"/>
                        </a:rPr>
                        <a:t>  </a:t>
                      </a:r>
                      <a:r>
                        <a:rPr lang="zh-TW" sz="1600" kern="100" spc="30" dirty="0" smtClean="0">
                          <a:effectLst/>
                          <a:latin typeface="+mj-ea"/>
                          <a:ea typeface="+mj-ea"/>
                        </a:rPr>
                        <a:t>節能</a:t>
                      </a:r>
                      <a:endParaRPr lang="zh-TW" sz="1600" kern="100" spc="30" dirty="0">
                        <a:effectLst/>
                        <a:latin typeface="+mj-ea"/>
                        <a:ea typeface="+mj-ea"/>
                      </a:endParaRPr>
                    </a:p>
                  </a:txBody>
                  <a:tcPr marL="68580" marR="68580" marT="0" marB="0" anchor="ctr"/>
                </a:tc>
                <a:tc>
                  <a:txBody>
                    <a:bodyPr/>
                    <a:lstStyle/>
                    <a:p>
                      <a:pPr marL="0" indent="0" algn="ctr">
                        <a:lnSpc>
                          <a:spcPct val="100000"/>
                        </a:lnSpc>
                        <a:spcAft>
                          <a:spcPts val="0"/>
                        </a:spcAft>
                      </a:pPr>
                      <a:r>
                        <a:rPr lang="zh-TW" altLang="en-US" sz="1600" kern="100" spc="30" dirty="0" smtClean="0">
                          <a:effectLst/>
                          <a:latin typeface="+mj-ea"/>
                          <a:ea typeface="+mj-ea"/>
                        </a:rPr>
                        <a:t>環保設備</a:t>
                      </a:r>
                      <a:endParaRPr lang="zh-TW" sz="1600" kern="100" spc="30" dirty="0">
                        <a:effectLst/>
                        <a:latin typeface="+mj-ea"/>
                        <a:ea typeface="+mj-ea"/>
                      </a:endParaRPr>
                    </a:p>
                  </a:txBody>
                  <a:tcPr marL="68580" marR="68580" marT="0" marB="0" anchor="ctr"/>
                </a:tc>
                <a:tc>
                  <a:txBody>
                    <a:bodyPr/>
                    <a:lstStyle/>
                    <a:p>
                      <a:pPr indent="127000" algn="ctr">
                        <a:lnSpc>
                          <a:spcPct val="100000"/>
                        </a:lnSpc>
                        <a:spcAft>
                          <a:spcPts val="0"/>
                        </a:spcAft>
                      </a:pPr>
                      <a:r>
                        <a:rPr lang="zh-TW" sz="1600" kern="100" spc="30" dirty="0" smtClean="0">
                          <a:effectLst/>
                          <a:latin typeface="+mj-ea"/>
                          <a:ea typeface="+mj-ea"/>
                        </a:rPr>
                        <a:t>循環</a:t>
                      </a:r>
                      <a:r>
                        <a:rPr lang="zh-TW" sz="1600" kern="100" spc="30" dirty="0">
                          <a:effectLst/>
                          <a:latin typeface="+mj-ea"/>
                          <a:ea typeface="+mj-ea"/>
                        </a:rPr>
                        <a:t>再生</a:t>
                      </a:r>
                    </a:p>
                  </a:txBody>
                  <a:tcPr marL="68580" marR="68580" marT="0" marB="0" anchor="ctr"/>
                </a:tc>
                <a:tc>
                  <a:txBody>
                    <a:bodyPr/>
                    <a:lstStyle/>
                    <a:p>
                      <a:pPr marL="0" indent="0" algn="ctr">
                        <a:lnSpc>
                          <a:spcPct val="100000"/>
                        </a:lnSpc>
                        <a:spcAft>
                          <a:spcPts val="0"/>
                        </a:spcAft>
                      </a:pPr>
                      <a:r>
                        <a:rPr lang="zh-TW" sz="1600" kern="100" spc="30" dirty="0">
                          <a:effectLst/>
                          <a:latin typeface="+mj-ea"/>
                          <a:ea typeface="+mj-ea"/>
                        </a:rPr>
                        <a:t>低碳</a:t>
                      </a:r>
                      <a:r>
                        <a:rPr lang="zh-TW" sz="1600" kern="100" spc="30" dirty="0" smtClean="0">
                          <a:effectLst/>
                          <a:latin typeface="+mj-ea"/>
                          <a:ea typeface="+mj-ea"/>
                        </a:rPr>
                        <a:t>運輸</a:t>
                      </a:r>
                      <a:endParaRPr lang="zh-TW" sz="1600" kern="100" spc="30" dirty="0">
                        <a:effectLst/>
                        <a:latin typeface="+mj-ea"/>
                        <a:ea typeface="+mj-ea"/>
                      </a:endParaRPr>
                    </a:p>
                  </a:txBody>
                  <a:tcPr marL="68580" marR="68580" marT="0" marB="0" anchor="ctr"/>
                </a:tc>
                <a:extLst>
                  <a:ext uri="{0D108BD9-81ED-4DB2-BD59-A6C34878D82A}">
                    <a16:rowId xmlns:a16="http://schemas.microsoft.com/office/drawing/2014/main" xmlns="" val="10000"/>
                  </a:ext>
                </a:extLst>
              </a:tr>
              <a:tr h="508113">
                <a:tc>
                  <a:txBody>
                    <a:bodyPr/>
                    <a:lstStyle/>
                    <a:p>
                      <a:pPr marL="0" indent="0" algn="ctr">
                        <a:lnSpc>
                          <a:spcPct val="100000"/>
                        </a:lnSpc>
                        <a:spcAft>
                          <a:spcPts val="0"/>
                        </a:spcAft>
                      </a:pPr>
                      <a:r>
                        <a:rPr lang="zh-TW" sz="1200" b="1" kern="100" spc="30" dirty="0">
                          <a:solidFill>
                            <a:schemeClr val="lt1"/>
                          </a:solidFill>
                          <a:effectLst/>
                          <a:latin typeface="+mj-ea"/>
                          <a:ea typeface="+mj-ea"/>
                          <a:cs typeface="+mn-cs"/>
                        </a:rPr>
                        <a:t>產品</a:t>
                      </a:r>
                    </a:p>
                    <a:p>
                      <a:pPr indent="17780" algn="ctr">
                        <a:lnSpc>
                          <a:spcPct val="100000"/>
                        </a:lnSpc>
                        <a:spcAft>
                          <a:spcPts val="0"/>
                        </a:spcAft>
                      </a:pPr>
                      <a:r>
                        <a:rPr lang="zh-TW" sz="1200" b="1" kern="100" spc="30" dirty="0">
                          <a:solidFill>
                            <a:schemeClr val="lt1"/>
                          </a:solidFill>
                          <a:effectLst/>
                          <a:latin typeface="+mj-ea"/>
                          <a:ea typeface="+mj-ea"/>
                          <a:cs typeface="+mn-cs"/>
                        </a:rPr>
                        <a:t>範例</a:t>
                      </a:r>
                    </a:p>
                  </a:txBody>
                  <a:tcPr marL="68580" marR="68580" marT="0" marB="0" anchor="ctr"/>
                </a:tc>
                <a:tc>
                  <a:txBody>
                    <a:bodyPr/>
                    <a:lstStyle/>
                    <a:p>
                      <a:pPr marL="0" indent="0" algn="l">
                        <a:lnSpc>
                          <a:spcPct val="100000"/>
                        </a:lnSpc>
                        <a:spcAft>
                          <a:spcPts val="0"/>
                        </a:spcAft>
                      </a:pPr>
                      <a:r>
                        <a:rPr lang="zh-TW" sz="1200" kern="100" spc="30" dirty="0" smtClean="0">
                          <a:solidFill>
                            <a:schemeClr val="dk1"/>
                          </a:solidFill>
                          <a:effectLst/>
                          <a:latin typeface="+mj-ea"/>
                          <a:ea typeface="+mj-ea"/>
                          <a:cs typeface="+mn-cs"/>
                        </a:rPr>
                        <a:t>太陽能</a:t>
                      </a:r>
                      <a:r>
                        <a:rPr lang="zh-TW" sz="1200" kern="100" spc="30" dirty="0">
                          <a:solidFill>
                            <a:schemeClr val="dk1"/>
                          </a:solidFill>
                          <a:effectLst/>
                          <a:latin typeface="+mj-ea"/>
                          <a:ea typeface="+mj-ea"/>
                          <a:cs typeface="+mn-cs"/>
                        </a:rPr>
                        <a:t>、燃料電池</a:t>
                      </a:r>
                      <a:r>
                        <a:rPr lang="zh-TW" sz="1200" kern="100" spc="30" dirty="0" smtClean="0">
                          <a:solidFill>
                            <a:schemeClr val="dk1"/>
                          </a:solidFill>
                          <a:effectLst/>
                          <a:latin typeface="+mj-ea"/>
                          <a:ea typeface="+mj-ea"/>
                          <a:cs typeface="+mn-cs"/>
                        </a:rPr>
                        <a:t>、</a:t>
                      </a:r>
                      <a:r>
                        <a:rPr lang="zh-TW" altLang="en-US" sz="1200" kern="100" spc="30" dirty="0" smtClean="0">
                          <a:solidFill>
                            <a:schemeClr val="dk1"/>
                          </a:solidFill>
                          <a:effectLst/>
                          <a:latin typeface="+mj-ea"/>
                          <a:ea typeface="+mj-ea"/>
                          <a:cs typeface="+mn-cs"/>
                        </a:rPr>
                        <a:t>鋰電池</a:t>
                      </a:r>
                      <a:endParaRPr lang="zh-TW" sz="1200" kern="100" spc="30" dirty="0">
                        <a:solidFill>
                          <a:schemeClr val="dk1"/>
                        </a:solidFill>
                        <a:effectLst/>
                        <a:latin typeface="+mj-ea"/>
                        <a:ea typeface="+mj-ea"/>
                        <a:cs typeface="+mn-cs"/>
                      </a:endParaRPr>
                    </a:p>
                  </a:txBody>
                  <a:tcPr marL="68580" marR="68580" marT="0" marB="0" anchor="ctr"/>
                </a:tc>
                <a:tc>
                  <a:txBody>
                    <a:bodyPr/>
                    <a:lstStyle/>
                    <a:p>
                      <a:pPr marL="0" indent="0" algn="l">
                        <a:lnSpc>
                          <a:spcPct val="100000"/>
                        </a:lnSpc>
                        <a:spcAft>
                          <a:spcPts val="0"/>
                        </a:spcAft>
                      </a:pPr>
                      <a:r>
                        <a:rPr lang="en-US" sz="1200" kern="100" spc="30" dirty="0">
                          <a:solidFill>
                            <a:schemeClr val="dk1"/>
                          </a:solidFill>
                          <a:effectLst/>
                          <a:latin typeface="+mj-ea"/>
                          <a:ea typeface="+mj-ea"/>
                          <a:cs typeface="+mn-cs"/>
                        </a:rPr>
                        <a:t>LED </a:t>
                      </a:r>
                      <a:r>
                        <a:rPr lang="zh-TW" sz="1200" kern="100" spc="30" dirty="0" smtClean="0">
                          <a:solidFill>
                            <a:schemeClr val="dk1"/>
                          </a:solidFill>
                          <a:effectLst/>
                          <a:latin typeface="+mj-ea"/>
                          <a:ea typeface="+mj-ea"/>
                          <a:cs typeface="+mn-cs"/>
                        </a:rPr>
                        <a:t>、</a:t>
                      </a:r>
                      <a:r>
                        <a:rPr lang="zh-TW" altLang="en-US" sz="1200" kern="100" spc="30" dirty="0" smtClean="0">
                          <a:solidFill>
                            <a:schemeClr val="dk1"/>
                          </a:solidFill>
                          <a:effectLst/>
                          <a:latin typeface="+mj-ea"/>
                          <a:ea typeface="+mj-ea"/>
                          <a:cs typeface="+mn-cs"/>
                        </a:rPr>
                        <a:t>能源資通訊、微電網</a:t>
                      </a:r>
                      <a:endParaRPr lang="zh-TW" sz="1200" kern="100" spc="30" dirty="0">
                        <a:solidFill>
                          <a:schemeClr val="dk1"/>
                        </a:solidFill>
                        <a:effectLst/>
                        <a:latin typeface="+mj-ea"/>
                        <a:ea typeface="+mj-ea"/>
                        <a:cs typeface="+mn-cs"/>
                      </a:endParaRPr>
                    </a:p>
                  </a:txBody>
                  <a:tcPr marL="68580" marR="68580" marT="0" marB="0" anchor="ctr"/>
                </a:tc>
                <a:tc>
                  <a:txBody>
                    <a:bodyPr/>
                    <a:lstStyle/>
                    <a:p>
                      <a:pPr marL="0" indent="0" algn="l">
                        <a:lnSpc>
                          <a:spcPct val="100000"/>
                        </a:lnSpc>
                        <a:spcAft>
                          <a:spcPts val="0"/>
                        </a:spcAft>
                      </a:pPr>
                      <a:r>
                        <a:rPr lang="zh-TW" altLang="en-US" sz="1200" kern="100" spc="30" dirty="0" smtClean="0">
                          <a:solidFill>
                            <a:schemeClr val="dk1"/>
                          </a:solidFill>
                          <a:effectLst/>
                          <a:latin typeface="+mj-ea"/>
                          <a:ea typeface="+mj-ea"/>
                          <a:cs typeface="+mn-cs"/>
                        </a:rPr>
                        <a:t>水過濾與再生、空汙處理</a:t>
                      </a:r>
                      <a:endParaRPr lang="zh-TW" sz="1200" kern="100" spc="30" dirty="0">
                        <a:solidFill>
                          <a:schemeClr val="dk1"/>
                        </a:solidFill>
                        <a:effectLst/>
                        <a:latin typeface="+mj-ea"/>
                        <a:ea typeface="+mj-ea"/>
                        <a:cs typeface="+mn-cs"/>
                      </a:endParaRPr>
                    </a:p>
                  </a:txBody>
                  <a:tcPr marL="68580" marR="68580" marT="0" marB="0" anchor="ctr"/>
                </a:tc>
                <a:tc>
                  <a:txBody>
                    <a:bodyPr/>
                    <a:lstStyle/>
                    <a:p>
                      <a:pPr marL="0" indent="0" algn="l">
                        <a:lnSpc>
                          <a:spcPct val="100000"/>
                        </a:lnSpc>
                        <a:spcAft>
                          <a:spcPts val="0"/>
                        </a:spcAft>
                      </a:pPr>
                      <a:r>
                        <a:rPr lang="zh-TW" sz="1200" kern="100" spc="30" dirty="0" smtClean="0">
                          <a:solidFill>
                            <a:schemeClr val="dk1"/>
                          </a:solidFill>
                          <a:effectLst/>
                          <a:latin typeface="+mj-ea"/>
                          <a:ea typeface="+mj-ea"/>
                          <a:cs typeface="+mn-cs"/>
                        </a:rPr>
                        <a:t>再生</a:t>
                      </a:r>
                      <a:r>
                        <a:rPr lang="zh-TW" altLang="en-US" sz="1200" kern="100" spc="30" dirty="0" smtClean="0">
                          <a:solidFill>
                            <a:schemeClr val="dk1"/>
                          </a:solidFill>
                          <a:effectLst/>
                          <a:latin typeface="+mj-ea"/>
                          <a:ea typeface="+mj-ea"/>
                          <a:cs typeface="+mn-cs"/>
                        </a:rPr>
                        <a:t>橡塑膠、再生玻璃</a:t>
                      </a:r>
                      <a:endParaRPr lang="zh-TW" sz="1200" kern="100" spc="30" dirty="0">
                        <a:solidFill>
                          <a:schemeClr val="dk1"/>
                        </a:solidFill>
                        <a:effectLst/>
                        <a:latin typeface="+mj-ea"/>
                        <a:ea typeface="+mj-ea"/>
                        <a:cs typeface="+mn-cs"/>
                      </a:endParaRPr>
                    </a:p>
                  </a:txBody>
                  <a:tcPr marL="68580" marR="68580" marT="0" marB="0" anchor="ctr"/>
                </a:tc>
                <a:tc>
                  <a:txBody>
                    <a:bodyPr/>
                    <a:lstStyle/>
                    <a:p>
                      <a:pPr marL="0" indent="0" algn="l">
                        <a:lnSpc>
                          <a:spcPct val="100000"/>
                        </a:lnSpc>
                        <a:spcAft>
                          <a:spcPts val="0"/>
                        </a:spcAft>
                      </a:pPr>
                      <a:r>
                        <a:rPr lang="zh-TW" altLang="en-US" sz="1200" kern="100" spc="30" dirty="0" smtClean="0">
                          <a:solidFill>
                            <a:schemeClr val="dk1"/>
                          </a:solidFill>
                          <a:effectLst/>
                          <a:latin typeface="+mj-ea"/>
                          <a:ea typeface="+mj-ea"/>
                          <a:cs typeface="+mn-cs"/>
                        </a:rPr>
                        <a:t>自行</a:t>
                      </a:r>
                      <a:r>
                        <a:rPr lang="zh-TW" sz="1200" kern="100" spc="30" dirty="0" smtClean="0">
                          <a:solidFill>
                            <a:schemeClr val="dk1"/>
                          </a:solidFill>
                          <a:effectLst/>
                          <a:latin typeface="+mj-ea"/>
                          <a:ea typeface="+mj-ea"/>
                          <a:cs typeface="+mn-cs"/>
                        </a:rPr>
                        <a:t>車</a:t>
                      </a:r>
                      <a:r>
                        <a:rPr lang="zh-TW" sz="1200" kern="100" spc="30" dirty="0">
                          <a:solidFill>
                            <a:schemeClr val="dk1"/>
                          </a:solidFill>
                          <a:effectLst/>
                          <a:latin typeface="+mj-ea"/>
                          <a:ea typeface="+mj-ea"/>
                          <a:cs typeface="+mn-cs"/>
                        </a:rPr>
                        <a:t>、電動車</a:t>
                      </a:r>
                    </a:p>
                  </a:txBody>
                  <a:tcPr marL="68580" marR="68580" marT="0" marB="0" anchor="ctr"/>
                </a:tc>
                <a:extLst>
                  <a:ext uri="{0D108BD9-81ED-4DB2-BD59-A6C34878D82A}">
                    <a16:rowId xmlns:a16="http://schemas.microsoft.com/office/drawing/2014/main" xmlns="" val="10001"/>
                  </a:ext>
                </a:extLst>
              </a:tr>
              <a:tr h="869275">
                <a:tc>
                  <a:txBody>
                    <a:bodyPr/>
                    <a:lstStyle/>
                    <a:p>
                      <a:pPr marL="0" indent="0" algn="ctr">
                        <a:lnSpc>
                          <a:spcPct val="100000"/>
                        </a:lnSpc>
                        <a:spcAft>
                          <a:spcPts val="0"/>
                        </a:spcAft>
                      </a:pPr>
                      <a:r>
                        <a:rPr lang="zh-TW" sz="1200" b="1" kern="100" spc="30" dirty="0">
                          <a:solidFill>
                            <a:schemeClr val="lt1"/>
                          </a:solidFill>
                          <a:effectLst/>
                          <a:latin typeface="+mj-ea"/>
                          <a:ea typeface="+mj-ea"/>
                          <a:cs typeface="+mn-cs"/>
                        </a:rPr>
                        <a:t>對應</a:t>
                      </a:r>
                    </a:p>
                    <a:p>
                      <a:pPr indent="17780" algn="ctr">
                        <a:lnSpc>
                          <a:spcPct val="100000"/>
                        </a:lnSpc>
                        <a:spcAft>
                          <a:spcPts val="0"/>
                        </a:spcAft>
                      </a:pPr>
                      <a:r>
                        <a:rPr lang="zh-TW" sz="1200" b="1" kern="100" spc="30" dirty="0">
                          <a:solidFill>
                            <a:schemeClr val="lt1"/>
                          </a:solidFill>
                          <a:effectLst/>
                          <a:latin typeface="+mj-ea"/>
                          <a:ea typeface="+mj-ea"/>
                          <a:cs typeface="+mn-cs"/>
                        </a:rPr>
                        <a:t>利基</a:t>
                      </a:r>
                    </a:p>
                    <a:p>
                      <a:pPr indent="17780" algn="ctr">
                        <a:lnSpc>
                          <a:spcPct val="100000"/>
                        </a:lnSpc>
                        <a:spcAft>
                          <a:spcPts val="0"/>
                        </a:spcAft>
                      </a:pPr>
                      <a:r>
                        <a:rPr lang="zh-TW" sz="1200" b="1" kern="100" spc="30" dirty="0">
                          <a:solidFill>
                            <a:schemeClr val="lt1"/>
                          </a:solidFill>
                          <a:effectLst/>
                          <a:latin typeface="+mj-ea"/>
                          <a:ea typeface="+mj-ea"/>
                          <a:cs typeface="+mn-cs"/>
                        </a:rPr>
                        <a:t>市場</a:t>
                      </a:r>
                    </a:p>
                  </a:txBody>
                  <a:tcPr marL="68580" marR="68580" marT="0" marB="0" anchor="ctr"/>
                </a:tc>
                <a:tc>
                  <a:txBody>
                    <a:bodyPr/>
                    <a:lstStyle/>
                    <a:p>
                      <a:pPr marL="0" indent="0" algn="just">
                        <a:lnSpc>
                          <a:spcPct val="100000"/>
                        </a:lnSpc>
                        <a:spcAft>
                          <a:spcPts val="0"/>
                        </a:spcAft>
                      </a:pPr>
                      <a:r>
                        <a:rPr lang="zh-TW" altLang="en-US" sz="1200" kern="100" spc="30" dirty="0" smtClean="0">
                          <a:effectLst/>
                          <a:latin typeface="+mj-ea"/>
                          <a:ea typeface="+mj-ea"/>
                        </a:rPr>
                        <a:t>馬來西亞、印度、泰國、菲律賓、美國、德國、墨西哥、波蘭、日本</a:t>
                      </a:r>
                      <a:endParaRPr lang="zh-TW" sz="1200" kern="100" spc="30" dirty="0">
                        <a:effectLst/>
                        <a:latin typeface="+mj-ea"/>
                        <a:ea typeface="+mj-ea"/>
                      </a:endParaRPr>
                    </a:p>
                  </a:txBody>
                  <a:tcPr marL="68580" marR="68580" marT="0" marB="0" anchor="ctr"/>
                </a:tc>
                <a:tc>
                  <a:txBody>
                    <a:bodyPr/>
                    <a:lstStyle/>
                    <a:p>
                      <a:pPr marL="0" indent="0" algn="just">
                        <a:lnSpc>
                          <a:spcPct val="100000"/>
                        </a:lnSpc>
                        <a:spcAft>
                          <a:spcPts val="0"/>
                        </a:spcAft>
                      </a:pPr>
                      <a:r>
                        <a:rPr lang="zh-TW" altLang="en-US" sz="1200" kern="100" spc="30" dirty="0" smtClean="0">
                          <a:solidFill>
                            <a:schemeClr val="dk1"/>
                          </a:solidFill>
                          <a:effectLst/>
                          <a:latin typeface="+mj-ea"/>
                          <a:ea typeface="+mj-ea"/>
                          <a:cs typeface="+mn-cs"/>
                        </a:rPr>
                        <a:t>馬來西亞、越南、美國、德國、墨西哥</a:t>
                      </a:r>
                      <a:endParaRPr lang="zh-TW" sz="1200" kern="100" spc="30" dirty="0">
                        <a:solidFill>
                          <a:schemeClr val="dk1"/>
                        </a:solidFill>
                        <a:effectLst/>
                        <a:latin typeface="+mj-ea"/>
                        <a:ea typeface="+mj-ea"/>
                        <a:cs typeface="+mn-cs"/>
                      </a:endParaRPr>
                    </a:p>
                  </a:txBody>
                  <a:tcPr marL="68580" marR="68580" marT="0" marB="0" anchor="ctr"/>
                </a:tc>
                <a:tc>
                  <a:txBody>
                    <a:bodyPr/>
                    <a:lstStyle/>
                    <a:p>
                      <a:pPr marL="0" indent="0" algn="just">
                        <a:lnSpc>
                          <a:spcPct val="100000"/>
                        </a:lnSpc>
                        <a:spcAft>
                          <a:spcPts val="0"/>
                        </a:spcAft>
                      </a:pPr>
                      <a:r>
                        <a:rPr lang="zh-TW" altLang="en-US" sz="1200" kern="100" spc="30" dirty="0" smtClean="0">
                          <a:solidFill>
                            <a:schemeClr val="dk1"/>
                          </a:solidFill>
                          <a:effectLst/>
                          <a:latin typeface="+mj-ea"/>
                          <a:ea typeface="+mj-ea"/>
                          <a:cs typeface="+mn-cs"/>
                        </a:rPr>
                        <a:t>菲律賓、越南、馬來西亞、印尼、印度、美國、德國</a:t>
                      </a:r>
                      <a:endParaRPr lang="en-US" altLang="zh-TW" sz="1200" kern="100" spc="30" dirty="0" smtClean="0">
                        <a:solidFill>
                          <a:schemeClr val="dk1"/>
                        </a:solidFill>
                        <a:effectLst/>
                        <a:latin typeface="+mj-ea"/>
                        <a:ea typeface="+mj-ea"/>
                        <a:cs typeface="+mn-cs"/>
                      </a:endParaRPr>
                    </a:p>
                  </a:txBody>
                  <a:tcPr marL="68580" marR="68580" marT="0" marB="0" anchor="ctr"/>
                </a:tc>
                <a:tc>
                  <a:txBody>
                    <a:bodyPr/>
                    <a:lstStyle/>
                    <a:p>
                      <a:pPr marL="0" indent="0" algn="just">
                        <a:lnSpc>
                          <a:spcPct val="100000"/>
                        </a:lnSpc>
                        <a:spcAft>
                          <a:spcPts val="0"/>
                        </a:spcAft>
                      </a:pPr>
                      <a:r>
                        <a:rPr lang="zh-TW" altLang="en-US" sz="1200" kern="100" spc="30" dirty="0" smtClean="0">
                          <a:solidFill>
                            <a:schemeClr val="dk1"/>
                          </a:solidFill>
                          <a:effectLst/>
                          <a:latin typeface="+mj-ea"/>
                          <a:ea typeface="+mj-ea"/>
                          <a:cs typeface="+mn-cs"/>
                        </a:rPr>
                        <a:t>越南、馬來西亞、泰國、美國、德國</a:t>
                      </a:r>
                      <a:endParaRPr lang="zh-TW" sz="1200" kern="100" spc="30" dirty="0">
                        <a:solidFill>
                          <a:schemeClr val="dk1"/>
                        </a:solidFill>
                        <a:effectLst/>
                        <a:latin typeface="+mj-ea"/>
                        <a:ea typeface="+mj-ea"/>
                        <a:cs typeface="+mn-cs"/>
                      </a:endParaRPr>
                    </a:p>
                  </a:txBody>
                  <a:tcPr marL="68580" marR="68580" marT="0" marB="0" anchor="ctr"/>
                </a:tc>
                <a:tc>
                  <a:txBody>
                    <a:bodyPr/>
                    <a:lstStyle/>
                    <a:p>
                      <a:pPr marL="0" indent="0" algn="just">
                        <a:lnSpc>
                          <a:spcPct val="100000"/>
                        </a:lnSpc>
                        <a:spcAft>
                          <a:spcPts val="0"/>
                        </a:spcAft>
                      </a:pPr>
                      <a:r>
                        <a:rPr lang="zh-TW" sz="1200" kern="100" spc="30" dirty="0">
                          <a:solidFill>
                            <a:schemeClr val="dk1"/>
                          </a:solidFill>
                          <a:effectLst/>
                          <a:latin typeface="+mj-ea"/>
                          <a:ea typeface="+mj-ea"/>
                          <a:cs typeface="+mn-cs"/>
                        </a:rPr>
                        <a:t>美國、德國</a:t>
                      </a:r>
                      <a:r>
                        <a:rPr lang="zh-TW" sz="1200" kern="100" spc="30" dirty="0" smtClean="0">
                          <a:solidFill>
                            <a:schemeClr val="dk1"/>
                          </a:solidFill>
                          <a:effectLst/>
                          <a:latin typeface="+mj-ea"/>
                          <a:ea typeface="+mj-ea"/>
                          <a:cs typeface="+mn-cs"/>
                        </a:rPr>
                        <a:t>、波蘭</a:t>
                      </a:r>
                      <a:r>
                        <a:rPr lang="zh-TW" sz="1200" kern="100" spc="30" dirty="0">
                          <a:solidFill>
                            <a:schemeClr val="dk1"/>
                          </a:solidFill>
                          <a:effectLst/>
                          <a:latin typeface="+mj-ea"/>
                          <a:ea typeface="+mj-ea"/>
                          <a:cs typeface="+mn-cs"/>
                        </a:rPr>
                        <a:t>、日本</a:t>
                      </a:r>
                    </a:p>
                  </a:txBody>
                  <a:tcPr marL="68580" marR="68580" marT="0" marB="0" anchor="ctr"/>
                </a:tc>
                <a:extLst>
                  <a:ext uri="{0D108BD9-81ED-4DB2-BD59-A6C34878D82A}">
                    <a16:rowId xmlns:a16="http://schemas.microsoft.com/office/drawing/2014/main" xmlns="" val="10002"/>
                  </a:ext>
                </a:extLst>
              </a:tr>
            </a:tbl>
          </a:graphicData>
        </a:graphic>
      </p:graphicFrame>
      <p:sp>
        <p:nvSpPr>
          <p:cNvPr id="3" name="文字方塊 2"/>
          <p:cNvSpPr txBox="1"/>
          <p:nvPr/>
        </p:nvSpPr>
        <p:spPr>
          <a:xfrm>
            <a:off x="196704" y="2646587"/>
            <a:ext cx="720080" cy="646331"/>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推動策略</a:t>
            </a:r>
            <a:endParaRPr lang="zh-TW" altLang="en-US" dirty="0">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192327" y="3740229"/>
            <a:ext cx="720080" cy="646331"/>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執行方針</a:t>
            </a:r>
            <a:endParaRPr lang="zh-TW" altLang="en-US" dirty="0">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2172734" y="3613566"/>
            <a:ext cx="415498" cy="1477328"/>
          </a:xfrm>
          <a:prstGeom prst="rect">
            <a:avLst/>
          </a:prstGeom>
          <a:noFill/>
        </p:spPr>
        <p:txBody>
          <a:bodyPr wrap="none" rtlCol="0">
            <a:spAutoFit/>
          </a:bodyPr>
          <a:lstStyle/>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國</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際</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交</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r>
              <a:rPr lang="zh-TW" altLang="en-US" b="1" dirty="0" smtClean="0">
                <a:solidFill>
                  <a:schemeClr val="tx1">
                    <a:lumMod val="75000"/>
                    <a:lumOff val="25000"/>
                  </a:schemeClr>
                </a:solidFill>
                <a:effectLst>
                  <a:outerShdw blurRad="38100" dist="38100" dir="2700000" algn="tl">
                    <a:srgbClr val="000000">
                      <a:alpha val="43137"/>
                    </a:srgbClr>
                  </a:outerShdw>
                </a:effectLst>
                <a:latin typeface="+mn-ea"/>
                <a:ea typeface="+mn-ea"/>
              </a:rPr>
              <a:t>流</a:t>
            </a:r>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a:p>
            <a:endParaRPr lang="en-US" altLang="zh-TW" b="1" dirty="0" smtClean="0">
              <a:solidFill>
                <a:schemeClr val="tx1">
                  <a:lumMod val="75000"/>
                  <a:lumOff val="25000"/>
                </a:schemeClr>
              </a:solidFill>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359389418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27"/>
          <p:cNvSpPr/>
          <p:nvPr/>
        </p:nvSpPr>
        <p:spPr>
          <a:xfrm>
            <a:off x="638768" y="2546467"/>
            <a:ext cx="8181704" cy="3744000"/>
          </a:xfrm>
          <a:custGeom>
            <a:avLst/>
            <a:gdLst>
              <a:gd name="connsiteX0" fmla="*/ 0 w 2571768"/>
              <a:gd name="connsiteY0" fmla="*/ 428637 h 4233883"/>
              <a:gd name="connsiteX1" fmla="*/ 428637 w 2571768"/>
              <a:gd name="connsiteY1" fmla="*/ 0 h 4233883"/>
              <a:gd name="connsiteX2" fmla="*/ 2143131 w 2571768"/>
              <a:gd name="connsiteY2" fmla="*/ 0 h 4233883"/>
              <a:gd name="connsiteX3" fmla="*/ 2571768 w 2571768"/>
              <a:gd name="connsiteY3" fmla="*/ 428637 h 4233883"/>
              <a:gd name="connsiteX4" fmla="*/ 2571768 w 2571768"/>
              <a:gd name="connsiteY4" fmla="*/ 3805246 h 4233883"/>
              <a:gd name="connsiteX5" fmla="*/ 2143131 w 2571768"/>
              <a:gd name="connsiteY5" fmla="*/ 4233883 h 4233883"/>
              <a:gd name="connsiteX6" fmla="*/ 428637 w 2571768"/>
              <a:gd name="connsiteY6" fmla="*/ 4233883 h 4233883"/>
              <a:gd name="connsiteX7" fmla="*/ 0 w 2571768"/>
              <a:gd name="connsiteY7" fmla="*/ 3805246 h 4233883"/>
              <a:gd name="connsiteX8" fmla="*/ 0 w 2571768"/>
              <a:gd name="connsiteY8" fmla="*/ 428637 h 4233883"/>
              <a:gd name="connsiteX0" fmla="*/ 0 w 2571768"/>
              <a:gd name="connsiteY0" fmla="*/ 247662 h 4233883"/>
              <a:gd name="connsiteX1" fmla="*/ 428637 w 2571768"/>
              <a:gd name="connsiteY1" fmla="*/ 0 h 4233883"/>
              <a:gd name="connsiteX2" fmla="*/ 2143131 w 2571768"/>
              <a:gd name="connsiteY2" fmla="*/ 0 h 4233883"/>
              <a:gd name="connsiteX3" fmla="*/ 2571768 w 2571768"/>
              <a:gd name="connsiteY3" fmla="*/ 428637 h 4233883"/>
              <a:gd name="connsiteX4" fmla="*/ 2571768 w 2571768"/>
              <a:gd name="connsiteY4" fmla="*/ 3805246 h 4233883"/>
              <a:gd name="connsiteX5" fmla="*/ 2143131 w 2571768"/>
              <a:gd name="connsiteY5" fmla="*/ 4233883 h 4233883"/>
              <a:gd name="connsiteX6" fmla="*/ 428637 w 2571768"/>
              <a:gd name="connsiteY6" fmla="*/ 4233883 h 4233883"/>
              <a:gd name="connsiteX7" fmla="*/ 0 w 2571768"/>
              <a:gd name="connsiteY7" fmla="*/ 3805246 h 4233883"/>
              <a:gd name="connsiteX8" fmla="*/ 0 w 2571768"/>
              <a:gd name="connsiteY8" fmla="*/ 247662 h 4233883"/>
              <a:gd name="connsiteX0" fmla="*/ 0 w 2571768"/>
              <a:gd name="connsiteY0" fmla="*/ 247662 h 4233883"/>
              <a:gd name="connsiteX1" fmla="*/ 428637 w 2571768"/>
              <a:gd name="connsiteY1" fmla="*/ 0 h 4233883"/>
              <a:gd name="connsiteX2" fmla="*/ 2143131 w 2571768"/>
              <a:gd name="connsiteY2" fmla="*/ 0 h 4233883"/>
              <a:gd name="connsiteX3" fmla="*/ 2562243 w 2571768"/>
              <a:gd name="connsiteY3" fmla="*/ 238137 h 4233883"/>
              <a:gd name="connsiteX4" fmla="*/ 2571768 w 2571768"/>
              <a:gd name="connsiteY4" fmla="*/ 3805246 h 4233883"/>
              <a:gd name="connsiteX5" fmla="*/ 2143131 w 2571768"/>
              <a:gd name="connsiteY5" fmla="*/ 4233883 h 4233883"/>
              <a:gd name="connsiteX6" fmla="*/ 428637 w 2571768"/>
              <a:gd name="connsiteY6" fmla="*/ 4233883 h 4233883"/>
              <a:gd name="connsiteX7" fmla="*/ 0 w 2571768"/>
              <a:gd name="connsiteY7" fmla="*/ 3805246 h 4233883"/>
              <a:gd name="connsiteX8" fmla="*/ 0 w 2571768"/>
              <a:gd name="connsiteY8" fmla="*/ 247662 h 4233883"/>
              <a:gd name="connsiteX0" fmla="*/ 0 w 2571768"/>
              <a:gd name="connsiteY0" fmla="*/ 247662 h 4332090"/>
              <a:gd name="connsiteX1" fmla="*/ 428637 w 2571768"/>
              <a:gd name="connsiteY1" fmla="*/ 0 h 4332090"/>
              <a:gd name="connsiteX2" fmla="*/ 2143131 w 2571768"/>
              <a:gd name="connsiteY2" fmla="*/ 0 h 4332090"/>
              <a:gd name="connsiteX3" fmla="*/ 2562243 w 2571768"/>
              <a:gd name="connsiteY3" fmla="*/ 238137 h 4332090"/>
              <a:gd name="connsiteX4" fmla="*/ 2571768 w 2571768"/>
              <a:gd name="connsiteY4" fmla="*/ 4224346 h 4332090"/>
              <a:gd name="connsiteX5" fmla="*/ 2143131 w 2571768"/>
              <a:gd name="connsiteY5" fmla="*/ 4233883 h 4332090"/>
              <a:gd name="connsiteX6" fmla="*/ 428637 w 2571768"/>
              <a:gd name="connsiteY6" fmla="*/ 4233883 h 4332090"/>
              <a:gd name="connsiteX7" fmla="*/ 0 w 2571768"/>
              <a:gd name="connsiteY7" fmla="*/ 3805246 h 4332090"/>
              <a:gd name="connsiteX8" fmla="*/ 0 w 2571768"/>
              <a:gd name="connsiteY8" fmla="*/ 247662 h 4332090"/>
              <a:gd name="connsiteX0" fmla="*/ 0 w 2571768"/>
              <a:gd name="connsiteY0" fmla="*/ 247662 h 4233883"/>
              <a:gd name="connsiteX1" fmla="*/ 428637 w 2571768"/>
              <a:gd name="connsiteY1" fmla="*/ 0 h 4233883"/>
              <a:gd name="connsiteX2" fmla="*/ 2143131 w 2571768"/>
              <a:gd name="connsiteY2" fmla="*/ 0 h 4233883"/>
              <a:gd name="connsiteX3" fmla="*/ 2562243 w 2571768"/>
              <a:gd name="connsiteY3" fmla="*/ 238137 h 4233883"/>
              <a:gd name="connsiteX4" fmla="*/ 2571768 w 2571768"/>
              <a:gd name="connsiteY4" fmla="*/ 4224346 h 4233883"/>
              <a:gd name="connsiteX5" fmla="*/ 2143131 w 2571768"/>
              <a:gd name="connsiteY5" fmla="*/ 4233883 h 4233883"/>
              <a:gd name="connsiteX6" fmla="*/ 428637 w 2571768"/>
              <a:gd name="connsiteY6" fmla="*/ 4233883 h 4233883"/>
              <a:gd name="connsiteX7" fmla="*/ 0 w 2571768"/>
              <a:gd name="connsiteY7" fmla="*/ 3805246 h 4233883"/>
              <a:gd name="connsiteX8" fmla="*/ 0 w 2571768"/>
              <a:gd name="connsiteY8" fmla="*/ 247662 h 4233883"/>
              <a:gd name="connsiteX0" fmla="*/ 0 w 2571768"/>
              <a:gd name="connsiteY0" fmla="*/ 247662 h 4243396"/>
              <a:gd name="connsiteX1" fmla="*/ 428637 w 2571768"/>
              <a:gd name="connsiteY1" fmla="*/ 0 h 4243396"/>
              <a:gd name="connsiteX2" fmla="*/ 2143131 w 2571768"/>
              <a:gd name="connsiteY2" fmla="*/ 0 h 4243396"/>
              <a:gd name="connsiteX3" fmla="*/ 2562243 w 2571768"/>
              <a:gd name="connsiteY3" fmla="*/ 238137 h 4243396"/>
              <a:gd name="connsiteX4" fmla="*/ 2571768 w 2571768"/>
              <a:gd name="connsiteY4" fmla="*/ 4243396 h 4243396"/>
              <a:gd name="connsiteX5" fmla="*/ 2143131 w 2571768"/>
              <a:gd name="connsiteY5" fmla="*/ 4233883 h 4243396"/>
              <a:gd name="connsiteX6" fmla="*/ 428637 w 2571768"/>
              <a:gd name="connsiteY6" fmla="*/ 4233883 h 4243396"/>
              <a:gd name="connsiteX7" fmla="*/ 0 w 2571768"/>
              <a:gd name="connsiteY7" fmla="*/ 3805246 h 4243396"/>
              <a:gd name="connsiteX8" fmla="*/ 0 w 2571768"/>
              <a:gd name="connsiteY8" fmla="*/ 247662 h 4243396"/>
              <a:gd name="connsiteX0" fmla="*/ 0 w 2571768"/>
              <a:gd name="connsiteY0" fmla="*/ 247662 h 4346198"/>
              <a:gd name="connsiteX1" fmla="*/ 428637 w 2571768"/>
              <a:gd name="connsiteY1" fmla="*/ 0 h 4346198"/>
              <a:gd name="connsiteX2" fmla="*/ 2143131 w 2571768"/>
              <a:gd name="connsiteY2" fmla="*/ 0 h 4346198"/>
              <a:gd name="connsiteX3" fmla="*/ 2562243 w 2571768"/>
              <a:gd name="connsiteY3" fmla="*/ 238137 h 4346198"/>
              <a:gd name="connsiteX4" fmla="*/ 2571768 w 2571768"/>
              <a:gd name="connsiteY4" fmla="*/ 4243396 h 4346198"/>
              <a:gd name="connsiteX5" fmla="*/ 2143131 w 2571768"/>
              <a:gd name="connsiteY5" fmla="*/ 4233883 h 4346198"/>
              <a:gd name="connsiteX6" fmla="*/ 428637 w 2571768"/>
              <a:gd name="connsiteY6" fmla="*/ 4233883 h 4346198"/>
              <a:gd name="connsiteX7" fmla="*/ 0 w 2571768"/>
              <a:gd name="connsiteY7" fmla="*/ 4243396 h 4346198"/>
              <a:gd name="connsiteX8" fmla="*/ 0 w 2571768"/>
              <a:gd name="connsiteY8" fmla="*/ 247662 h 4346198"/>
              <a:gd name="connsiteX0" fmla="*/ 0 w 2571768"/>
              <a:gd name="connsiteY0" fmla="*/ 247662 h 4243396"/>
              <a:gd name="connsiteX1" fmla="*/ 428637 w 2571768"/>
              <a:gd name="connsiteY1" fmla="*/ 0 h 4243396"/>
              <a:gd name="connsiteX2" fmla="*/ 2143131 w 2571768"/>
              <a:gd name="connsiteY2" fmla="*/ 0 h 4243396"/>
              <a:gd name="connsiteX3" fmla="*/ 2562243 w 2571768"/>
              <a:gd name="connsiteY3" fmla="*/ 238137 h 4243396"/>
              <a:gd name="connsiteX4" fmla="*/ 2571768 w 2571768"/>
              <a:gd name="connsiteY4" fmla="*/ 4243396 h 4243396"/>
              <a:gd name="connsiteX5" fmla="*/ 2143131 w 2571768"/>
              <a:gd name="connsiteY5" fmla="*/ 4233883 h 4243396"/>
              <a:gd name="connsiteX6" fmla="*/ 428637 w 2571768"/>
              <a:gd name="connsiteY6" fmla="*/ 4233883 h 4243396"/>
              <a:gd name="connsiteX7" fmla="*/ 0 w 2571768"/>
              <a:gd name="connsiteY7" fmla="*/ 4243396 h 4243396"/>
              <a:gd name="connsiteX8" fmla="*/ 0 w 2571768"/>
              <a:gd name="connsiteY8" fmla="*/ 247662 h 4243396"/>
              <a:gd name="connsiteX0" fmla="*/ 0 w 2571768"/>
              <a:gd name="connsiteY0" fmla="*/ 247662 h 4243396"/>
              <a:gd name="connsiteX1" fmla="*/ 428637 w 2571768"/>
              <a:gd name="connsiteY1" fmla="*/ 0 h 4243396"/>
              <a:gd name="connsiteX2" fmla="*/ 2143131 w 2571768"/>
              <a:gd name="connsiteY2" fmla="*/ 0 h 4243396"/>
              <a:gd name="connsiteX3" fmla="*/ 2562243 w 2571768"/>
              <a:gd name="connsiteY3" fmla="*/ 238137 h 4243396"/>
              <a:gd name="connsiteX4" fmla="*/ 2571768 w 2571768"/>
              <a:gd name="connsiteY4" fmla="*/ 4243396 h 4243396"/>
              <a:gd name="connsiteX5" fmla="*/ 2143131 w 2571768"/>
              <a:gd name="connsiteY5" fmla="*/ 4233883 h 4243396"/>
              <a:gd name="connsiteX6" fmla="*/ 428637 w 2571768"/>
              <a:gd name="connsiteY6" fmla="*/ 4233883 h 4243396"/>
              <a:gd name="connsiteX7" fmla="*/ 0 w 2571768"/>
              <a:gd name="connsiteY7" fmla="*/ 4243396 h 4243396"/>
              <a:gd name="connsiteX8" fmla="*/ 0 w 2571768"/>
              <a:gd name="connsiteY8" fmla="*/ 247662 h 424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768" h="4243396">
                <a:moveTo>
                  <a:pt x="0" y="247662"/>
                </a:moveTo>
                <a:cubicBezTo>
                  <a:pt x="0" y="10932"/>
                  <a:pt x="191907" y="0"/>
                  <a:pt x="428637" y="0"/>
                </a:cubicBezTo>
                <a:lnTo>
                  <a:pt x="2143131" y="0"/>
                </a:lnTo>
                <a:cubicBezTo>
                  <a:pt x="2379861" y="0"/>
                  <a:pt x="2562243" y="1407"/>
                  <a:pt x="2562243" y="238137"/>
                </a:cubicBezTo>
                <a:lnTo>
                  <a:pt x="2571768" y="4243396"/>
                </a:lnTo>
                <a:cubicBezTo>
                  <a:pt x="2333643" y="4242001"/>
                  <a:pt x="2379861" y="4233883"/>
                  <a:pt x="2143131" y="4233883"/>
                </a:cubicBezTo>
                <a:lnTo>
                  <a:pt x="428637" y="4233883"/>
                </a:lnTo>
                <a:cubicBezTo>
                  <a:pt x="191907" y="4233883"/>
                  <a:pt x="247650" y="4242001"/>
                  <a:pt x="0" y="4243396"/>
                </a:cubicBezTo>
                <a:lnTo>
                  <a:pt x="0" y="247662"/>
                </a:lnTo>
                <a:close/>
              </a:path>
            </a:pathLst>
          </a:custGeom>
          <a:gradFill rotWithShape="1">
            <a:gsLst>
              <a:gs pos="0">
                <a:srgbClr val="A5644E">
                  <a:tint val="50000"/>
                  <a:satMod val="300000"/>
                </a:srgbClr>
              </a:gs>
              <a:gs pos="35000">
                <a:srgbClr val="A5644E">
                  <a:tint val="37000"/>
                  <a:satMod val="300000"/>
                </a:srgbClr>
              </a:gs>
              <a:gs pos="100000">
                <a:srgbClr val="A5644E">
                  <a:tint val="15000"/>
                  <a:satMod val="350000"/>
                </a:srgbClr>
              </a:gs>
            </a:gsLst>
            <a:lin ang="16200000" scaled="1"/>
          </a:gradFill>
          <a:ln w="9525" cap="flat" cmpd="sng" algn="ctr">
            <a:solidFill>
              <a:srgbClr val="A5644E">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맑은 고딕"/>
            </a:endParaRPr>
          </a:p>
        </p:txBody>
      </p:sp>
      <p:sp>
        <p:nvSpPr>
          <p:cNvPr id="10" name="직사각형 26"/>
          <p:cNvSpPr/>
          <p:nvPr/>
        </p:nvSpPr>
        <p:spPr>
          <a:xfrm>
            <a:off x="882000" y="844844"/>
            <a:ext cx="7938472" cy="1504036"/>
          </a:xfrm>
          <a:custGeom>
            <a:avLst/>
            <a:gdLst>
              <a:gd name="connsiteX0" fmla="*/ 0 w 2571768"/>
              <a:gd name="connsiteY0" fmla="*/ 428637 h 4233883"/>
              <a:gd name="connsiteX1" fmla="*/ 428637 w 2571768"/>
              <a:gd name="connsiteY1" fmla="*/ 0 h 4233883"/>
              <a:gd name="connsiteX2" fmla="*/ 2143131 w 2571768"/>
              <a:gd name="connsiteY2" fmla="*/ 0 h 4233883"/>
              <a:gd name="connsiteX3" fmla="*/ 2571768 w 2571768"/>
              <a:gd name="connsiteY3" fmla="*/ 428637 h 4233883"/>
              <a:gd name="connsiteX4" fmla="*/ 2571768 w 2571768"/>
              <a:gd name="connsiteY4" fmla="*/ 3805246 h 4233883"/>
              <a:gd name="connsiteX5" fmla="*/ 2143131 w 2571768"/>
              <a:gd name="connsiteY5" fmla="*/ 4233883 h 4233883"/>
              <a:gd name="connsiteX6" fmla="*/ 428637 w 2571768"/>
              <a:gd name="connsiteY6" fmla="*/ 4233883 h 4233883"/>
              <a:gd name="connsiteX7" fmla="*/ 0 w 2571768"/>
              <a:gd name="connsiteY7" fmla="*/ 3805246 h 4233883"/>
              <a:gd name="connsiteX8" fmla="*/ 0 w 2571768"/>
              <a:gd name="connsiteY8" fmla="*/ 428637 h 4233883"/>
              <a:gd name="connsiteX0" fmla="*/ 0 w 2571768"/>
              <a:gd name="connsiteY0" fmla="*/ 247662 h 4233883"/>
              <a:gd name="connsiteX1" fmla="*/ 428637 w 2571768"/>
              <a:gd name="connsiteY1" fmla="*/ 0 h 4233883"/>
              <a:gd name="connsiteX2" fmla="*/ 2143131 w 2571768"/>
              <a:gd name="connsiteY2" fmla="*/ 0 h 4233883"/>
              <a:gd name="connsiteX3" fmla="*/ 2571768 w 2571768"/>
              <a:gd name="connsiteY3" fmla="*/ 428637 h 4233883"/>
              <a:gd name="connsiteX4" fmla="*/ 2571768 w 2571768"/>
              <a:gd name="connsiteY4" fmla="*/ 3805246 h 4233883"/>
              <a:gd name="connsiteX5" fmla="*/ 2143131 w 2571768"/>
              <a:gd name="connsiteY5" fmla="*/ 4233883 h 4233883"/>
              <a:gd name="connsiteX6" fmla="*/ 428637 w 2571768"/>
              <a:gd name="connsiteY6" fmla="*/ 4233883 h 4233883"/>
              <a:gd name="connsiteX7" fmla="*/ 0 w 2571768"/>
              <a:gd name="connsiteY7" fmla="*/ 3805246 h 4233883"/>
              <a:gd name="connsiteX8" fmla="*/ 0 w 2571768"/>
              <a:gd name="connsiteY8" fmla="*/ 247662 h 4233883"/>
              <a:gd name="connsiteX0" fmla="*/ 0 w 2571768"/>
              <a:gd name="connsiteY0" fmla="*/ 247662 h 4233883"/>
              <a:gd name="connsiteX1" fmla="*/ 428637 w 2571768"/>
              <a:gd name="connsiteY1" fmla="*/ 0 h 4233883"/>
              <a:gd name="connsiteX2" fmla="*/ 2143131 w 2571768"/>
              <a:gd name="connsiteY2" fmla="*/ 0 h 4233883"/>
              <a:gd name="connsiteX3" fmla="*/ 2571768 w 2571768"/>
              <a:gd name="connsiteY3" fmla="*/ 238137 h 4233883"/>
              <a:gd name="connsiteX4" fmla="*/ 2571768 w 2571768"/>
              <a:gd name="connsiteY4" fmla="*/ 3805246 h 4233883"/>
              <a:gd name="connsiteX5" fmla="*/ 2143131 w 2571768"/>
              <a:gd name="connsiteY5" fmla="*/ 4233883 h 4233883"/>
              <a:gd name="connsiteX6" fmla="*/ 428637 w 2571768"/>
              <a:gd name="connsiteY6" fmla="*/ 4233883 h 4233883"/>
              <a:gd name="connsiteX7" fmla="*/ 0 w 2571768"/>
              <a:gd name="connsiteY7" fmla="*/ 3805246 h 4233883"/>
              <a:gd name="connsiteX8" fmla="*/ 0 w 2571768"/>
              <a:gd name="connsiteY8" fmla="*/ 247662 h 4233883"/>
              <a:gd name="connsiteX0" fmla="*/ 0 w 2571768"/>
              <a:gd name="connsiteY0" fmla="*/ 247662 h 4332090"/>
              <a:gd name="connsiteX1" fmla="*/ 428637 w 2571768"/>
              <a:gd name="connsiteY1" fmla="*/ 0 h 4332090"/>
              <a:gd name="connsiteX2" fmla="*/ 2143131 w 2571768"/>
              <a:gd name="connsiteY2" fmla="*/ 0 h 4332090"/>
              <a:gd name="connsiteX3" fmla="*/ 2571768 w 2571768"/>
              <a:gd name="connsiteY3" fmla="*/ 238137 h 4332090"/>
              <a:gd name="connsiteX4" fmla="*/ 2571768 w 2571768"/>
              <a:gd name="connsiteY4" fmla="*/ 4224346 h 4332090"/>
              <a:gd name="connsiteX5" fmla="*/ 2143131 w 2571768"/>
              <a:gd name="connsiteY5" fmla="*/ 4233883 h 4332090"/>
              <a:gd name="connsiteX6" fmla="*/ 428637 w 2571768"/>
              <a:gd name="connsiteY6" fmla="*/ 4233883 h 4332090"/>
              <a:gd name="connsiteX7" fmla="*/ 0 w 2571768"/>
              <a:gd name="connsiteY7" fmla="*/ 3805246 h 4332090"/>
              <a:gd name="connsiteX8" fmla="*/ 0 w 2571768"/>
              <a:gd name="connsiteY8" fmla="*/ 247662 h 4332090"/>
              <a:gd name="connsiteX0" fmla="*/ 0 w 2571768"/>
              <a:gd name="connsiteY0" fmla="*/ 247662 h 4233883"/>
              <a:gd name="connsiteX1" fmla="*/ 428637 w 2571768"/>
              <a:gd name="connsiteY1" fmla="*/ 0 h 4233883"/>
              <a:gd name="connsiteX2" fmla="*/ 2143131 w 2571768"/>
              <a:gd name="connsiteY2" fmla="*/ 0 h 4233883"/>
              <a:gd name="connsiteX3" fmla="*/ 2571768 w 2571768"/>
              <a:gd name="connsiteY3" fmla="*/ 238137 h 4233883"/>
              <a:gd name="connsiteX4" fmla="*/ 2571768 w 2571768"/>
              <a:gd name="connsiteY4" fmla="*/ 4224346 h 4233883"/>
              <a:gd name="connsiteX5" fmla="*/ 2143131 w 2571768"/>
              <a:gd name="connsiteY5" fmla="*/ 4233883 h 4233883"/>
              <a:gd name="connsiteX6" fmla="*/ 428637 w 2571768"/>
              <a:gd name="connsiteY6" fmla="*/ 4233883 h 4233883"/>
              <a:gd name="connsiteX7" fmla="*/ 0 w 2571768"/>
              <a:gd name="connsiteY7" fmla="*/ 3805246 h 4233883"/>
              <a:gd name="connsiteX8" fmla="*/ 0 w 2571768"/>
              <a:gd name="connsiteY8" fmla="*/ 247662 h 4233883"/>
              <a:gd name="connsiteX0" fmla="*/ 0 w 2571768"/>
              <a:gd name="connsiteY0" fmla="*/ 247662 h 4243396"/>
              <a:gd name="connsiteX1" fmla="*/ 428637 w 2571768"/>
              <a:gd name="connsiteY1" fmla="*/ 0 h 4243396"/>
              <a:gd name="connsiteX2" fmla="*/ 2143131 w 2571768"/>
              <a:gd name="connsiteY2" fmla="*/ 0 h 4243396"/>
              <a:gd name="connsiteX3" fmla="*/ 2571768 w 2571768"/>
              <a:gd name="connsiteY3" fmla="*/ 238137 h 4243396"/>
              <a:gd name="connsiteX4" fmla="*/ 2571768 w 2571768"/>
              <a:gd name="connsiteY4" fmla="*/ 4243396 h 4243396"/>
              <a:gd name="connsiteX5" fmla="*/ 2143131 w 2571768"/>
              <a:gd name="connsiteY5" fmla="*/ 4233883 h 4243396"/>
              <a:gd name="connsiteX6" fmla="*/ 428637 w 2571768"/>
              <a:gd name="connsiteY6" fmla="*/ 4233883 h 4243396"/>
              <a:gd name="connsiteX7" fmla="*/ 0 w 2571768"/>
              <a:gd name="connsiteY7" fmla="*/ 3805246 h 4243396"/>
              <a:gd name="connsiteX8" fmla="*/ 0 w 2571768"/>
              <a:gd name="connsiteY8" fmla="*/ 247662 h 4243396"/>
              <a:gd name="connsiteX0" fmla="*/ 0 w 2571768"/>
              <a:gd name="connsiteY0" fmla="*/ 247662 h 4339087"/>
              <a:gd name="connsiteX1" fmla="*/ 428637 w 2571768"/>
              <a:gd name="connsiteY1" fmla="*/ 0 h 4339087"/>
              <a:gd name="connsiteX2" fmla="*/ 2143131 w 2571768"/>
              <a:gd name="connsiteY2" fmla="*/ 0 h 4339087"/>
              <a:gd name="connsiteX3" fmla="*/ 2571768 w 2571768"/>
              <a:gd name="connsiteY3" fmla="*/ 238137 h 4339087"/>
              <a:gd name="connsiteX4" fmla="*/ 2571768 w 2571768"/>
              <a:gd name="connsiteY4" fmla="*/ 4243396 h 4339087"/>
              <a:gd name="connsiteX5" fmla="*/ 2143131 w 2571768"/>
              <a:gd name="connsiteY5" fmla="*/ 4233883 h 4339087"/>
              <a:gd name="connsiteX6" fmla="*/ 428637 w 2571768"/>
              <a:gd name="connsiteY6" fmla="*/ 4233883 h 4339087"/>
              <a:gd name="connsiteX7" fmla="*/ 0 w 2571768"/>
              <a:gd name="connsiteY7" fmla="*/ 4233871 h 4339087"/>
              <a:gd name="connsiteX8" fmla="*/ 0 w 2571768"/>
              <a:gd name="connsiteY8" fmla="*/ 247662 h 4339087"/>
              <a:gd name="connsiteX0" fmla="*/ 0 w 2571768"/>
              <a:gd name="connsiteY0" fmla="*/ 247662 h 4243396"/>
              <a:gd name="connsiteX1" fmla="*/ 428637 w 2571768"/>
              <a:gd name="connsiteY1" fmla="*/ 0 h 4243396"/>
              <a:gd name="connsiteX2" fmla="*/ 2143131 w 2571768"/>
              <a:gd name="connsiteY2" fmla="*/ 0 h 4243396"/>
              <a:gd name="connsiteX3" fmla="*/ 2571768 w 2571768"/>
              <a:gd name="connsiteY3" fmla="*/ 238137 h 4243396"/>
              <a:gd name="connsiteX4" fmla="*/ 2571768 w 2571768"/>
              <a:gd name="connsiteY4" fmla="*/ 4243396 h 4243396"/>
              <a:gd name="connsiteX5" fmla="*/ 2143131 w 2571768"/>
              <a:gd name="connsiteY5" fmla="*/ 4233883 h 4243396"/>
              <a:gd name="connsiteX6" fmla="*/ 428637 w 2571768"/>
              <a:gd name="connsiteY6" fmla="*/ 4233883 h 4243396"/>
              <a:gd name="connsiteX7" fmla="*/ 0 w 2571768"/>
              <a:gd name="connsiteY7" fmla="*/ 4233871 h 4243396"/>
              <a:gd name="connsiteX8" fmla="*/ 0 w 2571768"/>
              <a:gd name="connsiteY8" fmla="*/ 247662 h 4243396"/>
              <a:gd name="connsiteX0" fmla="*/ 0 w 2571768"/>
              <a:gd name="connsiteY0" fmla="*/ 247662 h 4233883"/>
              <a:gd name="connsiteX1" fmla="*/ 428637 w 2571768"/>
              <a:gd name="connsiteY1" fmla="*/ 0 h 4233883"/>
              <a:gd name="connsiteX2" fmla="*/ 2143131 w 2571768"/>
              <a:gd name="connsiteY2" fmla="*/ 0 h 4233883"/>
              <a:gd name="connsiteX3" fmla="*/ 2571768 w 2571768"/>
              <a:gd name="connsiteY3" fmla="*/ 238137 h 4233883"/>
              <a:gd name="connsiteX4" fmla="*/ 2571768 w 2571768"/>
              <a:gd name="connsiteY4" fmla="*/ 4233871 h 4233883"/>
              <a:gd name="connsiteX5" fmla="*/ 2143131 w 2571768"/>
              <a:gd name="connsiteY5" fmla="*/ 4233883 h 4233883"/>
              <a:gd name="connsiteX6" fmla="*/ 428637 w 2571768"/>
              <a:gd name="connsiteY6" fmla="*/ 4233883 h 4233883"/>
              <a:gd name="connsiteX7" fmla="*/ 0 w 2571768"/>
              <a:gd name="connsiteY7" fmla="*/ 4233871 h 4233883"/>
              <a:gd name="connsiteX8" fmla="*/ 0 w 2571768"/>
              <a:gd name="connsiteY8" fmla="*/ 247662 h 423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768" h="4233883">
                <a:moveTo>
                  <a:pt x="0" y="247662"/>
                </a:moveTo>
                <a:cubicBezTo>
                  <a:pt x="0" y="10932"/>
                  <a:pt x="191907" y="0"/>
                  <a:pt x="428637" y="0"/>
                </a:cubicBezTo>
                <a:lnTo>
                  <a:pt x="2143131" y="0"/>
                </a:lnTo>
                <a:cubicBezTo>
                  <a:pt x="2379861" y="0"/>
                  <a:pt x="2571768" y="1407"/>
                  <a:pt x="2571768" y="238137"/>
                </a:cubicBezTo>
                <a:lnTo>
                  <a:pt x="2571768" y="4233871"/>
                </a:lnTo>
                <a:lnTo>
                  <a:pt x="2143131" y="4233883"/>
                </a:lnTo>
                <a:lnTo>
                  <a:pt x="428637" y="4233883"/>
                </a:lnTo>
                <a:lnTo>
                  <a:pt x="0" y="4233871"/>
                </a:lnTo>
                <a:lnTo>
                  <a:pt x="0" y="247662"/>
                </a:lnTo>
                <a:close/>
              </a:path>
            </a:pathLst>
          </a:custGeom>
          <a:gradFill rotWithShape="1">
            <a:gsLst>
              <a:gs pos="0">
                <a:srgbClr val="B58B80">
                  <a:tint val="50000"/>
                  <a:satMod val="300000"/>
                </a:srgbClr>
              </a:gs>
              <a:gs pos="35000">
                <a:srgbClr val="B58B80">
                  <a:tint val="37000"/>
                  <a:satMod val="300000"/>
                </a:srgbClr>
              </a:gs>
              <a:gs pos="100000">
                <a:srgbClr val="B58B80">
                  <a:tint val="15000"/>
                  <a:satMod val="350000"/>
                </a:srgbClr>
              </a:gs>
            </a:gsLst>
            <a:lin ang="16200000" scaled="1"/>
          </a:gradFill>
          <a:ln w="9525" cap="flat" cmpd="sng" algn="ctr">
            <a:solidFill>
              <a:srgbClr val="B58B8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맑은 고딕"/>
            </a:endParaRPr>
          </a:p>
        </p:txBody>
      </p:sp>
      <p:sp>
        <p:nvSpPr>
          <p:cNvPr id="13" name="圓角矩形 1"/>
          <p:cNvSpPr/>
          <p:nvPr/>
        </p:nvSpPr>
        <p:spPr>
          <a:xfrm>
            <a:off x="644356" y="2439442"/>
            <a:ext cx="1191340" cy="360000"/>
          </a:xfrm>
          <a:custGeom>
            <a:avLst/>
            <a:gdLst>
              <a:gd name="connsiteX0" fmla="*/ 0 w 2473200"/>
              <a:gd name="connsiteY0" fmla="*/ 130803 h 784800"/>
              <a:gd name="connsiteX1" fmla="*/ 130803 w 2473200"/>
              <a:gd name="connsiteY1" fmla="*/ 0 h 784800"/>
              <a:gd name="connsiteX2" fmla="*/ 2342397 w 2473200"/>
              <a:gd name="connsiteY2" fmla="*/ 0 h 784800"/>
              <a:gd name="connsiteX3" fmla="*/ 2473200 w 2473200"/>
              <a:gd name="connsiteY3" fmla="*/ 130803 h 784800"/>
              <a:gd name="connsiteX4" fmla="*/ 2473200 w 2473200"/>
              <a:gd name="connsiteY4" fmla="*/ 653997 h 784800"/>
              <a:gd name="connsiteX5" fmla="*/ 2342397 w 2473200"/>
              <a:gd name="connsiteY5" fmla="*/ 784800 h 784800"/>
              <a:gd name="connsiteX6" fmla="*/ 130803 w 2473200"/>
              <a:gd name="connsiteY6" fmla="*/ 784800 h 784800"/>
              <a:gd name="connsiteX7" fmla="*/ 0 w 2473200"/>
              <a:gd name="connsiteY7" fmla="*/ 653997 h 784800"/>
              <a:gd name="connsiteX8" fmla="*/ 0 w 2473200"/>
              <a:gd name="connsiteY8" fmla="*/ 130803 h 784800"/>
              <a:gd name="connsiteX0" fmla="*/ 0 w 2473200"/>
              <a:gd name="connsiteY0" fmla="*/ 130803 h 812939"/>
              <a:gd name="connsiteX1" fmla="*/ 130803 w 2473200"/>
              <a:gd name="connsiteY1" fmla="*/ 0 h 812939"/>
              <a:gd name="connsiteX2" fmla="*/ 2342397 w 2473200"/>
              <a:gd name="connsiteY2" fmla="*/ 0 h 812939"/>
              <a:gd name="connsiteX3" fmla="*/ 2473200 w 2473200"/>
              <a:gd name="connsiteY3" fmla="*/ 130803 h 812939"/>
              <a:gd name="connsiteX4" fmla="*/ 2473200 w 2473200"/>
              <a:gd name="connsiteY4" fmla="*/ 653997 h 812939"/>
              <a:gd name="connsiteX5" fmla="*/ 2342397 w 2473200"/>
              <a:gd name="connsiteY5" fmla="*/ 784800 h 812939"/>
              <a:gd name="connsiteX6" fmla="*/ 130803 w 2473200"/>
              <a:gd name="connsiteY6" fmla="*/ 784800 h 812939"/>
              <a:gd name="connsiteX7" fmla="*/ 0 w 2473200"/>
              <a:gd name="connsiteY7" fmla="*/ 779358 h 812939"/>
              <a:gd name="connsiteX8" fmla="*/ 0 w 2473200"/>
              <a:gd name="connsiteY8" fmla="*/ 130803 h 812939"/>
              <a:gd name="connsiteX0" fmla="*/ 0 w 2473200"/>
              <a:gd name="connsiteY0" fmla="*/ 130803 h 784800"/>
              <a:gd name="connsiteX1" fmla="*/ 130803 w 2473200"/>
              <a:gd name="connsiteY1" fmla="*/ 0 h 784800"/>
              <a:gd name="connsiteX2" fmla="*/ 2342397 w 2473200"/>
              <a:gd name="connsiteY2" fmla="*/ 0 h 784800"/>
              <a:gd name="connsiteX3" fmla="*/ 2473200 w 2473200"/>
              <a:gd name="connsiteY3" fmla="*/ 130803 h 784800"/>
              <a:gd name="connsiteX4" fmla="*/ 2473200 w 2473200"/>
              <a:gd name="connsiteY4" fmla="*/ 653997 h 784800"/>
              <a:gd name="connsiteX5" fmla="*/ 2342397 w 2473200"/>
              <a:gd name="connsiteY5" fmla="*/ 784800 h 784800"/>
              <a:gd name="connsiteX6" fmla="*/ 130803 w 2473200"/>
              <a:gd name="connsiteY6" fmla="*/ 784800 h 784800"/>
              <a:gd name="connsiteX7" fmla="*/ 0 w 2473200"/>
              <a:gd name="connsiteY7" fmla="*/ 779358 h 784800"/>
              <a:gd name="connsiteX8" fmla="*/ 0 w 2473200"/>
              <a:gd name="connsiteY8" fmla="*/ 130803 h 784800"/>
              <a:gd name="connsiteX0" fmla="*/ 0 w 2473200"/>
              <a:gd name="connsiteY0" fmla="*/ 130803 h 784800"/>
              <a:gd name="connsiteX1" fmla="*/ 130803 w 2473200"/>
              <a:gd name="connsiteY1" fmla="*/ 0 h 784800"/>
              <a:gd name="connsiteX2" fmla="*/ 2342397 w 2473200"/>
              <a:gd name="connsiteY2" fmla="*/ 0 h 784800"/>
              <a:gd name="connsiteX3" fmla="*/ 2473200 w 2473200"/>
              <a:gd name="connsiteY3" fmla="*/ 130803 h 784800"/>
              <a:gd name="connsiteX4" fmla="*/ 2473200 w 2473200"/>
              <a:gd name="connsiteY4" fmla="*/ 653997 h 784800"/>
              <a:gd name="connsiteX5" fmla="*/ 2342397 w 2473200"/>
              <a:gd name="connsiteY5" fmla="*/ 784800 h 784800"/>
              <a:gd name="connsiteX6" fmla="*/ 130803 w 2473200"/>
              <a:gd name="connsiteY6" fmla="*/ 784800 h 784800"/>
              <a:gd name="connsiteX7" fmla="*/ 0 w 2473200"/>
              <a:gd name="connsiteY7" fmla="*/ 781816 h 784800"/>
              <a:gd name="connsiteX8" fmla="*/ 0 w 2473200"/>
              <a:gd name="connsiteY8" fmla="*/ 130803 h 784800"/>
              <a:gd name="connsiteX0" fmla="*/ 0 w 2473200"/>
              <a:gd name="connsiteY0" fmla="*/ 130803 h 786926"/>
              <a:gd name="connsiteX1" fmla="*/ 130803 w 2473200"/>
              <a:gd name="connsiteY1" fmla="*/ 0 h 786926"/>
              <a:gd name="connsiteX2" fmla="*/ 2342397 w 2473200"/>
              <a:gd name="connsiteY2" fmla="*/ 0 h 786926"/>
              <a:gd name="connsiteX3" fmla="*/ 2473200 w 2473200"/>
              <a:gd name="connsiteY3" fmla="*/ 130803 h 786926"/>
              <a:gd name="connsiteX4" fmla="*/ 2473200 w 2473200"/>
              <a:gd name="connsiteY4" fmla="*/ 653997 h 786926"/>
              <a:gd name="connsiteX5" fmla="*/ 2342397 w 2473200"/>
              <a:gd name="connsiteY5" fmla="*/ 784800 h 786926"/>
              <a:gd name="connsiteX6" fmla="*/ 130803 w 2473200"/>
              <a:gd name="connsiteY6" fmla="*/ 784800 h 786926"/>
              <a:gd name="connsiteX7" fmla="*/ 0 w 2473200"/>
              <a:gd name="connsiteY7" fmla="*/ 786732 h 786926"/>
              <a:gd name="connsiteX8" fmla="*/ 0 w 2473200"/>
              <a:gd name="connsiteY8" fmla="*/ 130803 h 786926"/>
              <a:gd name="connsiteX0" fmla="*/ 0 w 2473200"/>
              <a:gd name="connsiteY0" fmla="*/ 130803 h 784800"/>
              <a:gd name="connsiteX1" fmla="*/ 130803 w 2473200"/>
              <a:gd name="connsiteY1" fmla="*/ 0 h 784800"/>
              <a:gd name="connsiteX2" fmla="*/ 2342397 w 2473200"/>
              <a:gd name="connsiteY2" fmla="*/ 0 h 784800"/>
              <a:gd name="connsiteX3" fmla="*/ 2473200 w 2473200"/>
              <a:gd name="connsiteY3" fmla="*/ 130803 h 784800"/>
              <a:gd name="connsiteX4" fmla="*/ 2473200 w 2473200"/>
              <a:gd name="connsiteY4" fmla="*/ 653997 h 784800"/>
              <a:gd name="connsiteX5" fmla="*/ 2342397 w 2473200"/>
              <a:gd name="connsiteY5" fmla="*/ 784800 h 784800"/>
              <a:gd name="connsiteX6" fmla="*/ 130803 w 2473200"/>
              <a:gd name="connsiteY6" fmla="*/ 784800 h 784800"/>
              <a:gd name="connsiteX7" fmla="*/ 0 w 2473200"/>
              <a:gd name="connsiteY7" fmla="*/ 784274 h 784800"/>
              <a:gd name="connsiteX8" fmla="*/ 0 w 2473200"/>
              <a:gd name="connsiteY8" fmla="*/ 130803 h 784800"/>
              <a:gd name="connsiteX0" fmla="*/ 0 w 2473200"/>
              <a:gd name="connsiteY0" fmla="*/ 130803 h 816518"/>
              <a:gd name="connsiteX1" fmla="*/ 130803 w 2473200"/>
              <a:gd name="connsiteY1" fmla="*/ 0 h 816518"/>
              <a:gd name="connsiteX2" fmla="*/ 2342397 w 2473200"/>
              <a:gd name="connsiteY2" fmla="*/ 0 h 816518"/>
              <a:gd name="connsiteX3" fmla="*/ 2473200 w 2473200"/>
              <a:gd name="connsiteY3" fmla="*/ 130803 h 816518"/>
              <a:gd name="connsiteX4" fmla="*/ 2473200 w 2473200"/>
              <a:gd name="connsiteY4" fmla="*/ 784274 h 816518"/>
              <a:gd name="connsiteX5" fmla="*/ 2342397 w 2473200"/>
              <a:gd name="connsiteY5" fmla="*/ 784800 h 816518"/>
              <a:gd name="connsiteX6" fmla="*/ 130803 w 2473200"/>
              <a:gd name="connsiteY6" fmla="*/ 784800 h 816518"/>
              <a:gd name="connsiteX7" fmla="*/ 0 w 2473200"/>
              <a:gd name="connsiteY7" fmla="*/ 784274 h 816518"/>
              <a:gd name="connsiteX8" fmla="*/ 0 w 2473200"/>
              <a:gd name="connsiteY8" fmla="*/ 130803 h 816518"/>
              <a:gd name="connsiteX0" fmla="*/ 0 w 2473200"/>
              <a:gd name="connsiteY0" fmla="*/ 130803 h 784800"/>
              <a:gd name="connsiteX1" fmla="*/ 130803 w 2473200"/>
              <a:gd name="connsiteY1" fmla="*/ 0 h 784800"/>
              <a:gd name="connsiteX2" fmla="*/ 2342397 w 2473200"/>
              <a:gd name="connsiteY2" fmla="*/ 0 h 784800"/>
              <a:gd name="connsiteX3" fmla="*/ 2473200 w 2473200"/>
              <a:gd name="connsiteY3" fmla="*/ 130803 h 784800"/>
              <a:gd name="connsiteX4" fmla="*/ 2473200 w 2473200"/>
              <a:gd name="connsiteY4" fmla="*/ 784274 h 784800"/>
              <a:gd name="connsiteX5" fmla="*/ 2342397 w 2473200"/>
              <a:gd name="connsiteY5" fmla="*/ 784800 h 784800"/>
              <a:gd name="connsiteX6" fmla="*/ 130803 w 2473200"/>
              <a:gd name="connsiteY6" fmla="*/ 784800 h 784800"/>
              <a:gd name="connsiteX7" fmla="*/ 0 w 2473200"/>
              <a:gd name="connsiteY7" fmla="*/ 784274 h 784800"/>
              <a:gd name="connsiteX8" fmla="*/ 0 w 2473200"/>
              <a:gd name="connsiteY8" fmla="*/ 130803 h 7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3200" h="784800">
                <a:moveTo>
                  <a:pt x="0" y="130803"/>
                </a:moveTo>
                <a:cubicBezTo>
                  <a:pt x="0" y="58562"/>
                  <a:pt x="58562" y="0"/>
                  <a:pt x="130803" y="0"/>
                </a:cubicBezTo>
                <a:lnTo>
                  <a:pt x="2342397" y="0"/>
                </a:lnTo>
                <a:cubicBezTo>
                  <a:pt x="2414638" y="0"/>
                  <a:pt x="2473200" y="58562"/>
                  <a:pt x="2473200" y="130803"/>
                </a:cubicBezTo>
                <a:lnTo>
                  <a:pt x="2473200" y="784274"/>
                </a:lnTo>
                <a:cubicBezTo>
                  <a:pt x="2372419" y="782773"/>
                  <a:pt x="2414638" y="784800"/>
                  <a:pt x="2342397" y="784800"/>
                </a:cubicBezTo>
                <a:lnTo>
                  <a:pt x="130803" y="784800"/>
                </a:lnTo>
                <a:lnTo>
                  <a:pt x="0" y="784274"/>
                </a:lnTo>
                <a:lnTo>
                  <a:pt x="0" y="130803"/>
                </a:lnTo>
                <a:close/>
              </a:path>
            </a:pathLst>
          </a:custGeom>
          <a:gradFill flip="none" rotWithShape="1">
            <a:gsLst>
              <a:gs pos="0">
                <a:srgbClr val="83432E"/>
              </a:gs>
              <a:gs pos="80000">
                <a:srgbClr val="AC5A3F"/>
              </a:gs>
              <a:gs pos="100000">
                <a:srgbClr val="AF5A3D"/>
              </a:gs>
            </a:gsLst>
            <a:lin ang="16200000" scaled="1"/>
            <a:tileRect/>
          </a:gradFill>
          <a:ln w="25400" cap="flat" cmpd="sng" algn="ctr">
            <a:solidFill>
              <a:srgbClr val="F0A22E">
                <a:shade val="50000"/>
              </a:srgbClr>
            </a:solidFill>
            <a:prstDash val="solid"/>
          </a:ln>
          <a:effectLst>
            <a:outerShdw blurRad="40005" dist="22860" dir="5400000" algn="ctr" rotWithShape="0">
              <a:srgbClr val="000000">
                <a:alpha val="35000"/>
              </a:srgbClr>
            </a:outerShdw>
          </a:effectLst>
          <a:scene3d>
            <a:camera prst="perspectiveAbove"/>
            <a:lightRig rig="threePt" dir="t"/>
          </a:scene3d>
          <a:sp3d extrusionH="254000">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微軟正黑體" panose="020B0604030504040204" pitchFamily="34" charset="-120"/>
              <a:ea typeface="微軟正黑體" panose="020B0604030504040204" pitchFamily="34" charset="-120"/>
            </a:endParaRPr>
          </a:p>
        </p:txBody>
      </p:sp>
      <p:sp>
        <p:nvSpPr>
          <p:cNvPr id="14" name="Rectangle 8"/>
          <p:cNvSpPr>
            <a:spLocks noChangeArrowheads="1"/>
          </p:cNvSpPr>
          <p:nvPr/>
        </p:nvSpPr>
        <p:spPr bwMode="auto">
          <a:xfrm>
            <a:off x="727056" y="2439442"/>
            <a:ext cx="1025939" cy="400110"/>
          </a:xfrm>
          <a:prstGeom prst="rect">
            <a:avLst/>
          </a:prstGeom>
          <a:noFill/>
          <a:ln w="9525" algn="ctr">
            <a:noFill/>
            <a:miter lim="800000"/>
            <a:headEnd/>
            <a:tailEnd/>
          </a:ln>
          <a:effectLst/>
        </p:spPr>
        <p:txBody>
          <a:bodyPr wrap="square">
            <a:spAutoFit/>
          </a:bodyPr>
          <a:lstStyle/>
          <a:p>
            <a:pPr algn="ctr">
              <a:defRPr/>
            </a:pPr>
            <a:r>
              <a:rPr lang="zh-TW"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內容</a:t>
            </a:r>
            <a:endParaRPr lang="ko-KR"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ndParaRPr>
          </a:p>
        </p:txBody>
      </p:sp>
      <p:sp>
        <p:nvSpPr>
          <p:cNvPr id="15" name="矩形 14"/>
          <p:cNvSpPr/>
          <p:nvPr/>
        </p:nvSpPr>
        <p:spPr>
          <a:xfrm flipV="1">
            <a:off x="323528" y="6597352"/>
            <a:ext cx="8424000" cy="72016"/>
          </a:xfrm>
          <a:prstGeom prst="rect">
            <a:avLst/>
          </a:prstGeom>
          <a:gradFill rotWithShape="1">
            <a:gsLst>
              <a:gs pos="0">
                <a:srgbClr val="A5644E">
                  <a:shade val="51000"/>
                  <a:satMod val="130000"/>
                </a:srgbClr>
              </a:gs>
              <a:gs pos="80000">
                <a:srgbClr val="A5644E">
                  <a:shade val="93000"/>
                  <a:satMod val="130000"/>
                </a:srgbClr>
              </a:gs>
              <a:gs pos="100000">
                <a:srgbClr val="A5644E">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微軟正黑體" panose="020B0604030504040204" pitchFamily="34" charset="-120"/>
              <a:ea typeface="微軟正黑體" panose="020B0604030504040204" pitchFamily="34" charset="-120"/>
            </a:endParaRPr>
          </a:p>
        </p:txBody>
      </p:sp>
      <p:sp>
        <p:nvSpPr>
          <p:cNvPr id="17" name="テキスト ボックス 90"/>
          <p:cNvSpPr txBox="1">
            <a:spLocks noChangeArrowheads="1"/>
          </p:cNvSpPr>
          <p:nvPr/>
        </p:nvSpPr>
        <p:spPr bwMode="auto">
          <a:xfrm>
            <a:off x="1055448" y="1076206"/>
            <a:ext cx="7602752" cy="1041311"/>
          </a:xfrm>
          <a:prstGeom prst="rect">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wrap="square">
            <a:spAutoFit/>
          </a:bodyPr>
          <a:lstStyle/>
          <a:p>
            <a:pPr marL="182563" indent="-182563">
              <a:spcBef>
                <a:spcPts val="100"/>
              </a:spcBef>
              <a:spcAft>
                <a:spcPts val="100"/>
              </a:spcAft>
              <a:buClr>
                <a:srgbClr val="C00000"/>
              </a:buClr>
              <a:buFont typeface="Wingdings" pitchFamily="2" charset="2"/>
              <a:buChar char="l"/>
              <a:defRPr/>
            </a:pPr>
            <a:r>
              <a:rPr lang="zh-TW" altLang="en-US" sz="200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rPr>
              <a:t>遴選特定領域中堅企業，協助發揮優勢，帶動供應鏈同步成長</a:t>
            </a:r>
            <a:endParaRPr lang="en-US" altLang="zh-TW" sz="200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endParaRPr>
          </a:p>
          <a:p>
            <a:pPr marL="182563" indent="-182563">
              <a:spcBef>
                <a:spcPts val="100"/>
              </a:spcBef>
              <a:spcAft>
                <a:spcPts val="100"/>
              </a:spcAft>
              <a:buClr>
                <a:srgbClr val="C00000"/>
              </a:buClr>
              <a:buFont typeface="Wingdings" pitchFamily="2" charset="2"/>
              <a:buChar char="l"/>
              <a:defRPr/>
            </a:pPr>
            <a:r>
              <a:rPr lang="zh-TW" altLang="en-US" sz="200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rPr>
              <a:t>經濟部整合資源辦理「推動中堅企業躍升計畫」，貿易局配合協助海外市場行銷</a:t>
            </a:r>
            <a:endParaRPr lang="zh-TW" altLang="en-US" sz="2000" kern="0" dirty="0" smtClean="0">
              <a:solidFill>
                <a:srgbClr val="0000FF"/>
              </a:solidFill>
              <a:latin typeface="微軟正黑體" panose="020B0604030504040204" pitchFamily="34" charset="-120"/>
              <a:ea typeface="微軟正黑體" panose="020B0604030504040204" pitchFamily="34" charset="-120"/>
              <a:cs typeface="Times New Roman" pitchFamily="18" charset="0"/>
            </a:endParaRPr>
          </a:p>
        </p:txBody>
      </p:sp>
      <p:sp>
        <p:nvSpPr>
          <p:cNvPr id="18" name="テキスト ボックス 90"/>
          <p:cNvSpPr txBox="1">
            <a:spLocks noChangeArrowheads="1"/>
          </p:cNvSpPr>
          <p:nvPr/>
        </p:nvSpPr>
        <p:spPr bwMode="auto">
          <a:xfrm>
            <a:off x="600206" y="2839552"/>
            <a:ext cx="8057994" cy="3375283"/>
          </a:xfrm>
          <a:prstGeom prst="rect">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wrap="square">
            <a:spAutoFit/>
          </a:bodyPr>
          <a:lstStyle/>
          <a:p>
            <a:pPr marL="342900" indent="-342900">
              <a:lnSpc>
                <a:spcPts val="2200"/>
              </a:lnSpc>
              <a:spcBef>
                <a:spcPts val="100"/>
              </a:spcBef>
              <a:spcAft>
                <a:spcPts val="100"/>
              </a:spcAft>
              <a:buClr>
                <a:schemeClr val="accent2"/>
              </a:buClr>
              <a:buFont typeface="Wingdings" pitchFamily="2" charset="2"/>
              <a:buChar char="u"/>
              <a:defRPr/>
            </a:pPr>
            <a:r>
              <a:rPr lang="zh-TW" altLang="en-US" sz="1600" b="1" kern="0"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提供海外參展優惠</a:t>
            </a:r>
            <a:r>
              <a:rPr lang="zh-TW" altLang="en-US" sz="1600" kern="0"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a:t>
            </a:r>
            <a:r>
              <a:rPr lang="zh-TW" altLang="en-US" sz="1600" kern="0" dirty="0" smtClean="0">
                <a:latin typeface="微軟正黑體" panose="020B0604030504040204" pitchFamily="34" charset="-120"/>
                <a:ea typeface="微軟正黑體" panose="020B0604030504040204" pitchFamily="34" charset="-120"/>
                <a:cs typeface="Times New Roman" pitchFamily="18" charset="0"/>
              </a:rPr>
              <a:t>貿協海外</a:t>
            </a:r>
            <a:r>
              <a:rPr lang="zh-TW" altLang="en-US" sz="1600" kern="0" dirty="0">
                <a:latin typeface="微軟正黑體" panose="020B0604030504040204" pitchFamily="34" charset="-120"/>
                <a:ea typeface="微軟正黑體" panose="020B0604030504040204" pitchFamily="34" charset="-120"/>
                <a:cs typeface="Times New Roman" pitchFamily="18" charset="0"/>
              </a:rPr>
              <a:t>專業</a:t>
            </a:r>
            <a:r>
              <a:rPr lang="zh-TW" altLang="en-US" sz="1600" kern="0" dirty="0" smtClean="0">
                <a:latin typeface="微軟正黑體" panose="020B0604030504040204" pitchFamily="34" charset="-120"/>
                <a:ea typeface="微軟正黑體" panose="020B0604030504040204" pitchFamily="34" charset="-120"/>
                <a:cs typeface="Times New Roman" pitchFamily="18" charset="0"/>
              </a:rPr>
              <a:t>展</a:t>
            </a:r>
            <a:r>
              <a:rPr lang="zh-TW" altLang="en-US" sz="1600" kern="0" dirty="0">
                <a:latin typeface="微軟正黑體" panose="020B0604030504040204" pitchFamily="34" charset="-120"/>
                <a:ea typeface="微軟正黑體" panose="020B0604030504040204" pitchFamily="34" charset="-120"/>
                <a:cs typeface="Times New Roman" pitchFamily="18" charset="0"/>
              </a:rPr>
              <a:t>及</a:t>
            </a:r>
            <a:r>
              <a:rPr lang="zh-TW" altLang="en-US" sz="1600" kern="0" dirty="0" smtClean="0">
                <a:latin typeface="微軟正黑體" panose="020B0604030504040204" pitchFamily="34" charset="-120"/>
                <a:ea typeface="微軟正黑體" panose="020B0604030504040204" pitchFamily="34" charset="-120"/>
                <a:cs typeface="Times New Roman" pitchFamily="18" charset="0"/>
              </a:rPr>
              <a:t>自</a:t>
            </a:r>
            <a:r>
              <a:rPr lang="zh-TW" altLang="en-US" sz="1600" kern="0" dirty="0">
                <a:latin typeface="微軟正黑體" panose="020B0604030504040204" pitchFamily="34" charset="-120"/>
                <a:ea typeface="微軟正黑體" panose="020B0604030504040204" pitchFamily="34" charset="-120"/>
                <a:cs typeface="Times New Roman" pitchFamily="18" charset="0"/>
              </a:rPr>
              <a:t>辦展，參展</a:t>
            </a:r>
            <a:r>
              <a:rPr lang="zh-TW" altLang="en-US" sz="1600" kern="0" dirty="0" smtClean="0">
                <a:latin typeface="微軟正黑體" panose="020B0604030504040204" pitchFamily="34" charset="-120"/>
                <a:ea typeface="微軟正黑體" panose="020B0604030504040204" pitchFamily="34" charset="-120"/>
                <a:cs typeface="Times New Roman" pitchFamily="18" charset="0"/>
              </a:rPr>
              <a:t>費折扣優惠</a:t>
            </a:r>
            <a:endParaRPr lang="en-US" altLang="zh-TW" sz="1600" kern="0" dirty="0" smtClean="0">
              <a:latin typeface="微軟正黑體" panose="020B0604030504040204" pitchFamily="34" charset="-120"/>
              <a:ea typeface="微軟正黑體" panose="020B0604030504040204" pitchFamily="34" charset="-120"/>
              <a:cs typeface="Times New Roman" pitchFamily="18" charset="0"/>
            </a:endParaRPr>
          </a:p>
          <a:p>
            <a:pPr marL="342900" indent="-342900">
              <a:lnSpc>
                <a:spcPts val="2200"/>
              </a:lnSpc>
              <a:spcBef>
                <a:spcPts val="100"/>
              </a:spcBef>
              <a:spcAft>
                <a:spcPts val="100"/>
              </a:spcAft>
              <a:buClr>
                <a:schemeClr val="accent2"/>
              </a:buClr>
              <a:buFont typeface="Wingdings" pitchFamily="2" charset="2"/>
              <a:buChar char="u"/>
              <a:defRPr/>
            </a:pPr>
            <a:r>
              <a:rPr lang="zh-TW" altLang="en-US" sz="1600" b="1" kern="0"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邀請國際專業媒體來臺專訪：</a:t>
            </a:r>
            <a:r>
              <a:rPr lang="zh-TW" altLang="en-US" sz="1600" kern="0" dirty="0" smtClean="0">
                <a:latin typeface="微軟正黑體" panose="020B0604030504040204" pitchFamily="34" charset="-120"/>
                <a:ea typeface="微軟正黑體" panose="020B0604030504040204" pitchFamily="34" charset="-120"/>
                <a:cs typeface="Times New Roman" pitchFamily="18" charset="0"/>
              </a:rPr>
              <a:t>專訪電子、資訊、化工、機械及零組件產業等</a:t>
            </a:r>
            <a:endParaRPr lang="en-US" altLang="zh-TW" sz="1600" kern="0" dirty="0" smtClean="0">
              <a:latin typeface="微軟正黑體" panose="020B0604030504040204" pitchFamily="34" charset="-120"/>
              <a:ea typeface="微軟正黑體" panose="020B0604030504040204" pitchFamily="34" charset="-120"/>
              <a:cs typeface="Times New Roman" pitchFamily="18" charset="0"/>
            </a:endParaRPr>
          </a:p>
          <a:p>
            <a:pPr marL="342900" indent="-342900">
              <a:lnSpc>
                <a:spcPts val="2200"/>
              </a:lnSpc>
              <a:spcBef>
                <a:spcPts val="100"/>
              </a:spcBef>
              <a:spcAft>
                <a:spcPts val="100"/>
              </a:spcAft>
              <a:buClr>
                <a:schemeClr val="accent2"/>
              </a:buClr>
              <a:buFont typeface="Wingdings" pitchFamily="2" charset="2"/>
              <a:buChar char="u"/>
              <a:defRPr/>
            </a:pPr>
            <a:r>
              <a:rPr lang="zh-TW" altLang="en-US" sz="1600" b="1" kern="0"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買主搭橋服務：</a:t>
            </a:r>
            <a:r>
              <a:rPr lang="zh-TW" altLang="en-US" sz="160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rPr>
              <a:t>貿協駐外單位</a:t>
            </a:r>
            <a:r>
              <a:rPr lang="zh-TW" altLang="en-US" sz="1600" kern="0" dirty="0">
                <a:solidFill>
                  <a:sysClr val="windowText" lastClr="000000"/>
                </a:solidFill>
                <a:latin typeface="微軟正黑體" panose="020B0604030504040204" pitchFamily="34" charset="-120"/>
                <a:ea typeface="微軟正黑體" panose="020B0604030504040204" pitchFamily="34" charset="-120"/>
                <a:cs typeface="Times New Roman" pitchFamily="18" charset="0"/>
              </a:rPr>
              <a:t>協助接洽</a:t>
            </a:r>
            <a:r>
              <a:rPr lang="zh-TW" altLang="en-US" sz="160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rPr>
              <a:t>聯繫國外買主</a:t>
            </a:r>
            <a:endParaRPr lang="en-US" altLang="zh-TW" sz="160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endParaRPr>
          </a:p>
          <a:p>
            <a:pPr marL="342900" indent="-342900">
              <a:lnSpc>
                <a:spcPts val="2200"/>
              </a:lnSpc>
              <a:spcBef>
                <a:spcPts val="100"/>
              </a:spcBef>
              <a:spcAft>
                <a:spcPts val="100"/>
              </a:spcAft>
              <a:buClr>
                <a:schemeClr val="accent2"/>
              </a:buClr>
              <a:buFont typeface="Wingdings" pitchFamily="2" charset="2"/>
              <a:buChar char="u"/>
              <a:defRPr/>
            </a:pPr>
            <a:r>
              <a:rPr lang="zh-TW" altLang="en-US" sz="1600" b="1" kern="0"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免費</a:t>
            </a:r>
            <a:r>
              <a:rPr lang="zh-TW" altLang="en-US" sz="1600" b="1" kern="0" dirty="0">
                <a:solidFill>
                  <a:srgbClr val="0000FF"/>
                </a:solidFill>
                <a:latin typeface="微軟正黑體" panose="020B0604030504040204" pitchFamily="34" charset="-120"/>
                <a:ea typeface="微軟正黑體" panose="020B0604030504040204" pitchFamily="34" charset="-120"/>
                <a:cs typeface="Times New Roman" pitchFamily="18" charset="0"/>
              </a:rPr>
              <a:t>使用</a:t>
            </a:r>
            <a:r>
              <a:rPr lang="zh-TW" altLang="en-US" sz="1600" b="1" kern="0"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海外商務中心場地：</a:t>
            </a:r>
            <a:r>
              <a:rPr lang="zh-TW" altLang="en-US" sz="1600" b="1" u="sng" kern="0"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貿協</a:t>
            </a:r>
            <a:r>
              <a:rPr lang="en-US" altLang="zh-TW" sz="1600" b="1" u="sng" kern="0"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15</a:t>
            </a:r>
            <a:r>
              <a:rPr lang="zh-TW" altLang="en-US" sz="1600" b="1" u="sng" kern="0"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國</a:t>
            </a:r>
            <a:r>
              <a:rPr lang="en-US" altLang="zh-TW" sz="1600" b="1" u="sng" kern="0"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17</a:t>
            </a:r>
            <a:r>
              <a:rPr lang="zh-TW" altLang="en-US" sz="1600" b="1" u="sng" kern="0"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個海外商務中心</a:t>
            </a:r>
            <a:r>
              <a:rPr lang="zh-TW" altLang="en-US" sz="160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rPr>
              <a:t>辦公場地及設備</a:t>
            </a:r>
            <a:r>
              <a:rPr lang="en-US" altLang="zh-TW" sz="160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rPr>
              <a:t>1</a:t>
            </a:r>
            <a:r>
              <a:rPr lang="zh-TW" altLang="en-US" sz="160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rPr>
              <a:t>個月</a:t>
            </a:r>
            <a:endParaRPr lang="en-US" altLang="zh-TW" sz="160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endParaRPr>
          </a:p>
          <a:p>
            <a:pPr marL="342900" indent="-342900">
              <a:lnSpc>
                <a:spcPts val="2200"/>
              </a:lnSpc>
              <a:spcBef>
                <a:spcPts val="100"/>
              </a:spcBef>
              <a:spcAft>
                <a:spcPts val="100"/>
              </a:spcAft>
              <a:buClr>
                <a:schemeClr val="accent2"/>
              </a:buClr>
              <a:buFont typeface="Wingdings" pitchFamily="2" charset="2"/>
              <a:buChar char="u"/>
              <a:defRPr/>
            </a:pPr>
            <a:r>
              <a:rPr lang="zh-TW" altLang="en-US" sz="1600" b="1" kern="0"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專屬企業網頁服務 ：</a:t>
            </a:r>
            <a:r>
              <a:rPr lang="zh-TW" altLang="en-US" sz="1600" kern="0" dirty="0">
                <a:latin typeface="微軟正黑體" panose="020B0604030504040204" pitchFamily="34" charset="-120"/>
                <a:ea typeface="微軟正黑體" panose="020B0604030504040204" pitchFamily="34" charset="-120"/>
                <a:cs typeface="Times New Roman" pitchFamily="18" charset="0"/>
              </a:rPr>
              <a:t>台灣經貿網企業網頁服務；</a:t>
            </a:r>
            <a:r>
              <a:rPr lang="en-US" altLang="zh-TW" sz="1600" kern="0" dirty="0">
                <a:latin typeface="微軟正黑體" panose="020B0604030504040204" pitchFamily="34" charset="-120"/>
                <a:ea typeface="微軟正黑體" panose="020B0604030504040204" pitchFamily="34" charset="-120"/>
                <a:cs typeface="Times New Roman" pitchFamily="18" charset="0"/>
              </a:rPr>
              <a:t>Google</a:t>
            </a:r>
            <a:r>
              <a:rPr lang="zh-TW" altLang="en-US" sz="1600" kern="0" dirty="0">
                <a:latin typeface="微軟正黑體" panose="020B0604030504040204" pitchFamily="34" charset="-120"/>
                <a:ea typeface="微軟正黑體" panose="020B0604030504040204" pitchFamily="34" charset="-120"/>
                <a:cs typeface="Times New Roman" pitchFamily="18" charset="0"/>
              </a:rPr>
              <a:t>搜尋引擎關鍵字行銷</a:t>
            </a:r>
            <a:endParaRPr lang="en-US" altLang="zh-TW" sz="1600" kern="0" dirty="0">
              <a:latin typeface="微軟正黑體" panose="020B0604030504040204" pitchFamily="34" charset="-120"/>
              <a:ea typeface="微軟正黑體" panose="020B0604030504040204" pitchFamily="34" charset="-120"/>
              <a:cs typeface="Times New Roman" pitchFamily="18" charset="0"/>
            </a:endParaRPr>
          </a:p>
          <a:p>
            <a:pPr marL="342900" indent="-342900">
              <a:lnSpc>
                <a:spcPts val="2200"/>
              </a:lnSpc>
              <a:spcBef>
                <a:spcPts val="100"/>
              </a:spcBef>
              <a:spcAft>
                <a:spcPts val="100"/>
              </a:spcAft>
              <a:buClr>
                <a:schemeClr val="accent2"/>
              </a:buClr>
              <a:buFont typeface="Wingdings" pitchFamily="2" charset="2"/>
              <a:buChar char="u"/>
              <a:defRPr/>
            </a:pPr>
            <a:r>
              <a:rPr lang="zh-TW" altLang="en-US" sz="1600" b="1" kern="0"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媒介海外人才及提供進修課程優惠：</a:t>
            </a:r>
            <a:r>
              <a:rPr lang="zh-TW" altLang="en-US" sz="1600" kern="0" dirty="0" smtClean="0">
                <a:latin typeface="微軟正黑體" panose="020B0604030504040204" pitchFamily="34" charset="-120"/>
                <a:ea typeface="微軟正黑體" panose="020B0604030504040204" pitchFamily="34" charset="-120"/>
                <a:cs typeface="Times New Roman" pitchFamily="18" charset="0"/>
              </a:rPr>
              <a:t>媒介貿</a:t>
            </a:r>
            <a:r>
              <a:rPr lang="zh-TW" altLang="en-US" sz="1600" kern="0" dirty="0">
                <a:latin typeface="微軟正黑體" panose="020B0604030504040204" pitchFamily="34" charset="-120"/>
                <a:ea typeface="微軟正黑體" panose="020B0604030504040204" pitchFamily="34" charset="-120"/>
                <a:cs typeface="Times New Roman" pitchFamily="18" charset="0"/>
              </a:rPr>
              <a:t>協國企班人才</a:t>
            </a:r>
            <a:r>
              <a:rPr lang="zh-TW" altLang="en-US" sz="1600" kern="0" dirty="0" smtClean="0">
                <a:latin typeface="微軟正黑體" panose="020B0604030504040204" pitchFamily="34" charset="-120"/>
                <a:ea typeface="微軟正黑體" panose="020B0604030504040204" pitchFamily="34" charset="-120"/>
                <a:cs typeface="Times New Roman" pitchFamily="18" charset="0"/>
              </a:rPr>
              <a:t>；辦理</a:t>
            </a:r>
            <a:r>
              <a:rPr lang="zh-TW" altLang="en-US" sz="1600" kern="0" dirty="0">
                <a:latin typeface="微軟正黑體" panose="020B0604030504040204" pitchFamily="34" charset="-120"/>
                <a:ea typeface="微軟正黑體" panose="020B0604030504040204" pitchFamily="34" charset="-120"/>
                <a:cs typeface="Times New Roman" pitchFamily="18" charset="0"/>
              </a:rPr>
              <a:t>徵才說明會</a:t>
            </a:r>
            <a:r>
              <a:rPr lang="zh-TW" altLang="en-US" sz="1600" kern="0" dirty="0" smtClean="0">
                <a:latin typeface="微軟正黑體" panose="020B0604030504040204" pitchFamily="34" charset="-120"/>
                <a:ea typeface="微軟正黑體" panose="020B0604030504040204" pitchFamily="34" charset="-120"/>
                <a:cs typeface="Times New Roman" pitchFamily="18" charset="0"/>
              </a:rPr>
              <a:t>；貿</a:t>
            </a:r>
            <a:r>
              <a:rPr lang="zh-TW" altLang="en-US" sz="1600" kern="0" dirty="0">
                <a:latin typeface="微軟正黑體" panose="020B0604030504040204" pitchFamily="34" charset="-120"/>
                <a:ea typeface="微軟正黑體" panose="020B0604030504040204" pitchFamily="34" charset="-120"/>
                <a:cs typeface="Times New Roman" pitchFamily="18" charset="0"/>
              </a:rPr>
              <a:t>協培</a:t>
            </a:r>
            <a:r>
              <a:rPr lang="zh-TW" altLang="en-US" sz="160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rPr>
              <a:t>訓中心課程給予折扣優惠</a:t>
            </a:r>
            <a:endParaRPr lang="en-US" altLang="zh-TW" sz="160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endParaRPr>
          </a:p>
          <a:p>
            <a:pPr marL="342900" indent="-342900">
              <a:lnSpc>
                <a:spcPts val="2200"/>
              </a:lnSpc>
              <a:spcBef>
                <a:spcPts val="100"/>
              </a:spcBef>
              <a:spcAft>
                <a:spcPts val="100"/>
              </a:spcAft>
              <a:buClr>
                <a:schemeClr val="accent2"/>
              </a:buClr>
              <a:buFont typeface="Wingdings" pitchFamily="2" charset="2"/>
              <a:buChar char="u"/>
              <a:defRPr/>
            </a:pPr>
            <a:r>
              <a:rPr lang="zh-TW" altLang="en-US" sz="1600" b="1" kern="0"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協助廣宣及會展服務</a:t>
            </a:r>
            <a:r>
              <a:rPr lang="zh-TW" altLang="en-US" sz="1600" kern="0"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a:t>
            </a:r>
            <a:r>
              <a:rPr lang="zh-TW" altLang="en-US" sz="160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rPr>
              <a:t>外貿協會文宣品廣宣；世貿、臺北會議中心、南港展覽館等會議中心場租優惠</a:t>
            </a:r>
            <a:endParaRPr lang="en-US" altLang="zh-TW" sz="160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endParaRPr>
          </a:p>
          <a:p>
            <a:pPr marL="342900" indent="-342900">
              <a:lnSpc>
                <a:spcPts val="2200"/>
              </a:lnSpc>
              <a:spcBef>
                <a:spcPts val="100"/>
              </a:spcBef>
              <a:spcAft>
                <a:spcPts val="100"/>
              </a:spcAft>
              <a:buClr>
                <a:schemeClr val="accent2"/>
              </a:buClr>
              <a:buFont typeface="Wingdings" pitchFamily="2" charset="2"/>
              <a:buChar char="u"/>
              <a:defRPr/>
            </a:pPr>
            <a:r>
              <a:rPr lang="zh-TW" altLang="en-US" sz="1600" b="1" kern="0"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協助參與其他行銷專案計畫</a:t>
            </a:r>
            <a:r>
              <a:rPr lang="zh-TW" altLang="en-US" sz="1600" kern="0"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rPr>
              <a:t>，</a:t>
            </a:r>
            <a:r>
              <a:rPr lang="zh-TW" altLang="en-US" sz="1600" kern="0" dirty="0" smtClean="0">
                <a:latin typeface="微軟正黑體" panose="020B0604030504040204" pitchFamily="34" charset="-120"/>
                <a:ea typeface="微軟正黑體" panose="020B0604030504040204" pitchFamily="34" charset="-120"/>
                <a:cs typeface="Times New Roman" pitchFamily="18" charset="0"/>
              </a:rPr>
              <a:t>如補助業界開發計畫及臺灣</a:t>
            </a:r>
            <a:r>
              <a:rPr lang="zh-TW" altLang="zh-TW" sz="1600" kern="0" dirty="0" smtClean="0">
                <a:latin typeface="微軟正黑體" panose="020B0604030504040204" pitchFamily="34" charset="-120"/>
                <a:ea typeface="微軟正黑體" panose="020B0604030504040204" pitchFamily="34" charset="-120"/>
                <a:cs typeface="Times New Roman" pitchFamily="18" charset="0"/>
              </a:rPr>
              <a:t>產業形象廣宣計畫</a:t>
            </a:r>
            <a:r>
              <a:rPr lang="zh-TW" altLang="en-US" sz="1600" kern="0" dirty="0" smtClean="0">
                <a:latin typeface="微軟正黑體" panose="020B0604030504040204" pitchFamily="34" charset="-120"/>
                <a:ea typeface="微軟正黑體" panose="020B0604030504040204" pitchFamily="34" charset="-120"/>
                <a:cs typeface="Times New Roman" pitchFamily="18" charset="0"/>
              </a:rPr>
              <a:t>等，優先考量並給予審查加分支持。</a:t>
            </a:r>
            <a:endParaRPr lang="en-US" altLang="zh-TW" sz="1600" kern="0" dirty="0" smtClean="0">
              <a:latin typeface="微軟正黑體" panose="020B0604030504040204" pitchFamily="34" charset="-120"/>
              <a:ea typeface="微軟正黑體" panose="020B0604030504040204" pitchFamily="34" charset="-120"/>
              <a:cs typeface="Times New Roman" pitchFamily="18" charset="0"/>
            </a:endParaRPr>
          </a:p>
        </p:txBody>
      </p:sp>
      <p:pic>
        <p:nvPicPr>
          <p:cNvPr id="20" name="圖片 19" descr="Planet.png"/>
          <p:cNvPicPr>
            <a:picLocks noChangeAspect="1"/>
          </p:cNvPicPr>
          <p:nvPr/>
        </p:nvPicPr>
        <p:blipFill>
          <a:blip r:embed="rId3" cstate="print"/>
          <a:stretch>
            <a:fillRect/>
          </a:stretch>
        </p:blipFill>
        <p:spPr>
          <a:xfrm>
            <a:off x="7988093" y="6174150"/>
            <a:ext cx="670107" cy="645626"/>
          </a:xfrm>
          <a:prstGeom prst="rect">
            <a:avLst/>
          </a:prstGeom>
        </p:spPr>
      </p:pic>
      <p:sp>
        <p:nvSpPr>
          <p:cNvPr id="21" name="AutoShape 2"/>
          <p:cNvSpPr>
            <a:spLocks noChangeArrowheads="1"/>
          </p:cNvSpPr>
          <p:nvPr/>
        </p:nvSpPr>
        <p:spPr bwMode="auto">
          <a:xfrm>
            <a:off x="8172400" y="0"/>
            <a:ext cx="971600" cy="332656"/>
          </a:xfrm>
          <a:prstGeom prst="flowChartAlternateProcess">
            <a:avLst/>
          </a:prstGeom>
          <a:ln>
            <a:headEnd/>
            <a:tailEnd/>
          </a:ln>
        </p:spPr>
        <p:style>
          <a:lnRef idx="2">
            <a:schemeClr val="accent4"/>
          </a:lnRef>
          <a:fillRef idx="1">
            <a:schemeClr val="lt1"/>
          </a:fillRef>
          <a:effectRef idx="0">
            <a:schemeClr val="accent4"/>
          </a:effectRef>
          <a:fontRef idx="minor">
            <a:schemeClr val="dk1"/>
          </a:fontRef>
        </p:style>
        <p:txBody>
          <a:bodyPr wrap="none" anchor="t"/>
          <a:lstStyle/>
          <a:p>
            <a:pPr algn="ctr">
              <a:spcAft>
                <a:spcPts val="1200"/>
              </a:spcAft>
            </a:pPr>
            <a:r>
              <a:rPr kumimoji="0" lang="zh-TW" altLang="en-US" sz="1400" dirty="0" smtClean="0">
                <a:solidFill>
                  <a:schemeClr val="tx1"/>
                </a:solidFill>
                <a:effectLst/>
                <a:latin typeface="微軟正黑體" panose="020B0604030504040204" pitchFamily="34" charset="-120"/>
                <a:ea typeface="微軟正黑體" panose="020B0604030504040204" pitchFamily="34" charset="-120"/>
                <a:cs typeface="Times New Roman" pitchFamily="18" charset="0"/>
              </a:rPr>
              <a:t>整合型計畫</a:t>
            </a:r>
            <a:endParaRPr kumimoji="0" lang="zh-TW" altLang="en-US" sz="140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p:txBody>
      </p:sp>
      <p:pic>
        <p:nvPicPr>
          <p:cNvPr id="1026" name="Picture 2" descr="D:\Daphne\Desktop\獎座_1220 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52" y="772543"/>
            <a:ext cx="781048" cy="164330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9"/>
          <p:cNvSpPr txBox="1">
            <a:spLocks noChangeArrowheads="1"/>
          </p:cNvSpPr>
          <p:nvPr/>
        </p:nvSpPr>
        <p:spPr bwMode="auto">
          <a:xfrm>
            <a:off x="1403648" y="44624"/>
            <a:ext cx="6336704" cy="523220"/>
          </a:xfrm>
          <a:prstGeom prst="rect">
            <a:avLst/>
          </a:prstGeom>
          <a:noFill/>
          <a:ln w="9525">
            <a:noFill/>
            <a:miter lim="800000"/>
            <a:headEnd/>
            <a:tailEnd/>
          </a:ln>
        </p:spPr>
        <p:txBody>
          <a:bodyPr wrap="square">
            <a:spAutoFit/>
          </a:bodyPr>
          <a:lstStyle/>
          <a:p>
            <a:pPr algn="ctr"/>
            <a:r>
              <a:rPr lang="zh-TW" altLang="en-US"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十、</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協助中堅企業行銷海外市場</a:t>
            </a:r>
          </a:p>
        </p:txBody>
      </p:sp>
      <p:cxnSp>
        <p:nvCxnSpPr>
          <p:cNvPr id="19" name="直線コネクタ 81"/>
          <p:cNvCxnSpPr>
            <a:cxnSpLocks noChangeShapeType="1"/>
          </p:cNvCxnSpPr>
          <p:nvPr/>
        </p:nvCxnSpPr>
        <p:spPr bwMode="auto">
          <a:xfrm rot="10800000">
            <a:off x="899592" y="548679"/>
            <a:ext cx="7358114"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454222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6"/>
          <p:cNvGraphicFramePr>
            <a:graphicFrameLocks noGrp="1"/>
          </p:cNvGraphicFramePr>
          <p:nvPr>
            <p:extLst>
              <p:ext uri="{D42A27DB-BD31-4B8C-83A1-F6EECF244321}">
                <p14:modId xmlns:p14="http://schemas.microsoft.com/office/powerpoint/2010/main" val="3995077181"/>
              </p:ext>
            </p:extLst>
          </p:nvPr>
        </p:nvGraphicFramePr>
        <p:xfrm>
          <a:off x="603469" y="764704"/>
          <a:ext cx="7950360" cy="5780530"/>
        </p:xfrm>
        <a:graphic>
          <a:graphicData uri="http://schemas.openxmlformats.org/drawingml/2006/table">
            <a:tbl>
              <a:tblPr/>
              <a:tblGrid>
                <a:gridCol w="2038494"/>
                <a:gridCol w="5911866"/>
              </a:tblGrid>
              <a:tr h="7190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推廣貿易工作計畫</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國際市場開發</a:t>
                      </a: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涂淑釗小姐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02-2397-7388    </a:t>
                      </a:r>
                    </a:p>
                    <a:p>
                      <a:pPr>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外貿協會  沈時芃小姐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02-2725-5200</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#1561</a:t>
                      </a:r>
                    </a:p>
                    <a:p>
                      <a:pPr>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網址：</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http://mk.taiwantrade.com.tw</a:t>
                      </a:r>
                      <a:endPar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31674" marR="131674" marT="65837" marB="658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874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推廣貿易工作計畫</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商情資訊服務</a:t>
                      </a: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市場調查</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涂淑釗小姐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02-2397-7388   </a:t>
                      </a:r>
                    </a:p>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網路行銷</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吳麗惠小姐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02-2397-7312</a:t>
                      </a:r>
                    </a:p>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外貿協會   市場調查</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林怡君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02-2725-5200 #1867</a:t>
                      </a:r>
                    </a:p>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網路行銷</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王月蔆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02-2725-5200</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#2970</a:t>
                      </a:r>
                    </a:p>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網路客服中心：</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0800-506-088</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；網址：</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http://www.trademag.org.tw</a:t>
                      </a:r>
                      <a:endPar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31674" marR="131674" marT="65837" marB="658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95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推廣貿易工作計畫</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國際企業人才培訓</a:t>
                      </a: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a:t>
                      </a:r>
                      <a:r>
                        <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黃昭蓉</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02-2397-7324   </a:t>
                      </a:r>
                    </a:p>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外貿協會  王郁苑小姐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03-571-2571 #211</a:t>
                      </a:r>
                    </a:p>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網址：</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http://www.iti.org.tw</a:t>
                      </a:r>
                      <a:endPar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31674" marR="131674" marT="65837" marB="658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95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推廣貿易工作計畫</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海外據點業務拓展</a:t>
                      </a: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a:t>
                      </a:r>
                      <a:r>
                        <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黃昭蓉</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02-2397-7324   </a:t>
                      </a:r>
                    </a:p>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外貿協會  林珮瑜小姐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02-2725-5200</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#1716</a:t>
                      </a:r>
                    </a:p>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網址：</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http://www.taitra.com.tw</a:t>
                      </a:r>
                      <a:endPar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31674" marR="131674" marT="65837" marB="658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640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爭取全球政府採購</a:t>
                      </a:r>
                      <a:endPar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商機專案</a:t>
                      </a: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劉美惠小姐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02-2397-7327</a:t>
                      </a:r>
                    </a:p>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外貿協會  葉吉凌先生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02-2725-5200</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#1306</a:t>
                      </a:r>
                    </a:p>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網址：</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http://gpa.taiwantrade.com.tw</a:t>
                      </a:r>
                      <a:endPar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31674" marR="131674" marT="65837" marB="658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臺灣產業形象廣宣計畫</a:t>
                      </a: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海外市場</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張靜茹小姐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02-2397-7411</a:t>
                      </a:r>
                    </a:p>
                    <a:p>
                      <a:pPr marL="0" algn="l" defTabSz="914400" rtl="0" eaLnBrk="1" latinLnBrk="0" hangingPunct="1">
                        <a:spcAft>
                          <a:spcPts val="200"/>
                        </a:spcAft>
                      </a:pP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臺灣市場</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簡慈吟小姐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02-2397-7319</a:t>
                      </a:r>
                    </a:p>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外貿協會  劉溥野先生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02-2725-5200</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#1308</a:t>
                      </a:r>
                    </a:p>
                    <a:p>
                      <a:pPr marL="0" algn="l" defTabSz="914400" rtl="0" eaLnBrk="1" latinLnBrk="0" hangingPunct="1">
                        <a:spcAft>
                          <a:spcPts val="200"/>
                        </a:spcAf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網址：</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http://www.taiwanexcellence.org</a:t>
                      </a:r>
                      <a:endPar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31674" marR="131674" marT="65837" marB="658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AutoShape 2"/>
          <p:cNvSpPr>
            <a:spLocks noChangeArrowheads="1"/>
          </p:cNvSpPr>
          <p:nvPr/>
        </p:nvSpPr>
        <p:spPr bwMode="auto">
          <a:xfrm>
            <a:off x="899592" y="44624"/>
            <a:ext cx="7488832" cy="578882"/>
          </a:xfrm>
          <a:prstGeom prst="flowChartAlternateProcess">
            <a:avLst/>
          </a:prstGeom>
          <a:noFill/>
          <a:ln w="9525">
            <a:noFill/>
            <a:miter lim="800000"/>
            <a:headEnd/>
            <a:tailEnd/>
          </a:ln>
        </p:spPr>
        <p:txBody>
          <a:bodyPr wrap="square">
            <a:spAutoFit/>
          </a:bodyPr>
          <a:lstStyle/>
          <a:p>
            <a:pPr algn="ctr"/>
            <a:r>
              <a:rPr lang="zh-TW" altLang="en-US"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貳、</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服務網絡</a:t>
            </a:r>
            <a:r>
              <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各項專案窗口</a:t>
            </a:r>
            <a:r>
              <a:rPr lang="en-US" altLang="zh-TW" sz="20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r>
              <a:rPr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1/3)</a:t>
            </a:r>
            <a:endParaRPr lang="en-US" altLang="zh-TW" sz="20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10" name="直線コネクタ 81"/>
          <p:cNvCxnSpPr>
            <a:cxnSpLocks noChangeShapeType="1"/>
          </p:cNvCxnSpPr>
          <p:nvPr/>
        </p:nvCxnSpPr>
        <p:spPr bwMode="auto">
          <a:xfrm rot="10800000">
            <a:off x="899592" y="548681"/>
            <a:ext cx="7358114"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26272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6"/>
          <p:cNvGraphicFramePr>
            <a:graphicFrameLocks noGrp="1"/>
          </p:cNvGraphicFramePr>
          <p:nvPr>
            <p:extLst>
              <p:ext uri="{D42A27DB-BD31-4B8C-83A1-F6EECF244321}">
                <p14:modId xmlns:p14="http://schemas.microsoft.com/office/powerpoint/2010/main" val="807023775"/>
              </p:ext>
            </p:extLst>
          </p:nvPr>
        </p:nvGraphicFramePr>
        <p:xfrm>
          <a:off x="467544" y="764704"/>
          <a:ext cx="8280920" cy="5568190"/>
        </p:xfrm>
        <a:graphic>
          <a:graphicData uri="http://schemas.openxmlformats.org/drawingml/2006/table">
            <a:tbl>
              <a:tblPr/>
              <a:tblGrid>
                <a:gridCol w="2052475"/>
                <a:gridCol w="6228445"/>
              </a:tblGrid>
              <a:tr h="792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補助公協會辦理貿易推廣活動</a:t>
                      </a: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王小慈小姐  電話：</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02-2397-7317</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p>
                    <a:p>
                      <a:pPr marL="0" marR="0" lvl="0" indent="0" algn="l" defTabSz="914400" rtl="0" eaLnBrk="1" fontAlgn="base" latinLnBrk="0" hangingPunct="1">
                        <a:lnSpc>
                          <a:spcPct val="100000"/>
                        </a:lnSpc>
                        <a:spcBef>
                          <a:spcPct val="0"/>
                        </a:spcBef>
                        <a:spcAft>
                          <a:spcPts val="40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吳聆瑋小姐  電話：</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02-2397-7305 </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p>
                    <a:p>
                      <a:pPr marL="0" marR="0" lvl="0" indent="0" algn="l" defTabSz="914400" rtl="0" eaLnBrk="1" fontAlgn="base" latinLnBrk="0" hangingPunct="1">
                        <a:lnSpc>
                          <a:spcPct val="100000"/>
                        </a:lnSpc>
                        <a:spcBef>
                          <a:spcPct val="0"/>
                        </a:spcBef>
                        <a:spcAft>
                          <a:spcPts val="40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網址：</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http://www.trade.gov.tw</a:t>
                      </a:r>
                    </a:p>
                  </a:txBody>
                  <a:tcPr marL="131674" marR="131674" marT="65837" marB="658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969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補助</a:t>
                      </a:r>
                      <a:r>
                        <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公司或商號參加國際展覽</a:t>
                      </a:r>
                      <a:endPar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盧麗蓉小姐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02-2397-7316</a:t>
                      </a:r>
                    </a:p>
                    <a:p>
                      <a:pPr marL="0" marR="0" lvl="0" indent="0" algn="l" defTabSz="914400" rtl="0" eaLnBrk="1" fontAlgn="base" latinLnBrk="0" hangingPunct="1">
                        <a:lnSpc>
                          <a:spcPct val="100000"/>
                        </a:lnSpc>
                        <a:spcBef>
                          <a:spcPct val="0"/>
                        </a:spcBef>
                        <a:spcAft>
                          <a:spcPts val="40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「經濟部補助公司或商號參展專案辦公室」服務窗口</a:t>
                      </a:r>
                      <a:endPar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ts val="40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02-2567-3360 #551-556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免付費：</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0800-005-700</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endPar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ts val="400"/>
                        </a:spcAft>
                        <a:buClrTx/>
                        <a:buSzTx/>
                        <a:buFontTx/>
                        <a:buNone/>
                        <a:tabLst/>
                      </a:pP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Mail</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espo@ieatpe.org.tw</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網址：</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https://espo.trade.gov.tw</a:t>
                      </a:r>
                      <a:endParaRPr kumimoji="1"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31674" marR="131674" marT="65837" marB="658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1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補助業界開發國際市場計畫</a:t>
                      </a: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500"/>
                        </a:lnSpc>
                        <a:spcBef>
                          <a:spcPct val="0"/>
                        </a:spcBef>
                        <a:spcAft>
                          <a:spcPts val="400"/>
                        </a:spcAft>
                        <a:buClrTx/>
                        <a:buSzTx/>
                        <a:buFontTx/>
                        <a:buNone/>
                        <a:tabLst/>
                        <a:defRPr/>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劉美惠小姐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02-2397-7327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p>
                    <a:p>
                      <a:pPr marL="0" marR="0" lvl="0" indent="0" algn="l" defTabSz="914400" rtl="0" eaLnBrk="1" fontAlgn="base" latinLnBrk="0" hangingPunct="1">
                        <a:lnSpc>
                          <a:spcPts val="1500"/>
                        </a:lnSpc>
                        <a:spcBef>
                          <a:spcPct val="0"/>
                        </a:spcBef>
                        <a:spcAft>
                          <a:spcPts val="400"/>
                        </a:spcAft>
                        <a:buClrTx/>
                        <a:buSzTx/>
                        <a:buFontTx/>
                        <a:buNone/>
                        <a:tabLst/>
                        <a:defRPr/>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管科會  陳宥里小姐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02-3343-5421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p>
                    <a:p>
                      <a:pPr marL="0" marR="0" lvl="0" indent="0" algn="l" defTabSz="914400" rtl="0" eaLnBrk="1" fontAlgn="base" latinLnBrk="0" hangingPunct="1">
                        <a:lnSpc>
                          <a:spcPts val="1500"/>
                        </a:lnSpc>
                        <a:spcBef>
                          <a:spcPct val="0"/>
                        </a:spcBef>
                        <a:spcAft>
                          <a:spcPts val="400"/>
                        </a:spcAft>
                        <a:buClrTx/>
                        <a:buSzTx/>
                        <a:buFontTx/>
                        <a:buNone/>
                        <a:tabLst/>
                        <a:defRPr/>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網址：</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http://www.imdp.org.tw</a:t>
                      </a: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172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補助大學校院選送學生赴新興市場企業學習計畫</a:t>
                      </a: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簡慈吟小姐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02-2397-7319</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endPar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「經濟部補助學生赴新興市場企業實習專案辦公室」</a:t>
                      </a:r>
                      <a:endPar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葉書維先生</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電話：</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02-2581-6286</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#435</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網址</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http://www.tradepioneer.org.tw/</a:t>
                      </a:r>
                      <a:endPar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633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辦理貿易金融業務</a:t>
                      </a: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丁建元先生  電話：</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02-2397-7328</a:t>
                      </a:r>
                    </a:p>
                    <a:p>
                      <a:pPr marL="0" marR="0" lvl="0" indent="0" algn="l" defTabSz="914400" rtl="0" eaLnBrk="1" fontAlgn="base" latinLnBrk="0" hangingPunct="1">
                        <a:lnSpc>
                          <a:spcPct val="100000"/>
                        </a:lnSpc>
                        <a:spcBef>
                          <a:spcPct val="0"/>
                        </a:spcBef>
                        <a:spcAft>
                          <a:spcPts val="40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王小慈小姐  電話：</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02-2397-7317 </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中國輸出入銀行方案網址</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r>
                      <a:b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b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www.eximbank.com.tw/zh-tw/AboutUs/Pages/project.aspx</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中小企業信用保證基金服務專線：</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02-2397-3557</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免付費電話：</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0800-089-921</a:t>
                      </a:r>
                    </a:p>
                  </a:txBody>
                  <a:tcPr marL="131674" marR="131674" marT="65837" marB="658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AutoShape 2"/>
          <p:cNvSpPr>
            <a:spLocks noChangeArrowheads="1"/>
          </p:cNvSpPr>
          <p:nvPr/>
        </p:nvSpPr>
        <p:spPr bwMode="auto">
          <a:xfrm>
            <a:off x="899592" y="44624"/>
            <a:ext cx="7488832" cy="578882"/>
          </a:xfrm>
          <a:prstGeom prst="flowChartAlternateProcess">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貳、服務網絡</a:t>
            </a:r>
            <a:r>
              <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各項專案窗口</a:t>
            </a:r>
            <a:r>
              <a:rPr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(2/3)</a:t>
            </a:r>
            <a:endParaRPr lang="en-US" altLang="zh-TW" sz="20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6" name="直線コネクタ 81"/>
          <p:cNvCxnSpPr>
            <a:cxnSpLocks noChangeShapeType="1"/>
          </p:cNvCxnSpPr>
          <p:nvPr/>
        </p:nvCxnSpPr>
        <p:spPr bwMode="auto">
          <a:xfrm rot="10800000">
            <a:off x="899592" y="548681"/>
            <a:ext cx="7358114"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646757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Isosceles Triangle 11"/>
          <p:cNvSpPr/>
          <p:nvPr/>
        </p:nvSpPr>
        <p:spPr>
          <a:xfrm>
            <a:off x="1908522" y="1647191"/>
            <a:ext cx="4679702" cy="5094177"/>
          </a:xfrm>
          <a:custGeom>
            <a:avLst/>
            <a:gdLst>
              <a:gd name="connsiteX0" fmla="*/ 1853446 w 3706892"/>
              <a:gd name="connsiteY0" fmla="*/ 2726026 h 2929890"/>
              <a:gd name="connsiteX1" fmla="*/ 1940393 w 3706892"/>
              <a:gd name="connsiteY1" fmla="*/ 2788847 h 2929890"/>
              <a:gd name="connsiteX2" fmla="*/ 1854737 w 3706892"/>
              <a:gd name="connsiteY2" fmla="*/ 2736285 h 2929890"/>
              <a:gd name="connsiteX3" fmla="*/ 1579759 w 3706892"/>
              <a:gd name="connsiteY3" fmla="*/ 2923770 h 2929890"/>
              <a:gd name="connsiteX4" fmla="*/ 1853446 w 3706892"/>
              <a:gd name="connsiteY4" fmla="*/ 2726026 h 2929890"/>
              <a:gd name="connsiteX5" fmla="*/ 381987 w 3706892"/>
              <a:gd name="connsiteY5" fmla="*/ 2355724 h 2929890"/>
              <a:gd name="connsiteX6" fmla="*/ 247815 w 3706892"/>
              <a:gd name="connsiteY6" fmla="*/ 2425226 h 2929890"/>
              <a:gd name="connsiteX7" fmla="*/ 248783 w 3706892"/>
              <a:gd name="connsiteY7" fmla="*/ 2417842 h 2929890"/>
              <a:gd name="connsiteX8" fmla="*/ 381987 w 3706892"/>
              <a:gd name="connsiteY8" fmla="*/ 2355724 h 2929890"/>
              <a:gd name="connsiteX9" fmla="*/ 454392 w 3706892"/>
              <a:gd name="connsiteY9" fmla="*/ 2318189 h 2929890"/>
              <a:gd name="connsiteX10" fmla="*/ 452772 w 3706892"/>
              <a:gd name="connsiteY10" fmla="*/ 2319057 h 2929890"/>
              <a:gd name="connsiteX11" fmla="*/ 454392 w 3706892"/>
              <a:gd name="connsiteY11" fmla="*/ 2318189 h 2929890"/>
              <a:gd name="connsiteX12" fmla="*/ 2135602 w 3706892"/>
              <a:gd name="connsiteY12" fmla="*/ 2908635 h 2929890"/>
              <a:gd name="connsiteX13" fmla="*/ 2138691 w 3706892"/>
              <a:gd name="connsiteY13" fmla="*/ 1903782 h 2929890"/>
              <a:gd name="connsiteX14" fmla="*/ 2138691 w 3706892"/>
              <a:gd name="connsiteY14" fmla="*/ 2910530 h 2929890"/>
              <a:gd name="connsiteX15" fmla="*/ 2135602 w 3706892"/>
              <a:gd name="connsiteY15" fmla="*/ 2908635 h 2929890"/>
              <a:gd name="connsiteX16" fmla="*/ 1570783 w 3706892"/>
              <a:gd name="connsiteY16" fmla="*/ 1903782 h 2929890"/>
              <a:gd name="connsiteX17" fmla="*/ 1571290 w 3706892"/>
              <a:gd name="connsiteY17" fmla="*/ 1903782 h 2929890"/>
              <a:gd name="connsiteX18" fmla="*/ 1571290 w 3706892"/>
              <a:gd name="connsiteY18" fmla="*/ 2929545 h 2929890"/>
              <a:gd name="connsiteX19" fmla="*/ 1570783 w 3706892"/>
              <a:gd name="connsiteY19" fmla="*/ 2929890 h 2929890"/>
              <a:gd name="connsiteX20" fmla="*/ 1570783 w 3706892"/>
              <a:gd name="connsiteY20" fmla="*/ 1903782 h 2929890"/>
              <a:gd name="connsiteX21" fmla="*/ 2472208 w 3706892"/>
              <a:gd name="connsiteY21" fmla="*/ 1748890 h 2929890"/>
              <a:gd name="connsiteX22" fmla="*/ 2750047 w 3706892"/>
              <a:gd name="connsiteY22" fmla="*/ 1991075 h 2929890"/>
              <a:gd name="connsiteX23" fmla="*/ 2465482 w 3706892"/>
              <a:gd name="connsiteY23" fmla="*/ 1756102 h 2929890"/>
              <a:gd name="connsiteX24" fmla="*/ 2472208 w 3706892"/>
              <a:gd name="connsiteY24" fmla="*/ 1748890 h 2929890"/>
              <a:gd name="connsiteX25" fmla="*/ 1230873 w 3706892"/>
              <a:gd name="connsiteY25" fmla="*/ 1748890 h 2929890"/>
              <a:gd name="connsiteX26" fmla="*/ 1239735 w 3706892"/>
              <a:gd name="connsiteY26" fmla="*/ 1758393 h 2929890"/>
              <a:gd name="connsiteX27" fmla="*/ 876898 w 3706892"/>
              <a:gd name="connsiteY27" fmla="*/ 2049759 h 2929890"/>
              <a:gd name="connsiteX28" fmla="*/ 1230873 w 3706892"/>
              <a:gd name="connsiteY28" fmla="*/ 1748890 h 2929890"/>
              <a:gd name="connsiteX29" fmla="*/ 2840256 w 3706892"/>
              <a:gd name="connsiteY29" fmla="*/ 1354207 h 2929890"/>
              <a:gd name="connsiteX30" fmla="*/ 3706892 w 3706892"/>
              <a:gd name="connsiteY30" fmla="*/ 1945086 h 2929890"/>
              <a:gd name="connsiteX31" fmla="*/ 3417775 w 3706892"/>
              <a:gd name="connsiteY31" fmla="*/ 2110295 h 2929890"/>
              <a:gd name="connsiteX32" fmla="*/ 3459078 w 3706892"/>
              <a:gd name="connsiteY32" fmla="*/ 2425226 h 2929890"/>
              <a:gd name="connsiteX33" fmla="*/ 3339559 w 3706892"/>
              <a:gd name="connsiteY33" fmla="*/ 2364335 h 2929890"/>
              <a:gd name="connsiteX34" fmla="*/ 3454704 w 3706892"/>
              <a:gd name="connsiteY34" fmla="*/ 2418032 h 2929890"/>
              <a:gd name="connsiteX35" fmla="*/ 3414543 w 3706892"/>
              <a:gd name="connsiteY35" fmla="*/ 2111796 h 2929890"/>
              <a:gd name="connsiteX36" fmla="*/ 3695677 w 3706892"/>
              <a:gd name="connsiteY36" fmla="*/ 1951148 h 2929890"/>
              <a:gd name="connsiteX37" fmla="*/ 2837279 w 3706892"/>
              <a:gd name="connsiteY37" fmla="*/ 1357399 h 2929890"/>
              <a:gd name="connsiteX38" fmla="*/ 2840256 w 3706892"/>
              <a:gd name="connsiteY38" fmla="*/ 1354207 h 2929890"/>
              <a:gd name="connsiteX39" fmla="*/ 861369 w 3706892"/>
              <a:gd name="connsiteY39" fmla="*/ 1352646 h 2929890"/>
              <a:gd name="connsiteX40" fmla="*/ 865801 w 3706892"/>
              <a:gd name="connsiteY40" fmla="*/ 1357399 h 2929890"/>
              <a:gd name="connsiteX41" fmla="*/ 9024 w 3706892"/>
              <a:gd name="connsiteY41" fmla="*/ 1950243 h 2929890"/>
              <a:gd name="connsiteX42" fmla="*/ 0 w 3706892"/>
              <a:gd name="connsiteY42" fmla="*/ 1945086 h 2929890"/>
              <a:gd name="connsiteX43" fmla="*/ 861369 w 3706892"/>
              <a:gd name="connsiteY43" fmla="*/ 1352646 h 2929890"/>
              <a:gd name="connsiteX44" fmla="*/ 1853446 w 3706892"/>
              <a:gd name="connsiteY44" fmla="*/ 0 h 2929890"/>
              <a:gd name="connsiteX45" fmla="*/ 2648518 w 3706892"/>
              <a:gd name="connsiteY45" fmla="*/ 587269 h 2929890"/>
              <a:gd name="connsiteX46" fmla="*/ 2304792 w 3706892"/>
              <a:gd name="connsiteY46" fmla="*/ 587269 h 2929890"/>
              <a:gd name="connsiteX47" fmla="*/ 2762193 w 3706892"/>
              <a:gd name="connsiteY47" fmla="*/ 1283732 h 2929890"/>
              <a:gd name="connsiteX48" fmla="*/ 2437219 w 3706892"/>
              <a:gd name="connsiteY48" fmla="*/ 1344744 h 2929890"/>
              <a:gd name="connsiteX49" fmla="*/ 2396648 w 3706892"/>
              <a:gd name="connsiteY49" fmla="*/ 1693627 h 2929890"/>
              <a:gd name="connsiteX50" fmla="*/ 2138691 w 3706892"/>
              <a:gd name="connsiteY50" fmla="*/ 1445558 h 2929890"/>
              <a:gd name="connsiteX51" fmla="*/ 2138691 w 3706892"/>
              <a:gd name="connsiteY51" fmla="*/ 1812263 h 2929890"/>
              <a:gd name="connsiteX52" fmla="*/ 1853446 w 3706892"/>
              <a:gd name="connsiteY52" fmla="*/ 1606167 h 2929890"/>
              <a:gd name="connsiteX53" fmla="*/ 1570783 w 3706892"/>
              <a:gd name="connsiteY53" fmla="*/ 1810397 h 2929890"/>
              <a:gd name="connsiteX54" fmla="*/ 1570783 w 3706892"/>
              <a:gd name="connsiteY54" fmla="*/ 1441738 h 2929890"/>
              <a:gd name="connsiteX55" fmla="*/ 1569492 w 3706892"/>
              <a:gd name="connsiteY55" fmla="*/ 1444294 h 2929890"/>
              <a:gd name="connsiteX56" fmla="*/ 1306923 w 3706892"/>
              <a:gd name="connsiteY56" fmla="*/ 1697840 h 2929890"/>
              <a:gd name="connsiteX57" fmla="*/ 1265861 w 3706892"/>
              <a:gd name="connsiteY57" fmla="*/ 1344744 h 2929890"/>
              <a:gd name="connsiteX58" fmla="*/ 939633 w 3706892"/>
              <a:gd name="connsiteY58" fmla="*/ 1283497 h 2929890"/>
              <a:gd name="connsiteX59" fmla="*/ 1402101 w 3706892"/>
              <a:gd name="connsiteY59" fmla="*/ 587269 h 2929890"/>
              <a:gd name="connsiteX60" fmla="*/ 1058375 w 3706892"/>
              <a:gd name="connsiteY60" fmla="*/ 587269 h 2929890"/>
              <a:gd name="connsiteX61" fmla="*/ 1853446 w 3706892"/>
              <a:gd name="connsiteY61" fmla="*/ 0 h 2929890"/>
              <a:gd name="connsiteX0" fmla="*/ 1853446 w 3706892"/>
              <a:gd name="connsiteY0" fmla="*/ 2726026 h 2929890"/>
              <a:gd name="connsiteX1" fmla="*/ 1940393 w 3706892"/>
              <a:gd name="connsiteY1" fmla="*/ 2788847 h 2929890"/>
              <a:gd name="connsiteX2" fmla="*/ 1854737 w 3706892"/>
              <a:gd name="connsiteY2" fmla="*/ 2736285 h 2929890"/>
              <a:gd name="connsiteX3" fmla="*/ 1579759 w 3706892"/>
              <a:gd name="connsiteY3" fmla="*/ 2923770 h 2929890"/>
              <a:gd name="connsiteX4" fmla="*/ 1853446 w 3706892"/>
              <a:gd name="connsiteY4" fmla="*/ 2726026 h 2929890"/>
              <a:gd name="connsiteX5" fmla="*/ 381987 w 3706892"/>
              <a:gd name="connsiteY5" fmla="*/ 2355724 h 2929890"/>
              <a:gd name="connsiteX6" fmla="*/ 247815 w 3706892"/>
              <a:gd name="connsiteY6" fmla="*/ 2425226 h 2929890"/>
              <a:gd name="connsiteX7" fmla="*/ 248783 w 3706892"/>
              <a:gd name="connsiteY7" fmla="*/ 2417842 h 2929890"/>
              <a:gd name="connsiteX8" fmla="*/ 381987 w 3706892"/>
              <a:gd name="connsiteY8" fmla="*/ 2355724 h 2929890"/>
              <a:gd name="connsiteX9" fmla="*/ 454392 w 3706892"/>
              <a:gd name="connsiteY9" fmla="*/ 2318189 h 2929890"/>
              <a:gd name="connsiteX10" fmla="*/ 452772 w 3706892"/>
              <a:gd name="connsiteY10" fmla="*/ 2319057 h 2929890"/>
              <a:gd name="connsiteX11" fmla="*/ 454392 w 3706892"/>
              <a:gd name="connsiteY11" fmla="*/ 2318189 h 2929890"/>
              <a:gd name="connsiteX12" fmla="*/ 2135602 w 3706892"/>
              <a:gd name="connsiteY12" fmla="*/ 2908635 h 2929890"/>
              <a:gd name="connsiteX13" fmla="*/ 2138691 w 3706892"/>
              <a:gd name="connsiteY13" fmla="*/ 2910530 h 2929890"/>
              <a:gd name="connsiteX14" fmla="*/ 2135602 w 3706892"/>
              <a:gd name="connsiteY14" fmla="*/ 2908635 h 2929890"/>
              <a:gd name="connsiteX15" fmla="*/ 1570783 w 3706892"/>
              <a:gd name="connsiteY15" fmla="*/ 1903782 h 2929890"/>
              <a:gd name="connsiteX16" fmla="*/ 1571290 w 3706892"/>
              <a:gd name="connsiteY16" fmla="*/ 1903782 h 2929890"/>
              <a:gd name="connsiteX17" fmla="*/ 1571290 w 3706892"/>
              <a:gd name="connsiteY17" fmla="*/ 2929545 h 2929890"/>
              <a:gd name="connsiteX18" fmla="*/ 1570783 w 3706892"/>
              <a:gd name="connsiteY18" fmla="*/ 2929890 h 2929890"/>
              <a:gd name="connsiteX19" fmla="*/ 1570783 w 3706892"/>
              <a:gd name="connsiteY19" fmla="*/ 1903782 h 2929890"/>
              <a:gd name="connsiteX20" fmla="*/ 2472208 w 3706892"/>
              <a:gd name="connsiteY20" fmla="*/ 1748890 h 2929890"/>
              <a:gd name="connsiteX21" fmla="*/ 2750047 w 3706892"/>
              <a:gd name="connsiteY21" fmla="*/ 1991075 h 2929890"/>
              <a:gd name="connsiteX22" fmla="*/ 2465482 w 3706892"/>
              <a:gd name="connsiteY22" fmla="*/ 1756102 h 2929890"/>
              <a:gd name="connsiteX23" fmla="*/ 2472208 w 3706892"/>
              <a:gd name="connsiteY23" fmla="*/ 1748890 h 2929890"/>
              <a:gd name="connsiteX24" fmla="*/ 1230873 w 3706892"/>
              <a:gd name="connsiteY24" fmla="*/ 1748890 h 2929890"/>
              <a:gd name="connsiteX25" fmla="*/ 1239735 w 3706892"/>
              <a:gd name="connsiteY25" fmla="*/ 1758393 h 2929890"/>
              <a:gd name="connsiteX26" fmla="*/ 876898 w 3706892"/>
              <a:gd name="connsiteY26" fmla="*/ 2049759 h 2929890"/>
              <a:gd name="connsiteX27" fmla="*/ 1230873 w 3706892"/>
              <a:gd name="connsiteY27" fmla="*/ 1748890 h 2929890"/>
              <a:gd name="connsiteX28" fmla="*/ 2840256 w 3706892"/>
              <a:gd name="connsiteY28" fmla="*/ 1354207 h 2929890"/>
              <a:gd name="connsiteX29" fmla="*/ 3706892 w 3706892"/>
              <a:gd name="connsiteY29" fmla="*/ 1945086 h 2929890"/>
              <a:gd name="connsiteX30" fmla="*/ 3417775 w 3706892"/>
              <a:gd name="connsiteY30" fmla="*/ 2110295 h 2929890"/>
              <a:gd name="connsiteX31" fmla="*/ 3459078 w 3706892"/>
              <a:gd name="connsiteY31" fmla="*/ 2425226 h 2929890"/>
              <a:gd name="connsiteX32" fmla="*/ 3339559 w 3706892"/>
              <a:gd name="connsiteY32" fmla="*/ 2364335 h 2929890"/>
              <a:gd name="connsiteX33" fmla="*/ 3454704 w 3706892"/>
              <a:gd name="connsiteY33" fmla="*/ 2418032 h 2929890"/>
              <a:gd name="connsiteX34" fmla="*/ 3414543 w 3706892"/>
              <a:gd name="connsiteY34" fmla="*/ 2111796 h 2929890"/>
              <a:gd name="connsiteX35" fmla="*/ 3695677 w 3706892"/>
              <a:gd name="connsiteY35" fmla="*/ 1951148 h 2929890"/>
              <a:gd name="connsiteX36" fmla="*/ 2837279 w 3706892"/>
              <a:gd name="connsiteY36" fmla="*/ 1357399 h 2929890"/>
              <a:gd name="connsiteX37" fmla="*/ 2840256 w 3706892"/>
              <a:gd name="connsiteY37" fmla="*/ 1354207 h 2929890"/>
              <a:gd name="connsiteX38" fmla="*/ 861369 w 3706892"/>
              <a:gd name="connsiteY38" fmla="*/ 1352646 h 2929890"/>
              <a:gd name="connsiteX39" fmla="*/ 865801 w 3706892"/>
              <a:gd name="connsiteY39" fmla="*/ 1357399 h 2929890"/>
              <a:gd name="connsiteX40" fmla="*/ 9024 w 3706892"/>
              <a:gd name="connsiteY40" fmla="*/ 1950243 h 2929890"/>
              <a:gd name="connsiteX41" fmla="*/ 0 w 3706892"/>
              <a:gd name="connsiteY41" fmla="*/ 1945086 h 2929890"/>
              <a:gd name="connsiteX42" fmla="*/ 861369 w 3706892"/>
              <a:gd name="connsiteY42" fmla="*/ 1352646 h 2929890"/>
              <a:gd name="connsiteX43" fmla="*/ 1853446 w 3706892"/>
              <a:gd name="connsiteY43" fmla="*/ 0 h 2929890"/>
              <a:gd name="connsiteX44" fmla="*/ 2648518 w 3706892"/>
              <a:gd name="connsiteY44" fmla="*/ 587269 h 2929890"/>
              <a:gd name="connsiteX45" fmla="*/ 2304792 w 3706892"/>
              <a:gd name="connsiteY45" fmla="*/ 587269 h 2929890"/>
              <a:gd name="connsiteX46" fmla="*/ 2762193 w 3706892"/>
              <a:gd name="connsiteY46" fmla="*/ 1283732 h 2929890"/>
              <a:gd name="connsiteX47" fmla="*/ 2437219 w 3706892"/>
              <a:gd name="connsiteY47" fmla="*/ 1344744 h 2929890"/>
              <a:gd name="connsiteX48" fmla="*/ 2396648 w 3706892"/>
              <a:gd name="connsiteY48" fmla="*/ 1693627 h 2929890"/>
              <a:gd name="connsiteX49" fmla="*/ 2138691 w 3706892"/>
              <a:gd name="connsiteY49" fmla="*/ 1445558 h 2929890"/>
              <a:gd name="connsiteX50" fmla="*/ 2138691 w 3706892"/>
              <a:gd name="connsiteY50" fmla="*/ 1812263 h 2929890"/>
              <a:gd name="connsiteX51" fmla="*/ 1853446 w 3706892"/>
              <a:gd name="connsiteY51" fmla="*/ 1606167 h 2929890"/>
              <a:gd name="connsiteX52" fmla="*/ 1570783 w 3706892"/>
              <a:gd name="connsiteY52" fmla="*/ 1810397 h 2929890"/>
              <a:gd name="connsiteX53" fmla="*/ 1570783 w 3706892"/>
              <a:gd name="connsiteY53" fmla="*/ 1441738 h 2929890"/>
              <a:gd name="connsiteX54" fmla="*/ 1569492 w 3706892"/>
              <a:gd name="connsiteY54" fmla="*/ 1444294 h 2929890"/>
              <a:gd name="connsiteX55" fmla="*/ 1306923 w 3706892"/>
              <a:gd name="connsiteY55" fmla="*/ 1697840 h 2929890"/>
              <a:gd name="connsiteX56" fmla="*/ 1265861 w 3706892"/>
              <a:gd name="connsiteY56" fmla="*/ 1344744 h 2929890"/>
              <a:gd name="connsiteX57" fmla="*/ 939633 w 3706892"/>
              <a:gd name="connsiteY57" fmla="*/ 1283497 h 2929890"/>
              <a:gd name="connsiteX58" fmla="*/ 1402101 w 3706892"/>
              <a:gd name="connsiteY58" fmla="*/ 587269 h 2929890"/>
              <a:gd name="connsiteX59" fmla="*/ 1058375 w 3706892"/>
              <a:gd name="connsiteY59" fmla="*/ 587269 h 2929890"/>
              <a:gd name="connsiteX60" fmla="*/ 1853446 w 3706892"/>
              <a:gd name="connsiteY60" fmla="*/ 0 h 2929890"/>
              <a:gd name="connsiteX0" fmla="*/ 1853446 w 3706892"/>
              <a:gd name="connsiteY0" fmla="*/ 2726026 h 2929890"/>
              <a:gd name="connsiteX1" fmla="*/ 1940393 w 3706892"/>
              <a:gd name="connsiteY1" fmla="*/ 2788847 h 2929890"/>
              <a:gd name="connsiteX2" fmla="*/ 1854737 w 3706892"/>
              <a:gd name="connsiteY2" fmla="*/ 2736285 h 2929890"/>
              <a:gd name="connsiteX3" fmla="*/ 1579759 w 3706892"/>
              <a:gd name="connsiteY3" fmla="*/ 2923770 h 2929890"/>
              <a:gd name="connsiteX4" fmla="*/ 1853446 w 3706892"/>
              <a:gd name="connsiteY4" fmla="*/ 2726026 h 2929890"/>
              <a:gd name="connsiteX5" fmla="*/ 381987 w 3706892"/>
              <a:gd name="connsiteY5" fmla="*/ 2355724 h 2929890"/>
              <a:gd name="connsiteX6" fmla="*/ 247815 w 3706892"/>
              <a:gd name="connsiteY6" fmla="*/ 2425226 h 2929890"/>
              <a:gd name="connsiteX7" fmla="*/ 248783 w 3706892"/>
              <a:gd name="connsiteY7" fmla="*/ 2417842 h 2929890"/>
              <a:gd name="connsiteX8" fmla="*/ 381987 w 3706892"/>
              <a:gd name="connsiteY8" fmla="*/ 2355724 h 2929890"/>
              <a:gd name="connsiteX9" fmla="*/ 454392 w 3706892"/>
              <a:gd name="connsiteY9" fmla="*/ 2318189 h 2929890"/>
              <a:gd name="connsiteX10" fmla="*/ 452772 w 3706892"/>
              <a:gd name="connsiteY10" fmla="*/ 2319057 h 2929890"/>
              <a:gd name="connsiteX11" fmla="*/ 454392 w 3706892"/>
              <a:gd name="connsiteY11" fmla="*/ 2318189 h 2929890"/>
              <a:gd name="connsiteX12" fmla="*/ 1570783 w 3706892"/>
              <a:gd name="connsiteY12" fmla="*/ 1903782 h 2929890"/>
              <a:gd name="connsiteX13" fmla="*/ 1571290 w 3706892"/>
              <a:gd name="connsiteY13" fmla="*/ 1903782 h 2929890"/>
              <a:gd name="connsiteX14" fmla="*/ 1571290 w 3706892"/>
              <a:gd name="connsiteY14" fmla="*/ 2929545 h 2929890"/>
              <a:gd name="connsiteX15" fmla="*/ 1570783 w 3706892"/>
              <a:gd name="connsiteY15" fmla="*/ 2929890 h 2929890"/>
              <a:gd name="connsiteX16" fmla="*/ 1570783 w 3706892"/>
              <a:gd name="connsiteY16" fmla="*/ 1903782 h 2929890"/>
              <a:gd name="connsiteX17" fmla="*/ 2472208 w 3706892"/>
              <a:gd name="connsiteY17" fmla="*/ 1748890 h 2929890"/>
              <a:gd name="connsiteX18" fmla="*/ 2750047 w 3706892"/>
              <a:gd name="connsiteY18" fmla="*/ 1991075 h 2929890"/>
              <a:gd name="connsiteX19" fmla="*/ 2465482 w 3706892"/>
              <a:gd name="connsiteY19" fmla="*/ 1756102 h 2929890"/>
              <a:gd name="connsiteX20" fmla="*/ 2472208 w 3706892"/>
              <a:gd name="connsiteY20" fmla="*/ 1748890 h 2929890"/>
              <a:gd name="connsiteX21" fmla="*/ 1230873 w 3706892"/>
              <a:gd name="connsiteY21" fmla="*/ 1748890 h 2929890"/>
              <a:gd name="connsiteX22" fmla="*/ 1239735 w 3706892"/>
              <a:gd name="connsiteY22" fmla="*/ 1758393 h 2929890"/>
              <a:gd name="connsiteX23" fmla="*/ 876898 w 3706892"/>
              <a:gd name="connsiteY23" fmla="*/ 2049759 h 2929890"/>
              <a:gd name="connsiteX24" fmla="*/ 1230873 w 3706892"/>
              <a:gd name="connsiteY24" fmla="*/ 1748890 h 2929890"/>
              <a:gd name="connsiteX25" fmla="*/ 2840256 w 3706892"/>
              <a:gd name="connsiteY25" fmla="*/ 1354207 h 2929890"/>
              <a:gd name="connsiteX26" fmla="*/ 3706892 w 3706892"/>
              <a:gd name="connsiteY26" fmla="*/ 1945086 h 2929890"/>
              <a:gd name="connsiteX27" fmla="*/ 3417775 w 3706892"/>
              <a:gd name="connsiteY27" fmla="*/ 2110295 h 2929890"/>
              <a:gd name="connsiteX28" fmla="*/ 3459078 w 3706892"/>
              <a:gd name="connsiteY28" fmla="*/ 2425226 h 2929890"/>
              <a:gd name="connsiteX29" fmla="*/ 3339559 w 3706892"/>
              <a:gd name="connsiteY29" fmla="*/ 2364335 h 2929890"/>
              <a:gd name="connsiteX30" fmla="*/ 3454704 w 3706892"/>
              <a:gd name="connsiteY30" fmla="*/ 2418032 h 2929890"/>
              <a:gd name="connsiteX31" fmla="*/ 3414543 w 3706892"/>
              <a:gd name="connsiteY31" fmla="*/ 2111796 h 2929890"/>
              <a:gd name="connsiteX32" fmla="*/ 3695677 w 3706892"/>
              <a:gd name="connsiteY32" fmla="*/ 1951148 h 2929890"/>
              <a:gd name="connsiteX33" fmla="*/ 2837279 w 3706892"/>
              <a:gd name="connsiteY33" fmla="*/ 1357399 h 2929890"/>
              <a:gd name="connsiteX34" fmla="*/ 2840256 w 3706892"/>
              <a:gd name="connsiteY34" fmla="*/ 1354207 h 2929890"/>
              <a:gd name="connsiteX35" fmla="*/ 861369 w 3706892"/>
              <a:gd name="connsiteY35" fmla="*/ 1352646 h 2929890"/>
              <a:gd name="connsiteX36" fmla="*/ 865801 w 3706892"/>
              <a:gd name="connsiteY36" fmla="*/ 1357399 h 2929890"/>
              <a:gd name="connsiteX37" fmla="*/ 9024 w 3706892"/>
              <a:gd name="connsiteY37" fmla="*/ 1950243 h 2929890"/>
              <a:gd name="connsiteX38" fmla="*/ 0 w 3706892"/>
              <a:gd name="connsiteY38" fmla="*/ 1945086 h 2929890"/>
              <a:gd name="connsiteX39" fmla="*/ 861369 w 3706892"/>
              <a:gd name="connsiteY39" fmla="*/ 1352646 h 2929890"/>
              <a:gd name="connsiteX40" fmla="*/ 1853446 w 3706892"/>
              <a:gd name="connsiteY40" fmla="*/ 0 h 2929890"/>
              <a:gd name="connsiteX41" fmla="*/ 2648518 w 3706892"/>
              <a:gd name="connsiteY41" fmla="*/ 587269 h 2929890"/>
              <a:gd name="connsiteX42" fmla="*/ 2304792 w 3706892"/>
              <a:gd name="connsiteY42" fmla="*/ 587269 h 2929890"/>
              <a:gd name="connsiteX43" fmla="*/ 2762193 w 3706892"/>
              <a:gd name="connsiteY43" fmla="*/ 1283732 h 2929890"/>
              <a:gd name="connsiteX44" fmla="*/ 2437219 w 3706892"/>
              <a:gd name="connsiteY44" fmla="*/ 1344744 h 2929890"/>
              <a:gd name="connsiteX45" fmla="*/ 2396648 w 3706892"/>
              <a:gd name="connsiteY45" fmla="*/ 1693627 h 2929890"/>
              <a:gd name="connsiteX46" fmla="*/ 2138691 w 3706892"/>
              <a:gd name="connsiteY46" fmla="*/ 1445558 h 2929890"/>
              <a:gd name="connsiteX47" fmla="*/ 2138691 w 3706892"/>
              <a:gd name="connsiteY47" fmla="*/ 1812263 h 2929890"/>
              <a:gd name="connsiteX48" fmla="*/ 1853446 w 3706892"/>
              <a:gd name="connsiteY48" fmla="*/ 1606167 h 2929890"/>
              <a:gd name="connsiteX49" fmla="*/ 1570783 w 3706892"/>
              <a:gd name="connsiteY49" fmla="*/ 1810397 h 2929890"/>
              <a:gd name="connsiteX50" fmla="*/ 1570783 w 3706892"/>
              <a:gd name="connsiteY50" fmla="*/ 1441738 h 2929890"/>
              <a:gd name="connsiteX51" fmla="*/ 1569492 w 3706892"/>
              <a:gd name="connsiteY51" fmla="*/ 1444294 h 2929890"/>
              <a:gd name="connsiteX52" fmla="*/ 1306923 w 3706892"/>
              <a:gd name="connsiteY52" fmla="*/ 1697840 h 2929890"/>
              <a:gd name="connsiteX53" fmla="*/ 1265861 w 3706892"/>
              <a:gd name="connsiteY53" fmla="*/ 1344744 h 2929890"/>
              <a:gd name="connsiteX54" fmla="*/ 939633 w 3706892"/>
              <a:gd name="connsiteY54" fmla="*/ 1283497 h 2929890"/>
              <a:gd name="connsiteX55" fmla="*/ 1402101 w 3706892"/>
              <a:gd name="connsiteY55" fmla="*/ 587269 h 2929890"/>
              <a:gd name="connsiteX56" fmla="*/ 1058375 w 3706892"/>
              <a:gd name="connsiteY56" fmla="*/ 587269 h 2929890"/>
              <a:gd name="connsiteX57" fmla="*/ 1853446 w 3706892"/>
              <a:gd name="connsiteY57" fmla="*/ 0 h 2929890"/>
              <a:gd name="connsiteX0" fmla="*/ 1853446 w 3706892"/>
              <a:gd name="connsiteY0" fmla="*/ 2726026 h 2929890"/>
              <a:gd name="connsiteX1" fmla="*/ 1854737 w 3706892"/>
              <a:gd name="connsiteY1" fmla="*/ 2736285 h 2929890"/>
              <a:gd name="connsiteX2" fmla="*/ 1579759 w 3706892"/>
              <a:gd name="connsiteY2" fmla="*/ 2923770 h 2929890"/>
              <a:gd name="connsiteX3" fmla="*/ 1853446 w 3706892"/>
              <a:gd name="connsiteY3" fmla="*/ 2726026 h 2929890"/>
              <a:gd name="connsiteX4" fmla="*/ 381987 w 3706892"/>
              <a:gd name="connsiteY4" fmla="*/ 2355724 h 2929890"/>
              <a:gd name="connsiteX5" fmla="*/ 247815 w 3706892"/>
              <a:gd name="connsiteY5" fmla="*/ 2425226 h 2929890"/>
              <a:gd name="connsiteX6" fmla="*/ 248783 w 3706892"/>
              <a:gd name="connsiteY6" fmla="*/ 2417842 h 2929890"/>
              <a:gd name="connsiteX7" fmla="*/ 381987 w 3706892"/>
              <a:gd name="connsiteY7" fmla="*/ 2355724 h 2929890"/>
              <a:gd name="connsiteX8" fmla="*/ 454392 w 3706892"/>
              <a:gd name="connsiteY8" fmla="*/ 2318189 h 2929890"/>
              <a:gd name="connsiteX9" fmla="*/ 452772 w 3706892"/>
              <a:gd name="connsiteY9" fmla="*/ 2319057 h 2929890"/>
              <a:gd name="connsiteX10" fmla="*/ 454392 w 3706892"/>
              <a:gd name="connsiteY10" fmla="*/ 2318189 h 2929890"/>
              <a:gd name="connsiteX11" fmla="*/ 1570783 w 3706892"/>
              <a:gd name="connsiteY11" fmla="*/ 1903782 h 2929890"/>
              <a:gd name="connsiteX12" fmla="*/ 1571290 w 3706892"/>
              <a:gd name="connsiteY12" fmla="*/ 1903782 h 2929890"/>
              <a:gd name="connsiteX13" fmla="*/ 1571290 w 3706892"/>
              <a:gd name="connsiteY13" fmla="*/ 2929545 h 2929890"/>
              <a:gd name="connsiteX14" fmla="*/ 1570783 w 3706892"/>
              <a:gd name="connsiteY14" fmla="*/ 2929890 h 2929890"/>
              <a:gd name="connsiteX15" fmla="*/ 1570783 w 3706892"/>
              <a:gd name="connsiteY15" fmla="*/ 1903782 h 2929890"/>
              <a:gd name="connsiteX16" fmla="*/ 2472208 w 3706892"/>
              <a:gd name="connsiteY16" fmla="*/ 1748890 h 2929890"/>
              <a:gd name="connsiteX17" fmla="*/ 2750047 w 3706892"/>
              <a:gd name="connsiteY17" fmla="*/ 1991075 h 2929890"/>
              <a:gd name="connsiteX18" fmla="*/ 2465482 w 3706892"/>
              <a:gd name="connsiteY18" fmla="*/ 1756102 h 2929890"/>
              <a:gd name="connsiteX19" fmla="*/ 2472208 w 3706892"/>
              <a:gd name="connsiteY19" fmla="*/ 1748890 h 2929890"/>
              <a:gd name="connsiteX20" fmla="*/ 1230873 w 3706892"/>
              <a:gd name="connsiteY20" fmla="*/ 1748890 h 2929890"/>
              <a:gd name="connsiteX21" fmla="*/ 1239735 w 3706892"/>
              <a:gd name="connsiteY21" fmla="*/ 1758393 h 2929890"/>
              <a:gd name="connsiteX22" fmla="*/ 876898 w 3706892"/>
              <a:gd name="connsiteY22" fmla="*/ 2049759 h 2929890"/>
              <a:gd name="connsiteX23" fmla="*/ 1230873 w 3706892"/>
              <a:gd name="connsiteY23" fmla="*/ 1748890 h 2929890"/>
              <a:gd name="connsiteX24" fmla="*/ 2840256 w 3706892"/>
              <a:gd name="connsiteY24" fmla="*/ 1354207 h 2929890"/>
              <a:gd name="connsiteX25" fmla="*/ 3706892 w 3706892"/>
              <a:gd name="connsiteY25" fmla="*/ 1945086 h 2929890"/>
              <a:gd name="connsiteX26" fmla="*/ 3417775 w 3706892"/>
              <a:gd name="connsiteY26" fmla="*/ 2110295 h 2929890"/>
              <a:gd name="connsiteX27" fmla="*/ 3459078 w 3706892"/>
              <a:gd name="connsiteY27" fmla="*/ 2425226 h 2929890"/>
              <a:gd name="connsiteX28" fmla="*/ 3339559 w 3706892"/>
              <a:gd name="connsiteY28" fmla="*/ 2364335 h 2929890"/>
              <a:gd name="connsiteX29" fmla="*/ 3454704 w 3706892"/>
              <a:gd name="connsiteY29" fmla="*/ 2418032 h 2929890"/>
              <a:gd name="connsiteX30" fmla="*/ 3414543 w 3706892"/>
              <a:gd name="connsiteY30" fmla="*/ 2111796 h 2929890"/>
              <a:gd name="connsiteX31" fmla="*/ 3695677 w 3706892"/>
              <a:gd name="connsiteY31" fmla="*/ 1951148 h 2929890"/>
              <a:gd name="connsiteX32" fmla="*/ 2837279 w 3706892"/>
              <a:gd name="connsiteY32" fmla="*/ 1357399 h 2929890"/>
              <a:gd name="connsiteX33" fmla="*/ 2840256 w 3706892"/>
              <a:gd name="connsiteY33" fmla="*/ 1354207 h 2929890"/>
              <a:gd name="connsiteX34" fmla="*/ 861369 w 3706892"/>
              <a:gd name="connsiteY34" fmla="*/ 1352646 h 2929890"/>
              <a:gd name="connsiteX35" fmla="*/ 865801 w 3706892"/>
              <a:gd name="connsiteY35" fmla="*/ 1357399 h 2929890"/>
              <a:gd name="connsiteX36" fmla="*/ 9024 w 3706892"/>
              <a:gd name="connsiteY36" fmla="*/ 1950243 h 2929890"/>
              <a:gd name="connsiteX37" fmla="*/ 0 w 3706892"/>
              <a:gd name="connsiteY37" fmla="*/ 1945086 h 2929890"/>
              <a:gd name="connsiteX38" fmla="*/ 861369 w 3706892"/>
              <a:gd name="connsiteY38" fmla="*/ 1352646 h 2929890"/>
              <a:gd name="connsiteX39" fmla="*/ 1853446 w 3706892"/>
              <a:gd name="connsiteY39" fmla="*/ 0 h 2929890"/>
              <a:gd name="connsiteX40" fmla="*/ 2648518 w 3706892"/>
              <a:gd name="connsiteY40" fmla="*/ 587269 h 2929890"/>
              <a:gd name="connsiteX41" fmla="*/ 2304792 w 3706892"/>
              <a:gd name="connsiteY41" fmla="*/ 587269 h 2929890"/>
              <a:gd name="connsiteX42" fmla="*/ 2762193 w 3706892"/>
              <a:gd name="connsiteY42" fmla="*/ 1283732 h 2929890"/>
              <a:gd name="connsiteX43" fmla="*/ 2437219 w 3706892"/>
              <a:gd name="connsiteY43" fmla="*/ 1344744 h 2929890"/>
              <a:gd name="connsiteX44" fmla="*/ 2396648 w 3706892"/>
              <a:gd name="connsiteY44" fmla="*/ 1693627 h 2929890"/>
              <a:gd name="connsiteX45" fmla="*/ 2138691 w 3706892"/>
              <a:gd name="connsiteY45" fmla="*/ 1445558 h 2929890"/>
              <a:gd name="connsiteX46" fmla="*/ 2138691 w 3706892"/>
              <a:gd name="connsiteY46" fmla="*/ 1812263 h 2929890"/>
              <a:gd name="connsiteX47" fmla="*/ 1853446 w 3706892"/>
              <a:gd name="connsiteY47" fmla="*/ 1606167 h 2929890"/>
              <a:gd name="connsiteX48" fmla="*/ 1570783 w 3706892"/>
              <a:gd name="connsiteY48" fmla="*/ 1810397 h 2929890"/>
              <a:gd name="connsiteX49" fmla="*/ 1570783 w 3706892"/>
              <a:gd name="connsiteY49" fmla="*/ 1441738 h 2929890"/>
              <a:gd name="connsiteX50" fmla="*/ 1569492 w 3706892"/>
              <a:gd name="connsiteY50" fmla="*/ 1444294 h 2929890"/>
              <a:gd name="connsiteX51" fmla="*/ 1306923 w 3706892"/>
              <a:gd name="connsiteY51" fmla="*/ 1697840 h 2929890"/>
              <a:gd name="connsiteX52" fmla="*/ 1265861 w 3706892"/>
              <a:gd name="connsiteY52" fmla="*/ 1344744 h 2929890"/>
              <a:gd name="connsiteX53" fmla="*/ 939633 w 3706892"/>
              <a:gd name="connsiteY53" fmla="*/ 1283497 h 2929890"/>
              <a:gd name="connsiteX54" fmla="*/ 1402101 w 3706892"/>
              <a:gd name="connsiteY54" fmla="*/ 587269 h 2929890"/>
              <a:gd name="connsiteX55" fmla="*/ 1058375 w 3706892"/>
              <a:gd name="connsiteY55" fmla="*/ 587269 h 2929890"/>
              <a:gd name="connsiteX56" fmla="*/ 1853446 w 3706892"/>
              <a:gd name="connsiteY56" fmla="*/ 0 h 2929890"/>
              <a:gd name="connsiteX0" fmla="*/ 1579759 w 3706892"/>
              <a:gd name="connsiteY0" fmla="*/ 2923770 h 2929890"/>
              <a:gd name="connsiteX1" fmla="*/ 1854737 w 3706892"/>
              <a:gd name="connsiteY1" fmla="*/ 2736285 h 2929890"/>
              <a:gd name="connsiteX2" fmla="*/ 1579759 w 3706892"/>
              <a:gd name="connsiteY2" fmla="*/ 2923770 h 2929890"/>
              <a:gd name="connsiteX3" fmla="*/ 381987 w 3706892"/>
              <a:gd name="connsiteY3" fmla="*/ 2355724 h 2929890"/>
              <a:gd name="connsiteX4" fmla="*/ 247815 w 3706892"/>
              <a:gd name="connsiteY4" fmla="*/ 2425226 h 2929890"/>
              <a:gd name="connsiteX5" fmla="*/ 248783 w 3706892"/>
              <a:gd name="connsiteY5" fmla="*/ 2417842 h 2929890"/>
              <a:gd name="connsiteX6" fmla="*/ 381987 w 3706892"/>
              <a:gd name="connsiteY6" fmla="*/ 2355724 h 2929890"/>
              <a:gd name="connsiteX7" fmla="*/ 454392 w 3706892"/>
              <a:gd name="connsiteY7" fmla="*/ 2318189 h 2929890"/>
              <a:gd name="connsiteX8" fmla="*/ 452772 w 3706892"/>
              <a:gd name="connsiteY8" fmla="*/ 2319057 h 2929890"/>
              <a:gd name="connsiteX9" fmla="*/ 454392 w 3706892"/>
              <a:gd name="connsiteY9" fmla="*/ 2318189 h 2929890"/>
              <a:gd name="connsiteX10" fmla="*/ 1570783 w 3706892"/>
              <a:gd name="connsiteY10" fmla="*/ 1903782 h 2929890"/>
              <a:gd name="connsiteX11" fmla="*/ 1571290 w 3706892"/>
              <a:gd name="connsiteY11" fmla="*/ 1903782 h 2929890"/>
              <a:gd name="connsiteX12" fmla="*/ 1571290 w 3706892"/>
              <a:gd name="connsiteY12" fmla="*/ 2929545 h 2929890"/>
              <a:gd name="connsiteX13" fmla="*/ 1570783 w 3706892"/>
              <a:gd name="connsiteY13" fmla="*/ 2929890 h 2929890"/>
              <a:gd name="connsiteX14" fmla="*/ 1570783 w 3706892"/>
              <a:gd name="connsiteY14" fmla="*/ 1903782 h 2929890"/>
              <a:gd name="connsiteX15" fmla="*/ 2472208 w 3706892"/>
              <a:gd name="connsiteY15" fmla="*/ 1748890 h 2929890"/>
              <a:gd name="connsiteX16" fmla="*/ 2750047 w 3706892"/>
              <a:gd name="connsiteY16" fmla="*/ 1991075 h 2929890"/>
              <a:gd name="connsiteX17" fmla="*/ 2465482 w 3706892"/>
              <a:gd name="connsiteY17" fmla="*/ 1756102 h 2929890"/>
              <a:gd name="connsiteX18" fmla="*/ 2472208 w 3706892"/>
              <a:gd name="connsiteY18" fmla="*/ 1748890 h 2929890"/>
              <a:gd name="connsiteX19" fmla="*/ 1230873 w 3706892"/>
              <a:gd name="connsiteY19" fmla="*/ 1748890 h 2929890"/>
              <a:gd name="connsiteX20" fmla="*/ 1239735 w 3706892"/>
              <a:gd name="connsiteY20" fmla="*/ 1758393 h 2929890"/>
              <a:gd name="connsiteX21" fmla="*/ 876898 w 3706892"/>
              <a:gd name="connsiteY21" fmla="*/ 2049759 h 2929890"/>
              <a:gd name="connsiteX22" fmla="*/ 1230873 w 3706892"/>
              <a:gd name="connsiteY22" fmla="*/ 1748890 h 2929890"/>
              <a:gd name="connsiteX23" fmla="*/ 2840256 w 3706892"/>
              <a:gd name="connsiteY23" fmla="*/ 1354207 h 2929890"/>
              <a:gd name="connsiteX24" fmla="*/ 3706892 w 3706892"/>
              <a:gd name="connsiteY24" fmla="*/ 1945086 h 2929890"/>
              <a:gd name="connsiteX25" fmla="*/ 3417775 w 3706892"/>
              <a:gd name="connsiteY25" fmla="*/ 2110295 h 2929890"/>
              <a:gd name="connsiteX26" fmla="*/ 3459078 w 3706892"/>
              <a:gd name="connsiteY26" fmla="*/ 2425226 h 2929890"/>
              <a:gd name="connsiteX27" fmla="*/ 3339559 w 3706892"/>
              <a:gd name="connsiteY27" fmla="*/ 2364335 h 2929890"/>
              <a:gd name="connsiteX28" fmla="*/ 3454704 w 3706892"/>
              <a:gd name="connsiteY28" fmla="*/ 2418032 h 2929890"/>
              <a:gd name="connsiteX29" fmla="*/ 3414543 w 3706892"/>
              <a:gd name="connsiteY29" fmla="*/ 2111796 h 2929890"/>
              <a:gd name="connsiteX30" fmla="*/ 3695677 w 3706892"/>
              <a:gd name="connsiteY30" fmla="*/ 1951148 h 2929890"/>
              <a:gd name="connsiteX31" fmla="*/ 2837279 w 3706892"/>
              <a:gd name="connsiteY31" fmla="*/ 1357399 h 2929890"/>
              <a:gd name="connsiteX32" fmla="*/ 2840256 w 3706892"/>
              <a:gd name="connsiteY32" fmla="*/ 1354207 h 2929890"/>
              <a:gd name="connsiteX33" fmla="*/ 861369 w 3706892"/>
              <a:gd name="connsiteY33" fmla="*/ 1352646 h 2929890"/>
              <a:gd name="connsiteX34" fmla="*/ 865801 w 3706892"/>
              <a:gd name="connsiteY34" fmla="*/ 1357399 h 2929890"/>
              <a:gd name="connsiteX35" fmla="*/ 9024 w 3706892"/>
              <a:gd name="connsiteY35" fmla="*/ 1950243 h 2929890"/>
              <a:gd name="connsiteX36" fmla="*/ 0 w 3706892"/>
              <a:gd name="connsiteY36" fmla="*/ 1945086 h 2929890"/>
              <a:gd name="connsiteX37" fmla="*/ 861369 w 3706892"/>
              <a:gd name="connsiteY37" fmla="*/ 1352646 h 2929890"/>
              <a:gd name="connsiteX38" fmla="*/ 1853446 w 3706892"/>
              <a:gd name="connsiteY38" fmla="*/ 0 h 2929890"/>
              <a:gd name="connsiteX39" fmla="*/ 2648518 w 3706892"/>
              <a:gd name="connsiteY39" fmla="*/ 587269 h 2929890"/>
              <a:gd name="connsiteX40" fmla="*/ 2304792 w 3706892"/>
              <a:gd name="connsiteY40" fmla="*/ 587269 h 2929890"/>
              <a:gd name="connsiteX41" fmla="*/ 2762193 w 3706892"/>
              <a:gd name="connsiteY41" fmla="*/ 1283732 h 2929890"/>
              <a:gd name="connsiteX42" fmla="*/ 2437219 w 3706892"/>
              <a:gd name="connsiteY42" fmla="*/ 1344744 h 2929890"/>
              <a:gd name="connsiteX43" fmla="*/ 2396648 w 3706892"/>
              <a:gd name="connsiteY43" fmla="*/ 1693627 h 2929890"/>
              <a:gd name="connsiteX44" fmla="*/ 2138691 w 3706892"/>
              <a:gd name="connsiteY44" fmla="*/ 1445558 h 2929890"/>
              <a:gd name="connsiteX45" fmla="*/ 2138691 w 3706892"/>
              <a:gd name="connsiteY45" fmla="*/ 1812263 h 2929890"/>
              <a:gd name="connsiteX46" fmla="*/ 1853446 w 3706892"/>
              <a:gd name="connsiteY46" fmla="*/ 1606167 h 2929890"/>
              <a:gd name="connsiteX47" fmla="*/ 1570783 w 3706892"/>
              <a:gd name="connsiteY47" fmla="*/ 1810397 h 2929890"/>
              <a:gd name="connsiteX48" fmla="*/ 1570783 w 3706892"/>
              <a:gd name="connsiteY48" fmla="*/ 1441738 h 2929890"/>
              <a:gd name="connsiteX49" fmla="*/ 1569492 w 3706892"/>
              <a:gd name="connsiteY49" fmla="*/ 1444294 h 2929890"/>
              <a:gd name="connsiteX50" fmla="*/ 1306923 w 3706892"/>
              <a:gd name="connsiteY50" fmla="*/ 1697840 h 2929890"/>
              <a:gd name="connsiteX51" fmla="*/ 1265861 w 3706892"/>
              <a:gd name="connsiteY51" fmla="*/ 1344744 h 2929890"/>
              <a:gd name="connsiteX52" fmla="*/ 939633 w 3706892"/>
              <a:gd name="connsiteY52" fmla="*/ 1283497 h 2929890"/>
              <a:gd name="connsiteX53" fmla="*/ 1402101 w 3706892"/>
              <a:gd name="connsiteY53" fmla="*/ 587269 h 2929890"/>
              <a:gd name="connsiteX54" fmla="*/ 1058375 w 3706892"/>
              <a:gd name="connsiteY54" fmla="*/ 587269 h 2929890"/>
              <a:gd name="connsiteX55" fmla="*/ 1853446 w 3706892"/>
              <a:gd name="connsiteY55" fmla="*/ 0 h 2929890"/>
              <a:gd name="connsiteX0" fmla="*/ 381987 w 3706892"/>
              <a:gd name="connsiteY0" fmla="*/ 2355724 h 2929890"/>
              <a:gd name="connsiteX1" fmla="*/ 247815 w 3706892"/>
              <a:gd name="connsiteY1" fmla="*/ 2425226 h 2929890"/>
              <a:gd name="connsiteX2" fmla="*/ 248783 w 3706892"/>
              <a:gd name="connsiteY2" fmla="*/ 2417842 h 2929890"/>
              <a:gd name="connsiteX3" fmla="*/ 381987 w 3706892"/>
              <a:gd name="connsiteY3" fmla="*/ 2355724 h 2929890"/>
              <a:gd name="connsiteX4" fmla="*/ 454392 w 3706892"/>
              <a:gd name="connsiteY4" fmla="*/ 2318189 h 2929890"/>
              <a:gd name="connsiteX5" fmla="*/ 452772 w 3706892"/>
              <a:gd name="connsiteY5" fmla="*/ 2319057 h 2929890"/>
              <a:gd name="connsiteX6" fmla="*/ 454392 w 3706892"/>
              <a:gd name="connsiteY6" fmla="*/ 2318189 h 2929890"/>
              <a:gd name="connsiteX7" fmla="*/ 1570783 w 3706892"/>
              <a:gd name="connsiteY7" fmla="*/ 1903782 h 2929890"/>
              <a:gd name="connsiteX8" fmla="*/ 1571290 w 3706892"/>
              <a:gd name="connsiteY8" fmla="*/ 1903782 h 2929890"/>
              <a:gd name="connsiteX9" fmla="*/ 1571290 w 3706892"/>
              <a:gd name="connsiteY9" fmla="*/ 2929545 h 2929890"/>
              <a:gd name="connsiteX10" fmla="*/ 1570783 w 3706892"/>
              <a:gd name="connsiteY10" fmla="*/ 2929890 h 2929890"/>
              <a:gd name="connsiteX11" fmla="*/ 1570783 w 3706892"/>
              <a:gd name="connsiteY11" fmla="*/ 1903782 h 2929890"/>
              <a:gd name="connsiteX12" fmla="*/ 2472208 w 3706892"/>
              <a:gd name="connsiteY12" fmla="*/ 1748890 h 2929890"/>
              <a:gd name="connsiteX13" fmla="*/ 2750047 w 3706892"/>
              <a:gd name="connsiteY13" fmla="*/ 1991075 h 2929890"/>
              <a:gd name="connsiteX14" fmla="*/ 2465482 w 3706892"/>
              <a:gd name="connsiteY14" fmla="*/ 1756102 h 2929890"/>
              <a:gd name="connsiteX15" fmla="*/ 2472208 w 3706892"/>
              <a:gd name="connsiteY15" fmla="*/ 1748890 h 2929890"/>
              <a:gd name="connsiteX16" fmla="*/ 1230873 w 3706892"/>
              <a:gd name="connsiteY16" fmla="*/ 1748890 h 2929890"/>
              <a:gd name="connsiteX17" fmla="*/ 1239735 w 3706892"/>
              <a:gd name="connsiteY17" fmla="*/ 1758393 h 2929890"/>
              <a:gd name="connsiteX18" fmla="*/ 876898 w 3706892"/>
              <a:gd name="connsiteY18" fmla="*/ 2049759 h 2929890"/>
              <a:gd name="connsiteX19" fmla="*/ 1230873 w 3706892"/>
              <a:gd name="connsiteY19" fmla="*/ 1748890 h 2929890"/>
              <a:gd name="connsiteX20" fmla="*/ 2840256 w 3706892"/>
              <a:gd name="connsiteY20" fmla="*/ 1354207 h 2929890"/>
              <a:gd name="connsiteX21" fmla="*/ 3706892 w 3706892"/>
              <a:gd name="connsiteY21" fmla="*/ 1945086 h 2929890"/>
              <a:gd name="connsiteX22" fmla="*/ 3417775 w 3706892"/>
              <a:gd name="connsiteY22" fmla="*/ 2110295 h 2929890"/>
              <a:gd name="connsiteX23" fmla="*/ 3459078 w 3706892"/>
              <a:gd name="connsiteY23" fmla="*/ 2425226 h 2929890"/>
              <a:gd name="connsiteX24" fmla="*/ 3339559 w 3706892"/>
              <a:gd name="connsiteY24" fmla="*/ 2364335 h 2929890"/>
              <a:gd name="connsiteX25" fmla="*/ 3454704 w 3706892"/>
              <a:gd name="connsiteY25" fmla="*/ 2418032 h 2929890"/>
              <a:gd name="connsiteX26" fmla="*/ 3414543 w 3706892"/>
              <a:gd name="connsiteY26" fmla="*/ 2111796 h 2929890"/>
              <a:gd name="connsiteX27" fmla="*/ 3695677 w 3706892"/>
              <a:gd name="connsiteY27" fmla="*/ 1951148 h 2929890"/>
              <a:gd name="connsiteX28" fmla="*/ 2837279 w 3706892"/>
              <a:gd name="connsiteY28" fmla="*/ 1357399 h 2929890"/>
              <a:gd name="connsiteX29" fmla="*/ 2840256 w 3706892"/>
              <a:gd name="connsiteY29" fmla="*/ 1354207 h 2929890"/>
              <a:gd name="connsiteX30" fmla="*/ 861369 w 3706892"/>
              <a:gd name="connsiteY30" fmla="*/ 1352646 h 2929890"/>
              <a:gd name="connsiteX31" fmla="*/ 865801 w 3706892"/>
              <a:gd name="connsiteY31" fmla="*/ 1357399 h 2929890"/>
              <a:gd name="connsiteX32" fmla="*/ 9024 w 3706892"/>
              <a:gd name="connsiteY32" fmla="*/ 1950243 h 2929890"/>
              <a:gd name="connsiteX33" fmla="*/ 0 w 3706892"/>
              <a:gd name="connsiteY33" fmla="*/ 1945086 h 2929890"/>
              <a:gd name="connsiteX34" fmla="*/ 861369 w 3706892"/>
              <a:gd name="connsiteY34" fmla="*/ 1352646 h 2929890"/>
              <a:gd name="connsiteX35" fmla="*/ 1853446 w 3706892"/>
              <a:gd name="connsiteY35" fmla="*/ 0 h 2929890"/>
              <a:gd name="connsiteX36" fmla="*/ 2648518 w 3706892"/>
              <a:gd name="connsiteY36" fmla="*/ 587269 h 2929890"/>
              <a:gd name="connsiteX37" fmla="*/ 2304792 w 3706892"/>
              <a:gd name="connsiteY37" fmla="*/ 587269 h 2929890"/>
              <a:gd name="connsiteX38" fmla="*/ 2762193 w 3706892"/>
              <a:gd name="connsiteY38" fmla="*/ 1283732 h 2929890"/>
              <a:gd name="connsiteX39" fmla="*/ 2437219 w 3706892"/>
              <a:gd name="connsiteY39" fmla="*/ 1344744 h 2929890"/>
              <a:gd name="connsiteX40" fmla="*/ 2396648 w 3706892"/>
              <a:gd name="connsiteY40" fmla="*/ 1693627 h 2929890"/>
              <a:gd name="connsiteX41" fmla="*/ 2138691 w 3706892"/>
              <a:gd name="connsiteY41" fmla="*/ 1445558 h 2929890"/>
              <a:gd name="connsiteX42" fmla="*/ 2138691 w 3706892"/>
              <a:gd name="connsiteY42" fmla="*/ 1812263 h 2929890"/>
              <a:gd name="connsiteX43" fmla="*/ 1853446 w 3706892"/>
              <a:gd name="connsiteY43" fmla="*/ 1606167 h 2929890"/>
              <a:gd name="connsiteX44" fmla="*/ 1570783 w 3706892"/>
              <a:gd name="connsiteY44" fmla="*/ 1810397 h 2929890"/>
              <a:gd name="connsiteX45" fmla="*/ 1570783 w 3706892"/>
              <a:gd name="connsiteY45" fmla="*/ 1441738 h 2929890"/>
              <a:gd name="connsiteX46" fmla="*/ 1569492 w 3706892"/>
              <a:gd name="connsiteY46" fmla="*/ 1444294 h 2929890"/>
              <a:gd name="connsiteX47" fmla="*/ 1306923 w 3706892"/>
              <a:gd name="connsiteY47" fmla="*/ 1697840 h 2929890"/>
              <a:gd name="connsiteX48" fmla="*/ 1265861 w 3706892"/>
              <a:gd name="connsiteY48" fmla="*/ 1344744 h 2929890"/>
              <a:gd name="connsiteX49" fmla="*/ 939633 w 3706892"/>
              <a:gd name="connsiteY49" fmla="*/ 1283497 h 2929890"/>
              <a:gd name="connsiteX50" fmla="*/ 1402101 w 3706892"/>
              <a:gd name="connsiteY50" fmla="*/ 587269 h 2929890"/>
              <a:gd name="connsiteX51" fmla="*/ 1058375 w 3706892"/>
              <a:gd name="connsiteY51" fmla="*/ 587269 h 2929890"/>
              <a:gd name="connsiteX52" fmla="*/ 1853446 w 3706892"/>
              <a:gd name="connsiteY52" fmla="*/ 0 h 2929890"/>
              <a:gd name="connsiteX0" fmla="*/ 381987 w 3706892"/>
              <a:gd name="connsiteY0" fmla="*/ 2355724 h 2929890"/>
              <a:gd name="connsiteX1" fmla="*/ 247815 w 3706892"/>
              <a:gd name="connsiteY1" fmla="*/ 2425226 h 2929890"/>
              <a:gd name="connsiteX2" fmla="*/ 248783 w 3706892"/>
              <a:gd name="connsiteY2" fmla="*/ 2417842 h 2929890"/>
              <a:gd name="connsiteX3" fmla="*/ 381987 w 3706892"/>
              <a:gd name="connsiteY3" fmla="*/ 2355724 h 2929890"/>
              <a:gd name="connsiteX4" fmla="*/ 454392 w 3706892"/>
              <a:gd name="connsiteY4" fmla="*/ 2318189 h 2929890"/>
              <a:gd name="connsiteX5" fmla="*/ 452772 w 3706892"/>
              <a:gd name="connsiteY5" fmla="*/ 2319057 h 2929890"/>
              <a:gd name="connsiteX6" fmla="*/ 454392 w 3706892"/>
              <a:gd name="connsiteY6" fmla="*/ 2318189 h 2929890"/>
              <a:gd name="connsiteX7" fmla="*/ 1570783 w 3706892"/>
              <a:gd name="connsiteY7" fmla="*/ 2929890 h 2929890"/>
              <a:gd name="connsiteX8" fmla="*/ 1571290 w 3706892"/>
              <a:gd name="connsiteY8" fmla="*/ 1903782 h 2929890"/>
              <a:gd name="connsiteX9" fmla="*/ 1571290 w 3706892"/>
              <a:gd name="connsiteY9" fmla="*/ 2929545 h 2929890"/>
              <a:gd name="connsiteX10" fmla="*/ 1570783 w 3706892"/>
              <a:gd name="connsiteY10" fmla="*/ 2929890 h 2929890"/>
              <a:gd name="connsiteX11" fmla="*/ 2472208 w 3706892"/>
              <a:gd name="connsiteY11" fmla="*/ 1748890 h 2929890"/>
              <a:gd name="connsiteX12" fmla="*/ 2750047 w 3706892"/>
              <a:gd name="connsiteY12" fmla="*/ 1991075 h 2929890"/>
              <a:gd name="connsiteX13" fmla="*/ 2465482 w 3706892"/>
              <a:gd name="connsiteY13" fmla="*/ 1756102 h 2929890"/>
              <a:gd name="connsiteX14" fmla="*/ 2472208 w 3706892"/>
              <a:gd name="connsiteY14" fmla="*/ 1748890 h 2929890"/>
              <a:gd name="connsiteX15" fmla="*/ 1230873 w 3706892"/>
              <a:gd name="connsiteY15" fmla="*/ 1748890 h 2929890"/>
              <a:gd name="connsiteX16" fmla="*/ 1239735 w 3706892"/>
              <a:gd name="connsiteY16" fmla="*/ 1758393 h 2929890"/>
              <a:gd name="connsiteX17" fmla="*/ 876898 w 3706892"/>
              <a:gd name="connsiteY17" fmla="*/ 2049759 h 2929890"/>
              <a:gd name="connsiteX18" fmla="*/ 1230873 w 3706892"/>
              <a:gd name="connsiteY18" fmla="*/ 1748890 h 2929890"/>
              <a:gd name="connsiteX19" fmla="*/ 2840256 w 3706892"/>
              <a:gd name="connsiteY19" fmla="*/ 1354207 h 2929890"/>
              <a:gd name="connsiteX20" fmla="*/ 3706892 w 3706892"/>
              <a:gd name="connsiteY20" fmla="*/ 1945086 h 2929890"/>
              <a:gd name="connsiteX21" fmla="*/ 3417775 w 3706892"/>
              <a:gd name="connsiteY21" fmla="*/ 2110295 h 2929890"/>
              <a:gd name="connsiteX22" fmla="*/ 3459078 w 3706892"/>
              <a:gd name="connsiteY22" fmla="*/ 2425226 h 2929890"/>
              <a:gd name="connsiteX23" fmla="*/ 3339559 w 3706892"/>
              <a:gd name="connsiteY23" fmla="*/ 2364335 h 2929890"/>
              <a:gd name="connsiteX24" fmla="*/ 3454704 w 3706892"/>
              <a:gd name="connsiteY24" fmla="*/ 2418032 h 2929890"/>
              <a:gd name="connsiteX25" fmla="*/ 3414543 w 3706892"/>
              <a:gd name="connsiteY25" fmla="*/ 2111796 h 2929890"/>
              <a:gd name="connsiteX26" fmla="*/ 3695677 w 3706892"/>
              <a:gd name="connsiteY26" fmla="*/ 1951148 h 2929890"/>
              <a:gd name="connsiteX27" fmla="*/ 2837279 w 3706892"/>
              <a:gd name="connsiteY27" fmla="*/ 1357399 h 2929890"/>
              <a:gd name="connsiteX28" fmla="*/ 2840256 w 3706892"/>
              <a:gd name="connsiteY28" fmla="*/ 1354207 h 2929890"/>
              <a:gd name="connsiteX29" fmla="*/ 861369 w 3706892"/>
              <a:gd name="connsiteY29" fmla="*/ 1352646 h 2929890"/>
              <a:gd name="connsiteX30" fmla="*/ 865801 w 3706892"/>
              <a:gd name="connsiteY30" fmla="*/ 1357399 h 2929890"/>
              <a:gd name="connsiteX31" fmla="*/ 9024 w 3706892"/>
              <a:gd name="connsiteY31" fmla="*/ 1950243 h 2929890"/>
              <a:gd name="connsiteX32" fmla="*/ 0 w 3706892"/>
              <a:gd name="connsiteY32" fmla="*/ 1945086 h 2929890"/>
              <a:gd name="connsiteX33" fmla="*/ 861369 w 3706892"/>
              <a:gd name="connsiteY33" fmla="*/ 1352646 h 2929890"/>
              <a:gd name="connsiteX34" fmla="*/ 1853446 w 3706892"/>
              <a:gd name="connsiteY34" fmla="*/ 0 h 2929890"/>
              <a:gd name="connsiteX35" fmla="*/ 2648518 w 3706892"/>
              <a:gd name="connsiteY35" fmla="*/ 587269 h 2929890"/>
              <a:gd name="connsiteX36" fmla="*/ 2304792 w 3706892"/>
              <a:gd name="connsiteY36" fmla="*/ 587269 h 2929890"/>
              <a:gd name="connsiteX37" fmla="*/ 2762193 w 3706892"/>
              <a:gd name="connsiteY37" fmla="*/ 1283732 h 2929890"/>
              <a:gd name="connsiteX38" fmla="*/ 2437219 w 3706892"/>
              <a:gd name="connsiteY38" fmla="*/ 1344744 h 2929890"/>
              <a:gd name="connsiteX39" fmla="*/ 2396648 w 3706892"/>
              <a:gd name="connsiteY39" fmla="*/ 1693627 h 2929890"/>
              <a:gd name="connsiteX40" fmla="*/ 2138691 w 3706892"/>
              <a:gd name="connsiteY40" fmla="*/ 1445558 h 2929890"/>
              <a:gd name="connsiteX41" fmla="*/ 2138691 w 3706892"/>
              <a:gd name="connsiteY41" fmla="*/ 1812263 h 2929890"/>
              <a:gd name="connsiteX42" fmla="*/ 1853446 w 3706892"/>
              <a:gd name="connsiteY42" fmla="*/ 1606167 h 2929890"/>
              <a:gd name="connsiteX43" fmla="*/ 1570783 w 3706892"/>
              <a:gd name="connsiteY43" fmla="*/ 1810397 h 2929890"/>
              <a:gd name="connsiteX44" fmla="*/ 1570783 w 3706892"/>
              <a:gd name="connsiteY44" fmla="*/ 1441738 h 2929890"/>
              <a:gd name="connsiteX45" fmla="*/ 1569492 w 3706892"/>
              <a:gd name="connsiteY45" fmla="*/ 1444294 h 2929890"/>
              <a:gd name="connsiteX46" fmla="*/ 1306923 w 3706892"/>
              <a:gd name="connsiteY46" fmla="*/ 1697840 h 2929890"/>
              <a:gd name="connsiteX47" fmla="*/ 1265861 w 3706892"/>
              <a:gd name="connsiteY47" fmla="*/ 1344744 h 2929890"/>
              <a:gd name="connsiteX48" fmla="*/ 939633 w 3706892"/>
              <a:gd name="connsiteY48" fmla="*/ 1283497 h 2929890"/>
              <a:gd name="connsiteX49" fmla="*/ 1402101 w 3706892"/>
              <a:gd name="connsiteY49" fmla="*/ 587269 h 2929890"/>
              <a:gd name="connsiteX50" fmla="*/ 1058375 w 3706892"/>
              <a:gd name="connsiteY50" fmla="*/ 587269 h 2929890"/>
              <a:gd name="connsiteX51" fmla="*/ 1853446 w 3706892"/>
              <a:gd name="connsiteY51" fmla="*/ 0 h 2929890"/>
              <a:gd name="connsiteX0" fmla="*/ 381987 w 3706892"/>
              <a:gd name="connsiteY0" fmla="*/ 2355724 h 2929890"/>
              <a:gd name="connsiteX1" fmla="*/ 247815 w 3706892"/>
              <a:gd name="connsiteY1" fmla="*/ 2425226 h 2929890"/>
              <a:gd name="connsiteX2" fmla="*/ 248783 w 3706892"/>
              <a:gd name="connsiteY2" fmla="*/ 2417842 h 2929890"/>
              <a:gd name="connsiteX3" fmla="*/ 381987 w 3706892"/>
              <a:gd name="connsiteY3" fmla="*/ 2355724 h 2929890"/>
              <a:gd name="connsiteX4" fmla="*/ 454392 w 3706892"/>
              <a:gd name="connsiteY4" fmla="*/ 2318189 h 2929890"/>
              <a:gd name="connsiteX5" fmla="*/ 452772 w 3706892"/>
              <a:gd name="connsiteY5" fmla="*/ 2319057 h 2929890"/>
              <a:gd name="connsiteX6" fmla="*/ 454392 w 3706892"/>
              <a:gd name="connsiteY6" fmla="*/ 2318189 h 2929890"/>
              <a:gd name="connsiteX7" fmla="*/ 1570783 w 3706892"/>
              <a:gd name="connsiteY7" fmla="*/ 2929890 h 2929890"/>
              <a:gd name="connsiteX8" fmla="*/ 1571290 w 3706892"/>
              <a:gd name="connsiteY8" fmla="*/ 2929545 h 2929890"/>
              <a:gd name="connsiteX9" fmla="*/ 1570783 w 3706892"/>
              <a:gd name="connsiteY9" fmla="*/ 2929890 h 2929890"/>
              <a:gd name="connsiteX10" fmla="*/ 2472208 w 3706892"/>
              <a:gd name="connsiteY10" fmla="*/ 1748890 h 2929890"/>
              <a:gd name="connsiteX11" fmla="*/ 2750047 w 3706892"/>
              <a:gd name="connsiteY11" fmla="*/ 1991075 h 2929890"/>
              <a:gd name="connsiteX12" fmla="*/ 2465482 w 3706892"/>
              <a:gd name="connsiteY12" fmla="*/ 1756102 h 2929890"/>
              <a:gd name="connsiteX13" fmla="*/ 2472208 w 3706892"/>
              <a:gd name="connsiteY13" fmla="*/ 1748890 h 2929890"/>
              <a:gd name="connsiteX14" fmla="*/ 1230873 w 3706892"/>
              <a:gd name="connsiteY14" fmla="*/ 1748890 h 2929890"/>
              <a:gd name="connsiteX15" fmla="*/ 1239735 w 3706892"/>
              <a:gd name="connsiteY15" fmla="*/ 1758393 h 2929890"/>
              <a:gd name="connsiteX16" fmla="*/ 876898 w 3706892"/>
              <a:gd name="connsiteY16" fmla="*/ 2049759 h 2929890"/>
              <a:gd name="connsiteX17" fmla="*/ 1230873 w 3706892"/>
              <a:gd name="connsiteY17" fmla="*/ 1748890 h 2929890"/>
              <a:gd name="connsiteX18" fmla="*/ 2840256 w 3706892"/>
              <a:gd name="connsiteY18" fmla="*/ 1354207 h 2929890"/>
              <a:gd name="connsiteX19" fmla="*/ 3706892 w 3706892"/>
              <a:gd name="connsiteY19" fmla="*/ 1945086 h 2929890"/>
              <a:gd name="connsiteX20" fmla="*/ 3417775 w 3706892"/>
              <a:gd name="connsiteY20" fmla="*/ 2110295 h 2929890"/>
              <a:gd name="connsiteX21" fmla="*/ 3459078 w 3706892"/>
              <a:gd name="connsiteY21" fmla="*/ 2425226 h 2929890"/>
              <a:gd name="connsiteX22" fmla="*/ 3339559 w 3706892"/>
              <a:gd name="connsiteY22" fmla="*/ 2364335 h 2929890"/>
              <a:gd name="connsiteX23" fmla="*/ 3454704 w 3706892"/>
              <a:gd name="connsiteY23" fmla="*/ 2418032 h 2929890"/>
              <a:gd name="connsiteX24" fmla="*/ 3414543 w 3706892"/>
              <a:gd name="connsiteY24" fmla="*/ 2111796 h 2929890"/>
              <a:gd name="connsiteX25" fmla="*/ 3695677 w 3706892"/>
              <a:gd name="connsiteY25" fmla="*/ 1951148 h 2929890"/>
              <a:gd name="connsiteX26" fmla="*/ 2837279 w 3706892"/>
              <a:gd name="connsiteY26" fmla="*/ 1357399 h 2929890"/>
              <a:gd name="connsiteX27" fmla="*/ 2840256 w 3706892"/>
              <a:gd name="connsiteY27" fmla="*/ 1354207 h 2929890"/>
              <a:gd name="connsiteX28" fmla="*/ 861369 w 3706892"/>
              <a:gd name="connsiteY28" fmla="*/ 1352646 h 2929890"/>
              <a:gd name="connsiteX29" fmla="*/ 865801 w 3706892"/>
              <a:gd name="connsiteY29" fmla="*/ 1357399 h 2929890"/>
              <a:gd name="connsiteX30" fmla="*/ 9024 w 3706892"/>
              <a:gd name="connsiteY30" fmla="*/ 1950243 h 2929890"/>
              <a:gd name="connsiteX31" fmla="*/ 0 w 3706892"/>
              <a:gd name="connsiteY31" fmla="*/ 1945086 h 2929890"/>
              <a:gd name="connsiteX32" fmla="*/ 861369 w 3706892"/>
              <a:gd name="connsiteY32" fmla="*/ 1352646 h 2929890"/>
              <a:gd name="connsiteX33" fmla="*/ 1853446 w 3706892"/>
              <a:gd name="connsiteY33" fmla="*/ 0 h 2929890"/>
              <a:gd name="connsiteX34" fmla="*/ 2648518 w 3706892"/>
              <a:gd name="connsiteY34" fmla="*/ 587269 h 2929890"/>
              <a:gd name="connsiteX35" fmla="*/ 2304792 w 3706892"/>
              <a:gd name="connsiteY35" fmla="*/ 587269 h 2929890"/>
              <a:gd name="connsiteX36" fmla="*/ 2762193 w 3706892"/>
              <a:gd name="connsiteY36" fmla="*/ 1283732 h 2929890"/>
              <a:gd name="connsiteX37" fmla="*/ 2437219 w 3706892"/>
              <a:gd name="connsiteY37" fmla="*/ 1344744 h 2929890"/>
              <a:gd name="connsiteX38" fmla="*/ 2396648 w 3706892"/>
              <a:gd name="connsiteY38" fmla="*/ 1693627 h 2929890"/>
              <a:gd name="connsiteX39" fmla="*/ 2138691 w 3706892"/>
              <a:gd name="connsiteY39" fmla="*/ 1445558 h 2929890"/>
              <a:gd name="connsiteX40" fmla="*/ 2138691 w 3706892"/>
              <a:gd name="connsiteY40" fmla="*/ 1812263 h 2929890"/>
              <a:gd name="connsiteX41" fmla="*/ 1853446 w 3706892"/>
              <a:gd name="connsiteY41" fmla="*/ 1606167 h 2929890"/>
              <a:gd name="connsiteX42" fmla="*/ 1570783 w 3706892"/>
              <a:gd name="connsiteY42" fmla="*/ 1810397 h 2929890"/>
              <a:gd name="connsiteX43" fmla="*/ 1570783 w 3706892"/>
              <a:gd name="connsiteY43" fmla="*/ 1441738 h 2929890"/>
              <a:gd name="connsiteX44" fmla="*/ 1569492 w 3706892"/>
              <a:gd name="connsiteY44" fmla="*/ 1444294 h 2929890"/>
              <a:gd name="connsiteX45" fmla="*/ 1306923 w 3706892"/>
              <a:gd name="connsiteY45" fmla="*/ 1697840 h 2929890"/>
              <a:gd name="connsiteX46" fmla="*/ 1265861 w 3706892"/>
              <a:gd name="connsiteY46" fmla="*/ 1344744 h 2929890"/>
              <a:gd name="connsiteX47" fmla="*/ 939633 w 3706892"/>
              <a:gd name="connsiteY47" fmla="*/ 1283497 h 2929890"/>
              <a:gd name="connsiteX48" fmla="*/ 1402101 w 3706892"/>
              <a:gd name="connsiteY48" fmla="*/ 587269 h 2929890"/>
              <a:gd name="connsiteX49" fmla="*/ 1058375 w 3706892"/>
              <a:gd name="connsiteY49" fmla="*/ 587269 h 2929890"/>
              <a:gd name="connsiteX50" fmla="*/ 1853446 w 3706892"/>
              <a:gd name="connsiteY50" fmla="*/ 0 h 2929890"/>
              <a:gd name="connsiteX0" fmla="*/ 381987 w 3706892"/>
              <a:gd name="connsiteY0" fmla="*/ 2355724 h 2425226"/>
              <a:gd name="connsiteX1" fmla="*/ 247815 w 3706892"/>
              <a:gd name="connsiteY1" fmla="*/ 2425226 h 2425226"/>
              <a:gd name="connsiteX2" fmla="*/ 248783 w 3706892"/>
              <a:gd name="connsiteY2" fmla="*/ 2417842 h 2425226"/>
              <a:gd name="connsiteX3" fmla="*/ 381987 w 3706892"/>
              <a:gd name="connsiteY3" fmla="*/ 2355724 h 2425226"/>
              <a:gd name="connsiteX4" fmla="*/ 454392 w 3706892"/>
              <a:gd name="connsiteY4" fmla="*/ 2318189 h 2425226"/>
              <a:gd name="connsiteX5" fmla="*/ 452772 w 3706892"/>
              <a:gd name="connsiteY5" fmla="*/ 2319057 h 2425226"/>
              <a:gd name="connsiteX6" fmla="*/ 454392 w 3706892"/>
              <a:gd name="connsiteY6" fmla="*/ 2318189 h 2425226"/>
              <a:gd name="connsiteX7" fmla="*/ 2472208 w 3706892"/>
              <a:gd name="connsiteY7" fmla="*/ 1748890 h 2425226"/>
              <a:gd name="connsiteX8" fmla="*/ 2750047 w 3706892"/>
              <a:gd name="connsiteY8" fmla="*/ 1991075 h 2425226"/>
              <a:gd name="connsiteX9" fmla="*/ 2465482 w 3706892"/>
              <a:gd name="connsiteY9" fmla="*/ 1756102 h 2425226"/>
              <a:gd name="connsiteX10" fmla="*/ 2472208 w 3706892"/>
              <a:gd name="connsiteY10" fmla="*/ 1748890 h 2425226"/>
              <a:gd name="connsiteX11" fmla="*/ 1230873 w 3706892"/>
              <a:gd name="connsiteY11" fmla="*/ 1748890 h 2425226"/>
              <a:gd name="connsiteX12" fmla="*/ 1239735 w 3706892"/>
              <a:gd name="connsiteY12" fmla="*/ 1758393 h 2425226"/>
              <a:gd name="connsiteX13" fmla="*/ 876898 w 3706892"/>
              <a:gd name="connsiteY13" fmla="*/ 2049759 h 2425226"/>
              <a:gd name="connsiteX14" fmla="*/ 1230873 w 3706892"/>
              <a:gd name="connsiteY14" fmla="*/ 1748890 h 2425226"/>
              <a:gd name="connsiteX15" fmla="*/ 2840256 w 3706892"/>
              <a:gd name="connsiteY15" fmla="*/ 1354207 h 2425226"/>
              <a:gd name="connsiteX16" fmla="*/ 3706892 w 3706892"/>
              <a:gd name="connsiteY16" fmla="*/ 1945086 h 2425226"/>
              <a:gd name="connsiteX17" fmla="*/ 3417775 w 3706892"/>
              <a:gd name="connsiteY17" fmla="*/ 2110295 h 2425226"/>
              <a:gd name="connsiteX18" fmla="*/ 3459078 w 3706892"/>
              <a:gd name="connsiteY18" fmla="*/ 2425226 h 2425226"/>
              <a:gd name="connsiteX19" fmla="*/ 3339559 w 3706892"/>
              <a:gd name="connsiteY19" fmla="*/ 2364335 h 2425226"/>
              <a:gd name="connsiteX20" fmla="*/ 3454704 w 3706892"/>
              <a:gd name="connsiteY20" fmla="*/ 2418032 h 2425226"/>
              <a:gd name="connsiteX21" fmla="*/ 3414543 w 3706892"/>
              <a:gd name="connsiteY21" fmla="*/ 2111796 h 2425226"/>
              <a:gd name="connsiteX22" fmla="*/ 3695677 w 3706892"/>
              <a:gd name="connsiteY22" fmla="*/ 1951148 h 2425226"/>
              <a:gd name="connsiteX23" fmla="*/ 2837279 w 3706892"/>
              <a:gd name="connsiteY23" fmla="*/ 1357399 h 2425226"/>
              <a:gd name="connsiteX24" fmla="*/ 2840256 w 3706892"/>
              <a:gd name="connsiteY24" fmla="*/ 1354207 h 2425226"/>
              <a:gd name="connsiteX25" fmla="*/ 861369 w 3706892"/>
              <a:gd name="connsiteY25" fmla="*/ 1352646 h 2425226"/>
              <a:gd name="connsiteX26" fmla="*/ 865801 w 3706892"/>
              <a:gd name="connsiteY26" fmla="*/ 1357399 h 2425226"/>
              <a:gd name="connsiteX27" fmla="*/ 9024 w 3706892"/>
              <a:gd name="connsiteY27" fmla="*/ 1950243 h 2425226"/>
              <a:gd name="connsiteX28" fmla="*/ 0 w 3706892"/>
              <a:gd name="connsiteY28" fmla="*/ 1945086 h 2425226"/>
              <a:gd name="connsiteX29" fmla="*/ 861369 w 3706892"/>
              <a:gd name="connsiteY29" fmla="*/ 1352646 h 2425226"/>
              <a:gd name="connsiteX30" fmla="*/ 1853446 w 3706892"/>
              <a:gd name="connsiteY30" fmla="*/ 0 h 2425226"/>
              <a:gd name="connsiteX31" fmla="*/ 2648518 w 3706892"/>
              <a:gd name="connsiteY31" fmla="*/ 587269 h 2425226"/>
              <a:gd name="connsiteX32" fmla="*/ 2304792 w 3706892"/>
              <a:gd name="connsiteY32" fmla="*/ 587269 h 2425226"/>
              <a:gd name="connsiteX33" fmla="*/ 2762193 w 3706892"/>
              <a:gd name="connsiteY33" fmla="*/ 1283732 h 2425226"/>
              <a:gd name="connsiteX34" fmla="*/ 2437219 w 3706892"/>
              <a:gd name="connsiteY34" fmla="*/ 1344744 h 2425226"/>
              <a:gd name="connsiteX35" fmla="*/ 2396648 w 3706892"/>
              <a:gd name="connsiteY35" fmla="*/ 1693627 h 2425226"/>
              <a:gd name="connsiteX36" fmla="*/ 2138691 w 3706892"/>
              <a:gd name="connsiteY36" fmla="*/ 1445558 h 2425226"/>
              <a:gd name="connsiteX37" fmla="*/ 2138691 w 3706892"/>
              <a:gd name="connsiteY37" fmla="*/ 1812263 h 2425226"/>
              <a:gd name="connsiteX38" fmla="*/ 1853446 w 3706892"/>
              <a:gd name="connsiteY38" fmla="*/ 1606167 h 2425226"/>
              <a:gd name="connsiteX39" fmla="*/ 1570783 w 3706892"/>
              <a:gd name="connsiteY39" fmla="*/ 1810397 h 2425226"/>
              <a:gd name="connsiteX40" fmla="*/ 1570783 w 3706892"/>
              <a:gd name="connsiteY40" fmla="*/ 1441738 h 2425226"/>
              <a:gd name="connsiteX41" fmla="*/ 1569492 w 3706892"/>
              <a:gd name="connsiteY41" fmla="*/ 1444294 h 2425226"/>
              <a:gd name="connsiteX42" fmla="*/ 1306923 w 3706892"/>
              <a:gd name="connsiteY42" fmla="*/ 1697840 h 2425226"/>
              <a:gd name="connsiteX43" fmla="*/ 1265861 w 3706892"/>
              <a:gd name="connsiteY43" fmla="*/ 1344744 h 2425226"/>
              <a:gd name="connsiteX44" fmla="*/ 939633 w 3706892"/>
              <a:gd name="connsiteY44" fmla="*/ 1283497 h 2425226"/>
              <a:gd name="connsiteX45" fmla="*/ 1402101 w 3706892"/>
              <a:gd name="connsiteY45" fmla="*/ 587269 h 2425226"/>
              <a:gd name="connsiteX46" fmla="*/ 1058375 w 3706892"/>
              <a:gd name="connsiteY46" fmla="*/ 587269 h 2425226"/>
              <a:gd name="connsiteX47" fmla="*/ 1853446 w 3706892"/>
              <a:gd name="connsiteY47" fmla="*/ 0 h 2425226"/>
              <a:gd name="connsiteX0" fmla="*/ 248783 w 3706892"/>
              <a:gd name="connsiteY0" fmla="*/ 2417842 h 2425226"/>
              <a:gd name="connsiteX1" fmla="*/ 247815 w 3706892"/>
              <a:gd name="connsiteY1" fmla="*/ 2425226 h 2425226"/>
              <a:gd name="connsiteX2" fmla="*/ 248783 w 3706892"/>
              <a:gd name="connsiteY2" fmla="*/ 2417842 h 2425226"/>
              <a:gd name="connsiteX3" fmla="*/ 454392 w 3706892"/>
              <a:gd name="connsiteY3" fmla="*/ 2318189 h 2425226"/>
              <a:gd name="connsiteX4" fmla="*/ 452772 w 3706892"/>
              <a:gd name="connsiteY4" fmla="*/ 2319057 h 2425226"/>
              <a:gd name="connsiteX5" fmla="*/ 454392 w 3706892"/>
              <a:gd name="connsiteY5" fmla="*/ 2318189 h 2425226"/>
              <a:gd name="connsiteX6" fmla="*/ 2472208 w 3706892"/>
              <a:gd name="connsiteY6" fmla="*/ 1748890 h 2425226"/>
              <a:gd name="connsiteX7" fmla="*/ 2750047 w 3706892"/>
              <a:gd name="connsiteY7" fmla="*/ 1991075 h 2425226"/>
              <a:gd name="connsiteX8" fmla="*/ 2465482 w 3706892"/>
              <a:gd name="connsiteY8" fmla="*/ 1756102 h 2425226"/>
              <a:gd name="connsiteX9" fmla="*/ 2472208 w 3706892"/>
              <a:gd name="connsiteY9" fmla="*/ 1748890 h 2425226"/>
              <a:gd name="connsiteX10" fmla="*/ 1230873 w 3706892"/>
              <a:gd name="connsiteY10" fmla="*/ 1748890 h 2425226"/>
              <a:gd name="connsiteX11" fmla="*/ 1239735 w 3706892"/>
              <a:gd name="connsiteY11" fmla="*/ 1758393 h 2425226"/>
              <a:gd name="connsiteX12" fmla="*/ 876898 w 3706892"/>
              <a:gd name="connsiteY12" fmla="*/ 2049759 h 2425226"/>
              <a:gd name="connsiteX13" fmla="*/ 1230873 w 3706892"/>
              <a:gd name="connsiteY13" fmla="*/ 1748890 h 2425226"/>
              <a:gd name="connsiteX14" fmla="*/ 2840256 w 3706892"/>
              <a:gd name="connsiteY14" fmla="*/ 1354207 h 2425226"/>
              <a:gd name="connsiteX15" fmla="*/ 3706892 w 3706892"/>
              <a:gd name="connsiteY15" fmla="*/ 1945086 h 2425226"/>
              <a:gd name="connsiteX16" fmla="*/ 3417775 w 3706892"/>
              <a:gd name="connsiteY16" fmla="*/ 2110295 h 2425226"/>
              <a:gd name="connsiteX17" fmla="*/ 3459078 w 3706892"/>
              <a:gd name="connsiteY17" fmla="*/ 2425226 h 2425226"/>
              <a:gd name="connsiteX18" fmla="*/ 3339559 w 3706892"/>
              <a:gd name="connsiteY18" fmla="*/ 2364335 h 2425226"/>
              <a:gd name="connsiteX19" fmla="*/ 3454704 w 3706892"/>
              <a:gd name="connsiteY19" fmla="*/ 2418032 h 2425226"/>
              <a:gd name="connsiteX20" fmla="*/ 3414543 w 3706892"/>
              <a:gd name="connsiteY20" fmla="*/ 2111796 h 2425226"/>
              <a:gd name="connsiteX21" fmla="*/ 3695677 w 3706892"/>
              <a:gd name="connsiteY21" fmla="*/ 1951148 h 2425226"/>
              <a:gd name="connsiteX22" fmla="*/ 2837279 w 3706892"/>
              <a:gd name="connsiteY22" fmla="*/ 1357399 h 2425226"/>
              <a:gd name="connsiteX23" fmla="*/ 2840256 w 3706892"/>
              <a:gd name="connsiteY23" fmla="*/ 1354207 h 2425226"/>
              <a:gd name="connsiteX24" fmla="*/ 861369 w 3706892"/>
              <a:gd name="connsiteY24" fmla="*/ 1352646 h 2425226"/>
              <a:gd name="connsiteX25" fmla="*/ 865801 w 3706892"/>
              <a:gd name="connsiteY25" fmla="*/ 1357399 h 2425226"/>
              <a:gd name="connsiteX26" fmla="*/ 9024 w 3706892"/>
              <a:gd name="connsiteY26" fmla="*/ 1950243 h 2425226"/>
              <a:gd name="connsiteX27" fmla="*/ 0 w 3706892"/>
              <a:gd name="connsiteY27" fmla="*/ 1945086 h 2425226"/>
              <a:gd name="connsiteX28" fmla="*/ 861369 w 3706892"/>
              <a:gd name="connsiteY28" fmla="*/ 1352646 h 2425226"/>
              <a:gd name="connsiteX29" fmla="*/ 1853446 w 3706892"/>
              <a:gd name="connsiteY29" fmla="*/ 0 h 2425226"/>
              <a:gd name="connsiteX30" fmla="*/ 2648518 w 3706892"/>
              <a:gd name="connsiteY30" fmla="*/ 587269 h 2425226"/>
              <a:gd name="connsiteX31" fmla="*/ 2304792 w 3706892"/>
              <a:gd name="connsiteY31" fmla="*/ 587269 h 2425226"/>
              <a:gd name="connsiteX32" fmla="*/ 2762193 w 3706892"/>
              <a:gd name="connsiteY32" fmla="*/ 1283732 h 2425226"/>
              <a:gd name="connsiteX33" fmla="*/ 2437219 w 3706892"/>
              <a:gd name="connsiteY33" fmla="*/ 1344744 h 2425226"/>
              <a:gd name="connsiteX34" fmla="*/ 2396648 w 3706892"/>
              <a:gd name="connsiteY34" fmla="*/ 1693627 h 2425226"/>
              <a:gd name="connsiteX35" fmla="*/ 2138691 w 3706892"/>
              <a:gd name="connsiteY35" fmla="*/ 1445558 h 2425226"/>
              <a:gd name="connsiteX36" fmla="*/ 2138691 w 3706892"/>
              <a:gd name="connsiteY36" fmla="*/ 1812263 h 2425226"/>
              <a:gd name="connsiteX37" fmla="*/ 1853446 w 3706892"/>
              <a:gd name="connsiteY37" fmla="*/ 1606167 h 2425226"/>
              <a:gd name="connsiteX38" fmla="*/ 1570783 w 3706892"/>
              <a:gd name="connsiteY38" fmla="*/ 1810397 h 2425226"/>
              <a:gd name="connsiteX39" fmla="*/ 1570783 w 3706892"/>
              <a:gd name="connsiteY39" fmla="*/ 1441738 h 2425226"/>
              <a:gd name="connsiteX40" fmla="*/ 1569492 w 3706892"/>
              <a:gd name="connsiteY40" fmla="*/ 1444294 h 2425226"/>
              <a:gd name="connsiteX41" fmla="*/ 1306923 w 3706892"/>
              <a:gd name="connsiteY41" fmla="*/ 1697840 h 2425226"/>
              <a:gd name="connsiteX42" fmla="*/ 1265861 w 3706892"/>
              <a:gd name="connsiteY42" fmla="*/ 1344744 h 2425226"/>
              <a:gd name="connsiteX43" fmla="*/ 939633 w 3706892"/>
              <a:gd name="connsiteY43" fmla="*/ 1283497 h 2425226"/>
              <a:gd name="connsiteX44" fmla="*/ 1402101 w 3706892"/>
              <a:gd name="connsiteY44" fmla="*/ 587269 h 2425226"/>
              <a:gd name="connsiteX45" fmla="*/ 1058375 w 3706892"/>
              <a:gd name="connsiteY45" fmla="*/ 587269 h 2425226"/>
              <a:gd name="connsiteX46" fmla="*/ 1853446 w 3706892"/>
              <a:gd name="connsiteY46" fmla="*/ 0 h 2425226"/>
              <a:gd name="connsiteX0" fmla="*/ 454392 w 3706892"/>
              <a:gd name="connsiteY0" fmla="*/ 2318189 h 2425226"/>
              <a:gd name="connsiteX1" fmla="*/ 452772 w 3706892"/>
              <a:gd name="connsiteY1" fmla="*/ 2319057 h 2425226"/>
              <a:gd name="connsiteX2" fmla="*/ 454392 w 3706892"/>
              <a:gd name="connsiteY2" fmla="*/ 2318189 h 2425226"/>
              <a:gd name="connsiteX3" fmla="*/ 2472208 w 3706892"/>
              <a:gd name="connsiteY3" fmla="*/ 1748890 h 2425226"/>
              <a:gd name="connsiteX4" fmla="*/ 2750047 w 3706892"/>
              <a:gd name="connsiteY4" fmla="*/ 1991075 h 2425226"/>
              <a:gd name="connsiteX5" fmla="*/ 2465482 w 3706892"/>
              <a:gd name="connsiteY5" fmla="*/ 1756102 h 2425226"/>
              <a:gd name="connsiteX6" fmla="*/ 2472208 w 3706892"/>
              <a:gd name="connsiteY6" fmla="*/ 1748890 h 2425226"/>
              <a:gd name="connsiteX7" fmla="*/ 1230873 w 3706892"/>
              <a:gd name="connsiteY7" fmla="*/ 1748890 h 2425226"/>
              <a:gd name="connsiteX8" fmla="*/ 1239735 w 3706892"/>
              <a:gd name="connsiteY8" fmla="*/ 1758393 h 2425226"/>
              <a:gd name="connsiteX9" fmla="*/ 876898 w 3706892"/>
              <a:gd name="connsiteY9" fmla="*/ 2049759 h 2425226"/>
              <a:gd name="connsiteX10" fmla="*/ 1230873 w 3706892"/>
              <a:gd name="connsiteY10" fmla="*/ 1748890 h 2425226"/>
              <a:gd name="connsiteX11" fmla="*/ 2840256 w 3706892"/>
              <a:gd name="connsiteY11" fmla="*/ 1354207 h 2425226"/>
              <a:gd name="connsiteX12" fmla="*/ 3706892 w 3706892"/>
              <a:gd name="connsiteY12" fmla="*/ 1945086 h 2425226"/>
              <a:gd name="connsiteX13" fmla="*/ 3417775 w 3706892"/>
              <a:gd name="connsiteY13" fmla="*/ 2110295 h 2425226"/>
              <a:gd name="connsiteX14" fmla="*/ 3459078 w 3706892"/>
              <a:gd name="connsiteY14" fmla="*/ 2425226 h 2425226"/>
              <a:gd name="connsiteX15" fmla="*/ 3339559 w 3706892"/>
              <a:gd name="connsiteY15" fmla="*/ 2364335 h 2425226"/>
              <a:gd name="connsiteX16" fmla="*/ 3454704 w 3706892"/>
              <a:gd name="connsiteY16" fmla="*/ 2418032 h 2425226"/>
              <a:gd name="connsiteX17" fmla="*/ 3414543 w 3706892"/>
              <a:gd name="connsiteY17" fmla="*/ 2111796 h 2425226"/>
              <a:gd name="connsiteX18" fmla="*/ 3695677 w 3706892"/>
              <a:gd name="connsiteY18" fmla="*/ 1951148 h 2425226"/>
              <a:gd name="connsiteX19" fmla="*/ 2837279 w 3706892"/>
              <a:gd name="connsiteY19" fmla="*/ 1357399 h 2425226"/>
              <a:gd name="connsiteX20" fmla="*/ 2840256 w 3706892"/>
              <a:gd name="connsiteY20" fmla="*/ 1354207 h 2425226"/>
              <a:gd name="connsiteX21" fmla="*/ 861369 w 3706892"/>
              <a:gd name="connsiteY21" fmla="*/ 1352646 h 2425226"/>
              <a:gd name="connsiteX22" fmla="*/ 865801 w 3706892"/>
              <a:gd name="connsiteY22" fmla="*/ 1357399 h 2425226"/>
              <a:gd name="connsiteX23" fmla="*/ 9024 w 3706892"/>
              <a:gd name="connsiteY23" fmla="*/ 1950243 h 2425226"/>
              <a:gd name="connsiteX24" fmla="*/ 0 w 3706892"/>
              <a:gd name="connsiteY24" fmla="*/ 1945086 h 2425226"/>
              <a:gd name="connsiteX25" fmla="*/ 861369 w 3706892"/>
              <a:gd name="connsiteY25" fmla="*/ 1352646 h 2425226"/>
              <a:gd name="connsiteX26" fmla="*/ 1853446 w 3706892"/>
              <a:gd name="connsiteY26" fmla="*/ 0 h 2425226"/>
              <a:gd name="connsiteX27" fmla="*/ 2648518 w 3706892"/>
              <a:gd name="connsiteY27" fmla="*/ 587269 h 2425226"/>
              <a:gd name="connsiteX28" fmla="*/ 2304792 w 3706892"/>
              <a:gd name="connsiteY28" fmla="*/ 587269 h 2425226"/>
              <a:gd name="connsiteX29" fmla="*/ 2762193 w 3706892"/>
              <a:gd name="connsiteY29" fmla="*/ 1283732 h 2425226"/>
              <a:gd name="connsiteX30" fmla="*/ 2437219 w 3706892"/>
              <a:gd name="connsiteY30" fmla="*/ 1344744 h 2425226"/>
              <a:gd name="connsiteX31" fmla="*/ 2396648 w 3706892"/>
              <a:gd name="connsiteY31" fmla="*/ 1693627 h 2425226"/>
              <a:gd name="connsiteX32" fmla="*/ 2138691 w 3706892"/>
              <a:gd name="connsiteY32" fmla="*/ 1445558 h 2425226"/>
              <a:gd name="connsiteX33" fmla="*/ 2138691 w 3706892"/>
              <a:gd name="connsiteY33" fmla="*/ 1812263 h 2425226"/>
              <a:gd name="connsiteX34" fmla="*/ 1853446 w 3706892"/>
              <a:gd name="connsiteY34" fmla="*/ 1606167 h 2425226"/>
              <a:gd name="connsiteX35" fmla="*/ 1570783 w 3706892"/>
              <a:gd name="connsiteY35" fmla="*/ 1810397 h 2425226"/>
              <a:gd name="connsiteX36" fmla="*/ 1570783 w 3706892"/>
              <a:gd name="connsiteY36" fmla="*/ 1441738 h 2425226"/>
              <a:gd name="connsiteX37" fmla="*/ 1569492 w 3706892"/>
              <a:gd name="connsiteY37" fmla="*/ 1444294 h 2425226"/>
              <a:gd name="connsiteX38" fmla="*/ 1306923 w 3706892"/>
              <a:gd name="connsiteY38" fmla="*/ 1697840 h 2425226"/>
              <a:gd name="connsiteX39" fmla="*/ 1265861 w 3706892"/>
              <a:gd name="connsiteY39" fmla="*/ 1344744 h 2425226"/>
              <a:gd name="connsiteX40" fmla="*/ 939633 w 3706892"/>
              <a:gd name="connsiteY40" fmla="*/ 1283497 h 2425226"/>
              <a:gd name="connsiteX41" fmla="*/ 1402101 w 3706892"/>
              <a:gd name="connsiteY41" fmla="*/ 587269 h 2425226"/>
              <a:gd name="connsiteX42" fmla="*/ 1058375 w 3706892"/>
              <a:gd name="connsiteY42" fmla="*/ 587269 h 2425226"/>
              <a:gd name="connsiteX43" fmla="*/ 1853446 w 3706892"/>
              <a:gd name="connsiteY43" fmla="*/ 0 h 2425226"/>
              <a:gd name="connsiteX0" fmla="*/ 2472208 w 3706892"/>
              <a:gd name="connsiteY0" fmla="*/ 1748890 h 2425226"/>
              <a:gd name="connsiteX1" fmla="*/ 2750047 w 3706892"/>
              <a:gd name="connsiteY1" fmla="*/ 1991075 h 2425226"/>
              <a:gd name="connsiteX2" fmla="*/ 2465482 w 3706892"/>
              <a:gd name="connsiteY2" fmla="*/ 1756102 h 2425226"/>
              <a:gd name="connsiteX3" fmla="*/ 2472208 w 3706892"/>
              <a:gd name="connsiteY3" fmla="*/ 1748890 h 2425226"/>
              <a:gd name="connsiteX4" fmla="*/ 1230873 w 3706892"/>
              <a:gd name="connsiteY4" fmla="*/ 1748890 h 2425226"/>
              <a:gd name="connsiteX5" fmla="*/ 1239735 w 3706892"/>
              <a:gd name="connsiteY5" fmla="*/ 1758393 h 2425226"/>
              <a:gd name="connsiteX6" fmla="*/ 876898 w 3706892"/>
              <a:gd name="connsiteY6" fmla="*/ 2049759 h 2425226"/>
              <a:gd name="connsiteX7" fmla="*/ 1230873 w 3706892"/>
              <a:gd name="connsiteY7" fmla="*/ 1748890 h 2425226"/>
              <a:gd name="connsiteX8" fmla="*/ 2840256 w 3706892"/>
              <a:gd name="connsiteY8" fmla="*/ 1354207 h 2425226"/>
              <a:gd name="connsiteX9" fmla="*/ 3706892 w 3706892"/>
              <a:gd name="connsiteY9" fmla="*/ 1945086 h 2425226"/>
              <a:gd name="connsiteX10" fmla="*/ 3417775 w 3706892"/>
              <a:gd name="connsiteY10" fmla="*/ 2110295 h 2425226"/>
              <a:gd name="connsiteX11" fmla="*/ 3459078 w 3706892"/>
              <a:gd name="connsiteY11" fmla="*/ 2425226 h 2425226"/>
              <a:gd name="connsiteX12" fmla="*/ 3339559 w 3706892"/>
              <a:gd name="connsiteY12" fmla="*/ 2364335 h 2425226"/>
              <a:gd name="connsiteX13" fmla="*/ 3454704 w 3706892"/>
              <a:gd name="connsiteY13" fmla="*/ 2418032 h 2425226"/>
              <a:gd name="connsiteX14" fmla="*/ 3414543 w 3706892"/>
              <a:gd name="connsiteY14" fmla="*/ 2111796 h 2425226"/>
              <a:gd name="connsiteX15" fmla="*/ 3695677 w 3706892"/>
              <a:gd name="connsiteY15" fmla="*/ 1951148 h 2425226"/>
              <a:gd name="connsiteX16" fmla="*/ 2837279 w 3706892"/>
              <a:gd name="connsiteY16" fmla="*/ 1357399 h 2425226"/>
              <a:gd name="connsiteX17" fmla="*/ 2840256 w 3706892"/>
              <a:gd name="connsiteY17" fmla="*/ 1354207 h 2425226"/>
              <a:gd name="connsiteX18" fmla="*/ 861369 w 3706892"/>
              <a:gd name="connsiteY18" fmla="*/ 1352646 h 2425226"/>
              <a:gd name="connsiteX19" fmla="*/ 865801 w 3706892"/>
              <a:gd name="connsiteY19" fmla="*/ 1357399 h 2425226"/>
              <a:gd name="connsiteX20" fmla="*/ 9024 w 3706892"/>
              <a:gd name="connsiteY20" fmla="*/ 1950243 h 2425226"/>
              <a:gd name="connsiteX21" fmla="*/ 0 w 3706892"/>
              <a:gd name="connsiteY21" fmla="*/ 1945086 h 2425226"/>
              <a:gd name="connsiteX22" fmla="*/ 861369 w 3706892"/>
              <a:gd name="connsiteY22" fmla="*/ 1352646 h 2425226"/>
              <a:gd name="connsiteX23" fmla="*/ 1853446 w 3706892"/>
              <a:gd name="connsiteY23" fmla="*/ 0 h 2425226"/>
              <a:gd name="connsiteX24" fmla="*/ 2648518 w 3706892"/>
              <a:gd name="connsiteY24" fmla="*/ 587269 h 2425226"/>
              <a:gd name="connsiteX25" fmla="*/ 2304792 w 3706892"/>
              <a:gd name="connsiteY25" fmla="*/ 587269 h 2425226"/>
              <a:gd name="connsiteX26" fmla="*/ 2762193 w 3706892"/>
              <a:gd name="connsiteY26" fmla="*/ 1283732 h 2425226"/>
              <a:gd name="connsiteX27" fmla="*/ 2437219 w 3706892"/>
              <a:gd name="connsiteY27" fmla="*/ 1344744 h 2425226"/>
              <a:gd name="connsiteX28" fmla="*/ 2396648 w 3706892"/>
              <a:gd name="connsiteY28" fmla="*/ 1693627 h 2425226"/>
              <a:gd name="connsiteX29" fmla="*/ 2138691 w 3706892"/>
              <a:gd name="connsiteY29" fmla="*/ 1445558 h 2425226"/>
              <a:gd name="connsiteX30" fmla="*/ 2138691 w 3706892"/>
              <a:gd name="connsiteY30" fmla="*/ 1812263 h 2425226"/>
              <a:gd name="connsiteX31" fmla="*/ 1853446 w 3706892"/>
              <a:gd name="connsiteY31" fmla="*/ 1606167 h 2425226"/>
              <a:gd name="connsiteX32" fmla="*/ 1570783 w 3706892"/>
              <a:gd name="connsiteY32" fmla="*/ 1810397 h 2425226"/>
              <a:gd name="connsiteX33" fmla="*/ 1570783 w 3706892"/>
              <a:gd name="connsiteY33" fmla="*/ 1441738 h 2425226"/>
              <a:gd name="connsiteX34" fmla="*/ 1569492 w 3706892"/>
              <a:gd name="connsiteY34" fmla="*/ 1444294 h 2425226"/>
              <a:gd name="connsiteX35" fmla="*/ 1306923 w 3706892"/>
              <a:gd name="connsiteY35" fmla="*/ 1697840 h 2425226"/>
              <a:gd name="connsiteX36" fmla="*/ 1265861 w 3706892"/>
              <a:gd name="connsiteY36" fmla="*/ 1344744 h 2425226"/>
              <a:gd name="connsiteX37" fmla="*/ 939633 w 3706892"/>
              <a:gd name="connsiteY37" fmla="*/ 1283497 h 2425226"/>
              <a:gd name="connsiteX38" fmla="*/ 1402101 w 3706892"/>
              <a:gd name="connsiteY38" fmla="*/ 587269 h 2425226"/>
              <a:gd name="connsiteX39" fmla="*/ 1058375 w 3706892"/>
              <a:gd name="connsiteY39" fmla="*/ 587269 h 2425226"/>
              <a:gd name="connsiteX40" fmla="*/ 1853446 w 3706892"/>
              <a:gd name="connsiteY40" fmla="*/ 0 h 2425226"/>
              <a:gd name="connsiteX0" fmla="*/ 2465482 w 3706892"/>
              <a:gd name="connsiteY0" fmla="*/ 1756102 h 2425226"/>
              <a:gd name="connsiteX1" fmla="*/ 2750047 w 3706892"/>
              <a:gd name="connsiteY1" fmla="*/ 1991075 h 2425226"/>
              <a:gd name="connsiteX2" fmla="*/ 2465482 w 3706892"/>
              <a:gd name="connsiteY2" fmla="*/ 1756102 h 2425226"/>
              <a:gd name="connsiteX3" fmla="*/ 1230873 w 3706892"/>
              <a:gd name="connsiteY3" fmla="*/ 1748890 h 2425226"/>
              <a:gd name="connsiteX4" fmla="*/ 1239735 w 3706892"/>
              <a:gd name="connsiteY4" fmla="*/ 1758393 h 2425226"/>
              <a:gd name="connsiteX5" fmla="*/ 876898 w 3706892"/>
              <a:gd name="connsiteY5" fmla="*/ 2049759 h 2425226"/>
              <a:gd name="connsiteX6" fmla="*/ 1230873 w 3706892"/>
              <a:gd name="connsiteY6" fmla="*/ 1748890 h 2425226"/>
              <a:gd name="connsiteX7" fmla="*/ 2840256 w 3706892"/>
              <a:gd name="connsiteY7" fmla="*/ 1354207 h 2425226"/>
              <a:gd name="connsiteX8" fmla="*/ 3706892 w 3706892"/>
              <a:gd name="connsiteY8" fmla="*/ 1945086 h 2425226"/>
              <a:gd name="connsiteX9" fmla="*/ 3417775 w 3706892"/>
              <a:gd name="connsiteY9" fmla="*/ 2110295 h 2425226"/>
              <a:gd name="connsiteX10" fmla="*/ 3459078 w 3706892"/>
              <a:gd name="connsiteY10" fmla="*/ 2425226 h 2425226"/>
              <a:gd name="connsiteX11" fmla="*/ 3339559 w 3706892"/>
              <a:gd name="connsiteY11" fmla="*/ 2364335 h 2425226"/>
              <a:gd name="connsiteX12" fmla="*/ 3454704 w 3706892"/>
              <a:gd name="connsiteY12" fmla="*/ 2418032 h 2425226"/>
              <a:gd name="connsiteX13" fmla="*/ 3414543 w 3706892"/>
              <a:gd name="connsiteY13" fmla="*/ 2111796 h 2425226"/>
              <a:gd name="connsiteX14" fmla="*/ 3695677 w 3706892"/>
              <a:gd name="connsiteY14" fmla="*/ 1951148 h 2425226"/>
              <a:gd name="connsiteX15" fmla="*/ 2837279 w 3706892"/>
              <a:gd name="connsiteY15" fmla="*/ 1357399 h 2425226"/>
              <a:gd name="connsiteX16" fmla="*/ 2840256 w 3706892"/>
              <a:gd name="connsiteY16" fmla="*/ 1354207 h 2425226"/>
              <a:gd name="connsiteX17" fmla="*/ 861369 w 3706892"/>
              <a:gd name="connsiteY17" fmla="*/ 1352646 h 2425226"/>
              <a:gd name="connsiteX18" fmla="*/ 865801 w 3706892"/>
              <a:gd name="connsiteY18" fmla="*/ 1357399 h 2425226"/>
              <a:gd name="connsiteX19" fmla="*/ 9024 w 3706892"/>
              <a:gd name="connsiteY19" fmla="*/ 1950243 h 2425226"/>
              <a:gd name="connsiteX20" fmla="*/ 0 w 3706892"/>
              <a:gd name="connsiteY20" fmla="*/ 1945086 h 2425226"/>
              <a:gd name="connsiteX21" fmla="*/ 861369 w 3706892"/>
              <a:gd name="connsiteY21" fmla="*/ 1352646 h 2425226"/>
              <a:gd name="connsiteX22" fmla="*/ 1853446 w 3706892"/>
              <a:gd name="connsiteY22" fmla="*/ 0 h 2425226"/>
              <a:gd name="connsiteX23" fmla="*/ 2648518 w 3706892"/>
              <a:gd name="connsiteY23" fmla="*/ 587269 h 2425226"/>
              <a:gd name="connsiteX24" fmla="*/ 2304792 w 3706892"/>
              <a:gd name="connsiteY24" fmla="*/ 587269 h 2425226"/>
              <a:gd name="connsiteX25" fmla="*/ 2762193 w 3706892"/>
              <a:gd name="connsiteY25" fmla="*/ 1283732 h 2425226"/>
              <a:gd name="connsiteX26" fmla="*/ 2437219 w 3706892"/>
              <a:gd name="connsiteY26" fmla="*/ 1344744 h 2425226"/>
              <a:gd name="connsiteX27" fmla="*/ 2396648 w 3706892"/>
              <a:gd name="connsiteY27" fmla="*/ 1693627 h 2425226"/>
              <a:gd name="connsiteX28" fmla="*/ 2138691 w 3706892"/>
              <a:gd name="connsiteY28" fmla="*/ 1445558 h 2425226"/>
              <a:gd name="connsiteX29" fmla="*/ 2138691 w 3706892"/>
              <a:gd name="connsiteY29" fmla="*/ 1812263 h 2425226"/>
              <a:gd name="connsiteX30" fmla="*/ 1853446 w 3706892"/>
              <a:gd name="connsiteY30" fmla="*/ 1606167 h 2425226"/>
              <a:gd name="connsiteX31" fmla="*/ 1570783 w 3706892"/>
              <a:gd name="connsiteY31" fmla="*/ 1810397 h 2425226"/>
              <a:gd name="connsiteX32" fmla="*/ 1570783 w 3706892"/>
              <a:gd name="connsiteY32" fmla="*/ 1441738 h 2425226"/>
              <a:gd name="connsiteX33" fmla="*/ 1569492 w 3706892"/>
              <a:gd name="connsiteY33" fmla="*/ 1444294 h 2425226"/>
              <a:gd name="connsiteX34" fmla="*/ 1306923 w 3706892"/>
              <a:gd name="connsiteY34" fmla="*/ 1697840 h 2425226"/>
              <a:gd name="connsiteX35" fmla="*/ 1265861 w 3706892"/>
              <a:gd name="connsiteY35" fmla="*/ 1344744 h 2425226"/>
              <a:gd name="connsiteX36" fmla="*/ 939633 w 3706892"/>
              <a:gd name="connsiteY36" fmla="*/ 1283497 h 2425226"/>
              <a:gd name="connsiteX37" fmla="*/ 1402101 w 3706892"/>
              <a:gd name="connsiteY37" fmla="*/ 587269 h 2425226"/>
              <a:gd name="connsiteX38" fmla="*/ 1058375 w 3706892"/>
              <a:gd name="connsiteY38" fmla="*/ 587269 h 2425226"/>
              <a:gd name="connsiteX39" fmla="*/ 1853446 w 3706892"/>
              <a:gd name="connsiteY39" fmla="*/ 0 h 2425226"/>
              <a:gd name="connsiteX0" fmla="*/ 1230873 w 3706892"/>
              <a:gd name="connsiteY0" fmla="*/ 1748890 h 2425226"/>
              <a:gd name="connsiteX1" fmla="*/ 1239735 w 3706892"/>
              <a:gd name="connsiteY1" fmla="*/ 1758393 h 2425226"/>
              <a:gd name="connsiteX2" fmla="*/ 876898 w 3706892"/>
              <a:gd name="connsiteY2" fmla="*/ 2049759 h 2425226"/>
              <a:gd name="connsiteX3" fmla="*/ 1230873 w 3706892"/>
              <a:gd name="connsiteY3" fmla="*/ 1748890 h 2425226"/>
              <a:gd name="connsiteX4" fmla="*/ 2840256 w 3706892"/>
              <a:gd name="connsiteY4" fmla="*/ 1354207 h 2425226"/>
              <a:gd name="connsiteX5" fmla="*/ 3706892 w 3706892"/>
              <a:gd name="connsiteY5" fmla="*/ 1945086 h 2425226"/>
              <a:gd name="connsiteX6" fmla="*/ 3417775 w 3706892"/>
              <a:gd name="connsiteY6" fmla="*/ 2110295 h 2425226"/>
              <a:gd name="connsiteX7" fmla="*/ 3459078 w 3706892"/>
              <a:gd name="connsiteY7" fmla="*/ 2425226 h 2425226"/>
              <a:gd name="connsiteX8" fmla="*/ 3339559 w 3706892"/>
              <a:gd name="connsiteY8" fmla="*/ 2364335 h 2425226"/>
              <a:gd name="connsiteX9" fmla="*/ 3454704 w 3706892"/>
              <a:gd name="connsiteY9" fmla="*/ 2418032 h 2425226"/>
              <a:gd name="connsiteX10" fmla="*/ 3414543 w 3706892"/>
              <a:gd name="connsiteY10" fmla="*/ 2111796 h 2425226"/>
              <a:gd name="connsiteX11" fmla="*/ 3695677 w 3706892"/>
              <a:gd name="connsiteY11" fmla="*/ 1951148 h 2425226"/>
              <a:gd name="connsiteX12" fmla="*/ 2837279 w 3706892"/>
              <a:gd name="connsiteY12" fmla="*/ 1357399 h 2425226"/>
              <a:gd name="connsiteX13" fmla="*/ 2840256 w 3706892"/>
              <a:gd name="connsiteY13" fmla="*/ 1354207 h 2425226"/>
              <a:gd name="connsiteX14" fmla="*/ 861369 w 3706892"/>
              <a:gd name="connsiteY14" fmla="*/ 1352646 h 2425226"/>
              <a:gd name="connsiteX15" fmla="*/ 865801 w 3706892"/>
              <a:gd name="connsiteY15" fmla="*/ 1357399 h 2425226"/>
              <a:gd name="connsiteX16" fmla="*/ 9024 w 3706892"/>
              <a:gd name="connsiteY16" fmla="*/ 1950243 h 2425226"/>
              <a:gd name="connsiteX17" fmla="*/ 0 w 3706892"/>
              <a:gd name="connsiteY17" fmla="*/ 1945086 h 2425226"/>
              <a:gd name="connsiteX18" fmla="*/ 861369 w 3706892"/>
              <a:gd name="connsiteY18" fmla="*/ 1352646 h 2425226"/>
              <a:gd name="connsiteX19" fmla="*/ 1853446 w 3706892"/>
              <a:gd name="connsiteY19" fmla="*/ 0 h 2425226"/>
              <a:gd name="connsiteX20" fmla="*/ 2648518 w 3706892"/>
              <a:gd name="connsiteY20" fmla="*/ 587269 h 2425226"/>
              <a:gd name="connsiteX21" fmla="*/ 2304792 w 3706892"/>
              <a:gd name="connsiteY21" fmla="*/ 587269 h 2425226"/>
              <a:gd name="connsiteX22" fmla="*/ 2762193 w 3706892"/>
              <a:gd name="connsiteY22" fmla="*/ 1283732 h 2425226"/>
              <a:gd name="connsiteX23" fmla="*/ 2437219 w 3706892"/>
              <a:gd name="connsiteY23" fmla="*/ 1344744 h 2425226"/>
              <a:gd name="connsiteX24" fmla="*/ 2396648 w 3706892"/>
              <a:gd name="connsiteY24" fmla="*/ 1693627 h 2425226"/>
              <a:gd name="connsiteX25" fmla="*/ 2138691 w 3706892"/>
              <a:gd name="connsiteY25" fmla="*/ 1445558 h 2425226"/>
              <a:gd name="connsiteX26" fmla="*/ 2138691 w 3706892"/>
              <a:gd name="connsiteY26" fmla="*/ 1812263 h 2425226"/>
              <a:gd name="connsiteX27" fmla="*/ 1853446 w 3706892"/>
              <a:gd name="connsiteY27" fmla="*/ 1606167 h 2425226"/>
              <a:gd name="connsiteX28" fmla="*/ 1570783 w 3706892"/>
              <a:gd name="connsiteY28" fmla="*/ 1810397 h 2425226"/>
              <a:gd name="connsiteX29" fmla="*/ 1570783 w 3706892"/>
              <a:gd name="connsiteY29" fmla="*/ 1441738 h 2425226"/>
              <a:gd name="connsiteX30" fmla="*/ 1569492 w 3706892"/>
              <a:gd name="connsiteY30" fmla="*/ 1444294 h 2425226"/>
              <a:gd name="connsiteX31" fmla="*/ 1306923 w 3706892"/>
              <a:gd name="connsiteY31" fmla="*/ 1697840 h 2425226"/>
              <a:gd name="connsiteX32" fmla="*/ 1265861 w 3706892"/>
              <a:gd name="connsiteY32" fmla="*/ 1344744 h 2425226"/>
              <a:gd name="connsiteX33" fmla="*/ 939633 w 3706892"/>
              <a:gd name="connsiteY33" fmla="*/ 1283497 h 2425226"/>
              <a:gd name="connsiteX34" fmla="*/ 1402101 w 3706892"/>
              <a:gd name="connsiteY34" fmla="*/ 587269 h 2425226"/>
              <a:gd name="connsiteX35" fmla="*/ 1058375 w 3706892"/>
              <a:gd name="connsiteY35" fmla="*/ 587269 h 2425226"/>
              <a:gd name="connsiteX36" fmla="*/ 1853446 w 3706892"/>
              <a:gd name="connsiteY36" fmla="*/ 0 h 2425226"/>
              <a:gd name="connsiteX0" fmla="*/ 876898 w 3706892"/>
              <a:gd name="connsiteY0" fmla="*/ 2049759 h 2425226"/>
              <a:gd name="connsiteX1" fmla="*/ 1239735 w 3706892"/>
              <a:gd name="connsiteY1" fmla="*/ 1758393 h 2425226"/>
              <a:gd name="connsiteX2" fmla="*/ 876898 w 3706892"/>
              <a:gd name="connsiteY2" fmla="*/ 2049759 h 2425226"/>
              <a:gd name="connsiteX3" fmla="*/ 2840256 w 3706892"/>
              <a:gd name="connsiteY3" fmla="*/ 1354207 h 2425226"/>
              <a:gd name="connsiteX4" fmla="*/ 3706892 w 3706892"/>
              <a:gd name="connsiteY4" fmla="*/ 1945086 h 2425226"/>
              <a:gd name="connsiteX5" fmla="*/ 3417775 w 3706892"/>
              <a:gd name="connsiteY5" fmla="*/ 2110295 h 2425226"/>
              <a:gd name="connsiteX6" fmla="*/ 3459078 w 3706892"/>
              <a:gd name="connsiteY6" fmla="*/ 2425226 h 2425226"/>
              <a:gd name="connsiteX7" fmla="*/ 3339559 w 3706892"/>
              <a:gd name="connsiteY7" fmla="*/ 2364335 h 2425226"/>
              <a:gd name="connsiteX8" fmla="*/ 3454704 w 3706892"/>
              <a:gd name="connsiteY8" fmla="*/ 2418032 h 2425226"/>
              <a:gd name="connsiteX9" fmla="*/ 3414543 w 3706892"/>
              <a:gd name="connsiteY9" fmla="*/ 2111796 h 2425226"/>
              <a:gd name="connsiteX10" fmla="*/ 3695677 w 3706892"/>
              <a:gd name="connsiteY10" fmla="*/ 1951148 h 2425226"/>
              <a:gd name="connsiteX11" fmla="*/ 2837279 w 3706892"/>
              <a:gd name="connsiteY11" fmla="*/ 1357399 h 2425226"/>
              <a:gd name="connsiteX12" fmla="*/ 2840256 w 3706892"/>
              <a:gd name="connsiteY12" fmla="*/ 1354207 h 2425226"/>
              <a:gd name="connsiteX13" fmla="*/ 861369 w 3706892"/>
              <a:gd name="connsiteY13" fmla="*/ 1352646 h 2425226"/>
              <a:gd name="connsiteX14" fmla="*/ 865801 w 3706892"/>
              <a:gd name="connsiteY14" fmla="*/ 1357399 h 2425226"/>
              <a:gd name="connsiteX15" fmla="*/ 9024 w 3706892"/>
              <a:gd name="connsiteY15" fmla="*/ 1950243 h 2425226"/>
              <a:gd name="connsiteX16" fmla="*/ 0 w 3706892"/>
              <a:gd name="connsiteY16" fmla="*/ 1945086 h 2425226"/>
              <a:gd name="connsiteX17" fmla="*/ 861369 w 3706892"/>
              <a:gd name="connsiteY17" fmla="*/ 1352646 h 2425226"/>
              <a:gd name="connsiteX18" fmla="*/ 1853446 w 3706892"/>
              <a:gd name="connsiteY18" fmla="*/ 0 h 2425226"/>
              <a:gd name="connsiteX19" fmla="*/ 2648518 w 3706892"/>
              <a:gd name="connsiteY19" fmla="*/ 587269 h 2425226"/>
              <a:gd name="connsiteX20" fmla="*/ 2304792 w 3706892"/>
              <a:gd name="connsiteY20" fmla="*/ 587269 h 2425226"/>
              <a:gd name="connsiteX21" fmla="*/ 2762193 w 3706892"/>
              <a:gd name="connsiteY21" fmla="*/ 1283732 h 2425226"/>
              <a:gd name="connsiteX22" fmla="*/ 2437219 w 3706892"/>
              <a:gd name="connsiteY22" fmla="*/ 1344744 h 2425226"/>
              <a:gd name="connsiteX23" fmla="*/ 2396648 w 3706892"/>
              <a:gd name="connsiteY23" fmla="*/ 1693627 h 2425226"/>
              <a:gd name="connsiteX24" fmla="*/ 2138691 w 3706892"/>
              <a:gd name="connsiteY24" fmla="*/ 1445558 h 2425226"/>
              <a:gd name="connsiteX25" fmla="*/ 2138691 w 3706892"/>
              <a:gd name="connsiteY25" fmla="*/ 1812263 h 2425226"/>
              <a:gd name="connsiteX26" fmla="*/ 1853446 w 3706892"/>
              <a:gd name="connsiteY26" fmla="*/ 1606167 h 2425226"/>
              <a:gd name="connsiteX27" fmla="*/ 1570783 w 3706892"/>
              <a:gd name="connsiteY27" fmla="*/ 1810397 h 2425226"/>
              <a:gd name="connsiteX28" fmla="*/ 1570783 w 3706892"/>
              <a:gd name="connsiteY28" fmla="*/ 1441738 h 2425226"/>
              <a:gd name="connsiteX29" fmla="*/ 1569492 w 3706892"/>
              <a:gd name="connsiteY29" fmla="*/ 1444294 h 2425226"/>
              <a:gd name="connsiteX30" fmla="*/ 1306923 w 3706892"/>
              <a:gd name="connsiteY30" fmla="*/ 1697840 h 2425226"/>
              <a:gd name="connsiteX31" fmla="*/ 1265861 w 3706892"/>
              <a:gd name="connsiteY31" fmla="*/ 1344744 h 2425226"/>
              <a:gd name="connsiteX32" fmla="*/ 939633 w 3706892"/>
              <a:gd name="connsiteY32" fmla="*/ 1283497 h 2425226"/>
              <a:gd name="connsiteX33" fmla="*/ 1402101 w 3706892"/>
              <a:gd name="connsiteY33" fmla="*/ 587269 h 2425226"/>
              <a:gd name="connsiteX34" fmla="*/ 1058375 w 3706892"/>
              <a:gd name="connsiteY34" fmla="*/ 587269 h 2425226"/>
              <a:gd name="connsiteX35" fmla="*/ 1853446 w 3706892"/>
              <a:gd name="connsiteY35" fmla="*/ 0 h 2425226"/>
              <a:gd name="connsiteX0" fmla="*/ 2840256 w 3706892"/>
              <a:gd name="connsiteY0" fmla="*/ 1354207 h 2425226"/>
              <a:gd name="connsiteX1" fmla="*/ 3706892 w 3706892"/>
              <a:gd name="connsiteY1" fmla="*/ 1945086 h 2425226"/>
              <a:gd name="connsiteX2" fmla="*/ 3417775 w 3706892"/>
              <a:gd name="connsiteY2" fmla="*/ 2110295 h 2425226"/>
              <a:gd name="connsiteX3" fmla="*/ 3459078 w 3706892"/>
              <a:gd name="connsiteY3" fmla="*/ 2425226 h 2425226"/>
              <a:gd name="connsiteX4" fmla="*/ 3339559 w 3706892"/>
              <a:gd name="connsiteY4" fmla="*/ 2364335 h 2425226"/>
              <a:gd name="connsiteX5" fmla="*/ 3454704 w 3706892"/>
              <a:gd name="connsiteY5" fmla="*/ 2418032 h 2425226"/>
              <a:gd name="connsiteX6" fmla="*/ 3414543 w 3706892"/>
              <a:gd name="connsiteY6" fmla="*/ 2111796 h 2425226"/>
              <a:gd name="connsiteX7" fmla="*/ 3695677 w 3706892"/>
              <a:gd name="connsiteY7" fmla="*/ 1951148 h 2425226"/>
              <a:gd name="connsiteX8" fmla="*/ 2837279 w 3706892"/>
              <a:gd name="connsiteY8" fmla="*/ 1357399 h 2425226"/>
              <a:gd name="connsiteX9" fmla="*/ 2840256 w 3706892"/>
              <a:gd name="connsiteY9" fmla="*/ 1354207 h 2425226"/>
              <a:gd name="connsiteX10" fmla="*/ 861369 w 3706892"/>
              <a:gd name="connsiteY10" fmla="*/ 1352646 h 2425226"/>
              <a:gd name="connsiteX11" fmla="*/ 865801 w 3706892"/>
              <a:gd name="connsiteY11" fmla="*/ 1357399 h 2425226"/>
              <a:gd name="connsiteX12" fmla="*/ 9024 w 3706892"/>
              <a:gd name="connsiteY12" fmla="*/ 1950243 h 2425226"/>
              <a:gd name="connsiteX13" fmla="*/ 0 w 3706892"/>
              <a:gd name="connsiteY13" fmla="*/ 1945086 h 2425226"/>
              <a:gd name="connsiteX14" fmla="*/ 861369 w 3706892"/>
              <a:gd name="connsiteY14" fmla="*/ 1352646 h 2425226"/>
              <a:gd name="connsiteX15" fmla="*/ 1853446 w 3706892"/>
              <a:gd name="connsiteY15" fmla="*/ 0 h 2425226"/>
              <a:gd name="connsiteX16" fmla="*/ 2648518 w 3706892"/>
              <a:gd name="connsiteY16" fmla="*/ 587269 h 2425226"/>
              <a:gd name="connsiteX17" fmla="*/ 2304792 w 3706892"/>
              <a:gd name="connsiteY17" fmla="*/ 587269 h 2425226"/>
              <a:gd name="connsiteX18" fmla="*/ 2762193 w 3706892"/>
              <a:gd name="connsiteY18" fmla="*/ 1283732 h 2425226"/>
              <a:gd name="connsiteX19" fmla="*/ 2437219 w 3706892"/>
              <a:gd name="connsiteY19" fmla="*/ 1344744 h 2425226"/>
              <a:gd name="connsiteX20" fmla="*/ 2396648 w 3706892"/>
              <a:gd name="connsiteY20" fmla="*/ 1693627 h 2425226"/>
              <a:gd name="connsiteX21" fmla="*/ 2138691 w 3706892"/>
              <a:gd name="connsiteY21" fmla="*/ 1445558 h 2425226"/>
              <a:gd name="connsiteX22" fmla="*/ 2138691 w 3706892"/>
              <a:gd name="connsiteY22" fmla="*/ 1812263 h 2425226"/>
              <a:gd name="connsiteX23" fmla="*/ 1853446 w 3706892"/>
              <a:gd name="connsiteY23" fmla="*/ 1606167 h 2425226"/>
              <a:gd name="connsiteX24" fmla="*/ 1570783 w 3706892"/>
              <a:gd name="connsiteY24" fmla="*/ 1810397 h 2425226"/>
              <a:gd name="connsiteX25" fmla="*/ 1570783 w 3706892"/>
              <a:gd name="connsiteY25" fmla="*/ 1441738 h 2425226"/>
              <a:gd name="connsiteX26" fmla="*/ 1569492 w 3706892"/>
              <a:gd name="connsiteY26" fmla="*/ 1444294 h 2425226"/>
              <a:gd name="connsiteX27" fmla="*/ 1306923 w 3706892"/>
              <a:gd name="connsiteY27" fmla="*/ 1697840 h 2425226"/>
              <a:gd name="connsiteX28" fmla="*/ 1265861 w 3706892"/>
              <a:gd name="connsiteY28" fmla="*/ 1344744 h 2425226"/>
              <a:gd name="connsiteX29" fmla="*/ 939633 w 3706892"/>
              <a:gd name="connsiteY29" fmla="*/ 1283497 h 2425226"/>
              <a:gd name="connsiteX30" fmla="*/ 1402101 w 3706892"/>
              <a:gd name="connsiteY30" fmla="*/ 587269 h 2425226"/>
              <a:gd name="connsiteX31" fmla="*/ 1058375 w 3706892"/>
              <a:gd name="connsiteY31" fmla="*/ 587269 h 2425226"/>
              <a:gd name="connsiteX32" fmla="*/ 1853446 w 3706892"/>
              <a:gd name="connsiteY32" fmla="*/ 0 h 2425226"/>
              <a:gd name="connsiteX0" fmla="*/ 2837279 w 3706892"/>
              <a:gd name="connsiteY0" fmla="*/ 1357399 h 2425226"/>
              <a:gd name="connsiteX1" fmla="*/ 3706892 w 3706892"/>
              <a:gd name="connsiteY1" fmla="*/ 1945086 h 2425226"/>
              <a:gd name="connsiteX2" fmla="*/ 3417775 w 3706892"/>
              <a:gd name="connsiteY2" fmla="*/ 2110295 h 2425226"/>
              <a:gd name="connsiteX3" fmla="*/ 3459078 w 3706892"/>
              <a:gd name="connsiteY3" fmla="*/ 2425226 h 2425226"/>
              <a:gd name="connsiteX4" fmla="*/ 3339559 w 3706892"/>
              <a:gd name="connsiteY4" fmla="*/ 2364335 h 2425226"/>
              <a:gd name="connsiteX5" fmla="*/ 3454704 w 3706892"/>
              <a:gd name="connsiteY5" fmla="*/ 2418032 h 2425226"/>
              <a:gd name="connsiteX6" fmla="*/ 3414543 w 3706892"/>
              <a:gd name="connsiteY6" fmla="*/ 2111796 h 2425226"/>
              <a:gd name="connsiteX7" fmla="*/ 3695677 w 3706892"/>
              <a:gd name="connsiteY7" fmla="*/ 1951148 h 2425226"/>
              <a:gd name="connsiteX8" fmla="*/ 2837279 w 3706892"/>
              <a:gd name="connsiteY8" fmla="*/ 1357399 h 2425226"/>
              <a:gd name="connsiteX9" fmla="*/ 861369 w 3706892"/>
              <a:gd name="connsiteY9" fmla="*/ 1352646 h 2425226"/>
              <a:gd name="connsiteX10" fmla="*/ 865801 w 3706892"/>
              <a:gd name="connsiteY10" fmla="*/ 1357399 h 2425226"/>
              <a:gd name="connsiteX11" fmla="*/ 9024 w 3706892"/>
              <a:gd name="connsiteY11" fmla="*/ 1950243 h 2425226"/>
              <a:gd name="connsiteX12" fmla="*/ 0 w 3706892"/>
              <a:gd name="connsiteY12" fmla="*/ 1945086 h 2425226"/>
              <a:gd name="connsiteX13" fmla="*/ 861369 w 3706892"/>
              <a:gd name="connsiteY13" fmla="*/ 1352646 h 2425226"/>
              <a:gd name="connsiteX14" fmla="*/ 1853446 w 3706892"/>
              <a:gd name="connsiteY14" fmla="*/ 0 h 2425226"/>
              <a:gd name="connsiteX15" fmla="*/ 2648518 w 3706892"/>
              <a:gd name="connsiteY15" fmla="*/ 587269 h 2425226"/>
              <a:gd name="connsiteX16" fmla="*/ 2304792 w 3706892"/>
              <a:gd name="connsiteY16" fmla="*/ 587269 h 2425226"/>
              <a:gd name="connsiteX17" fmla="*/ 2762193 w 3706892"/>
              <a:gd name="connsiteY17" fmla="*/ 1283732 h 2425226"/>
              <a:gd name="connsiteX18" fmla="*/ 2437219 w 3706892"/>
              <a:gd name="connsiteY18" fmla="*/ 1344744 h 2425226"/>
              <a:gd name="connsiteX19" fmla="*/ 2396648 w 3706892"/>
              <a:gd name="connsiteY19" fmla="*/ 1693627 h 2425226"/>
              <a:gd name="connsiteX20" fmla="*/ 2138691 w 3706892"/>
              <a:gd name="connsiteY20" fmla="*/ 1445558 h 2425226"/>
              <a:gd name="connsiteX21" fmla="*/ 2138691 w 3706892"/>
              <a:gd name="connsiteY21" fmla="*/ 1812263 h 2425226"/>
              <a:gd name="connsiteX22" fmla="*/ 1853446 w 3706892"/>
              <a:gd name="connsiteY22" fmla="*/ 1606167 h 2425226"/>
              <a:gd name="connsiteX23" fmla="*/ 1570783 w 3706892"/>
              <a:gd name="connsiteY23" fmla="*/ 1810397 h 2425226"/>
              <a:gd name="connsiteX24" fmla="*/ 1570783 w 3706892"/>
              <a:gd name="connsiteY24" fmla="*/ 1441738 h 2425226"/>
              <a:gd name="connsiteX25" fmla="*/ 1569492 w 3706892"/>
              <a:gd name="connsiteY25" fmla="*/ 1444294 h 2425226"/>
              <a:gd name="connsiteX26" fmla="*/ 1306923 w 3706892"/>
              <a:gd name="connsiteY26" fmla="*/ 1697840 h 2425226"/>
              <a:gd name="connsiteX27" fmla="*/ 1265861 w 3706892"/>
              <a:gd name="connsiteY27" fmla="*/ 1344744 h 2425226"/>
              <a:gd name="connsiteX28" fmla="*/ 939633 w 3706892"/>
              <a:gd name="connsiteY28" fmla="*/ 1283497 h 2425226"/>
              <a:gd name="connsiteX29" fmla="*/ 1402101 w 3706892"/>
              <a:gd name="connsiteY29" fmla="*/ 587269 h 2425226"/>
              <a:gd name="connsiteX30" fmla="*/ 1058375 w 3706892"/>
              <a:gd name="connsiteY30" fmla="*/ 587269 h 2425226"/>
              <a:gd name="connsiteX31" fmla="*/ 1853446 w 3706892"/>
              <a:gd name="connsiteY31" fmla="*/ 0 h 2425226"/>
              <a:gd name="connsiteX0" fmla="*/ 3695677 w 3737318"/>
              <a:gd name="connsiteY0" fmla="*/ 1951148 h 2425226"/>
              <a:gd name="connsiteX1" fmla="*/ 3706892 w 3737318"/>
              <a:gd name="connsiteY1" fmla="*/ 1945086 h 2425226"/>
              <a:gd name="connsiteX2" fmla="*/ 3417775 w 3737318"/>
              <a:gd name="connsiteY2" fmla="*/ 2110295 h 2425226"/>
              <a:gd name="connsiteX3" fmla="*/ 3459078 w 3737318"/>
              <a:gd name="connsiteY3" fmla="*/ 2425226 h 2425226"/>
              <a:gd name="connsiteX4" fmla="*/ 3339559 w 3737318"/>
              <a:gd name="connsiteY4" fmla="*/ 2364335 h 2425226"/>
              <a:gd name="connsiteX5" fmla="*/ 3454704 w 3737318"/>
              <a:gd name="connsiteY5" fmla="*/ 2418032 h 2425226"/>
              <a:gd name="connsiteX6" fmla="*/ 3414543 w 3737318"/>
              <a:gd name="connsiteY6" fmla="*/ 2111796 h 2425226"/>
              <a:gd name="connsiteX7" fmla="*/ 3695677 w 3737318"/>
              <a:gd name="connsiteY7" fmla="*/ 1951148 h 2425226"/>
              <a:gd name="connsiteX8" fmla="*/ 861369 w 3737318"/>
              <a:gd name="connsiteY8" fmla="*/ 1352646 h 2425226"/>
              <a:gd name="connsiteX9" fmla="*/ 865801 w 3737318"/>
              <a:gd name="connsiteY9" fmla="*/ 1357399 h 2425226"/>
              <a:gd name="connsiteX10" fmla="*/ 9024 w 3737318"/>
              <a:gd name="connsiteY10" fmla="*/ 1950243 h 2425226"/>
              <a:gd name="connsiteX11" fmla="*/ 0 w 3737318"/>
              <a:gd name="connsiteY11" fmla="*/ 1945086 h 2425226"/>
              <a:gd name="connsiteX12" fmla="*/ 861369 w 3737318"/>
              <a:gd name="connsiteY12" fmla="*/ 1352646 h 2425226"/>
              <a:gd name="connsiteX13" fmla="*/ 1853446 w 3737318"/>
              <a:gd name="connsiteY13" fmla="*/ 0 h 2425226"/>
              <a:gd name="connsiteX14" fmla="*/ 2648518 w 3737318"/>
              <a:gd name="connsiteY14" fmla="*/ 587269 h 2425226"/>
              <a:gd name="connsiteX15" fmla="*/ 2304792 w 3737318"/>
              <a:gd name="connsiteY15" fmla="*/ 587269 h 2425226"/>
              <a:gd name="connsiteX16" fmla="*/ 2762193 w 3737318"/>
              <a:gd name="connsiteY16" fmla="*/ 1283732 h 2425226"/>
              <a:gd name="connsiteX17" fmla="*/ 2437219 w 3737318"/>
              <a:gd name="connsiteY17" fmla="*/ 1344744 h 2425226"/>
              <a:gd name="connsiteX18" fmla="*/ 2396648 w 3737318"/>
              <a:gd name="connsiteY18" fmla="*/ 1693627 h 2425226"/>
              <a:gd name="connsiteX19" fmla="*/ 2138691 w 3737318"/>
              <a:gd name="connsiteY19" fmla="*/ 1445558 h 2425226"/>
              <a:gd name="connsiteX20" fmla="*/ 2138691 w 3737318"/>
              <a:gd name="connsiteY20" fmla="*/ 1812263 h 2425226"/>
              <a:gd name="connsiteX21" fmla="*/ 1853446 w 3737318"/>
              <a:gd name="connsiteY21" fmla="*/ 1606167 h 2425226"/>
              <a:gd name="connsiteX22" fmla="*/ 1570783 w 3737318"/>
              <a:gd name="connsiteY22" fmla="*/ 1810397 h 2425226"/>
              <a:gd name="connsiteX23" fmla="*/ 1570783 w 3737318"/>
              <a:gd name="connsiteY23" fmla="*/ 1441738 h 2425226"/>
              <a:gd name="connsiteX24" fmla="*/ 1569492 w 3737318"/>
              <a:gd name="connsiteY24" fmla="*/ 1444294 h 2425226"/>
              <a:gd name="connsiteX25" fmla="*/ 1306923 w 3737318"/>
              <a:gd name="connsiteY25" fmla="*/ 1697840 h 2425226"/>
              <a:gd name="connsiteX26" fmla="*/ 1265861 w 3737318"/>
              <a:gd name="connsiteY26" fmla="*/ 1344744 h 2425226"/>
              <a:gd name="connsiteX27" fmla="*/ 939633 w 3737318"/>
              <a:gd name="connsiteY27" fmla="*/ 1283497 h 2425226"/>
              <a:gd name="connsiteX28" fmla="*/ 1402101 w 3737318"/>
              <a:gd name="connsiteY28" fmla="*/ 587269 h 2425226"/>
              <a:gd name="connsiteX29" fmla="*/ 1058375 w 3737318"/>
              <a:gd name="connsiteY29" fmla="*/ 587269 h 2425226"/>
              <a:gd name="connsiteX30" fmla="*/ 1853446 w 3737318"/>
              <a:gd name="connsiteY30" fmla="*/ 0 h 2425226"/>
              <a:gd name="connsiteX0" fmla="*/ 3414543 w 3706892"/>
              <a:gd name="connsiteY0" fmla="*/ 2111796 h 2425226"/>
              <a:gd name="connsiteX1" fmla="*/ 3706892 w 3706892"/>
              <a:gd name="connsiteY1" fmla="*/ 1945086 h 2425226"/>
              <a:gd name="connsiteX2" fmla="*/ 3417775 w 3706892"/>
              <a:gd name="connsiteY2" fmla="*/ 2110295 h 2425226"/>
              <a:gd name="connsiteX3" fmla="*/ 3459078 w 3706892"/>
              <a:gd name="connsiteY3" fmla="*/ 2425226 h 2425226"/>
              <a:gd name="connsiteX4" fmla="*/ 3339559 w 3706892"/>
              <a:gd name="connsiteY4" fmla="*/ 2364335 h 2425226"/>
              <a:gd name="connsiteX5" fmla="*/ 3454704 w 3706892"/>
              <a:gd name="connsiteY5" fmla="*/ 2418032 h 2425226"/>
              <a:gd name="connsiteX6" fmla="*/ 3414543 w 3706892"/>
              <a:gd name="connsiteY6" fmla="*/ 2111796 h 2425226"/>
              <a:gd name="connsiteX7" fmla="*/ 861369 w 3706892"/>
              <a:gd name="connsiteY7" fmla="*/ 1352646 h 2425226"/>
              <a:gd name="connsiteX8" fmla="*/ 865801 w 3706892"/>
              <a:gd name="connsiteY8" fmla="*/ 1357399 h 2425226"/>
              <a:gd name="connsiteX9" fmla="*/ 9024 w 3706892"/>
              <a:gd name="connsiteY9" fmla="*/ 1950243 h 2425226"/>
              <a:gd name="connsiteX10" fmla="*/ 0 w 3706892"/>
              <a:gd name="connsiteY10" fmla="*/ 1945086 h 2425226"/>
              <a:gd name="connsiteX11" fmla="*/ 861369 w 3706892"/>
              <a:gd name="connsiteY11" fmla="*/ 1352646 h 2425226"/>
              <a:gd name="connsiteX12" fmla="*/ 1853446 w 3706892"/>
              <a:gd name="connsiteY12" fmla="*/ 0 h 2425226"/>
              <a:gd name="connsiteX13" fmla="*/ 2648518 w 3706892"/>
              <a:gd name="connsiteY13" fmla="*/ 587269 h 2425226"/>
              <a:gd name="connsiteX14" fmla="*/ 2304792 w 3706892"/>
              <a:gd name="connsiteY14" fmla="*/ 587269 h 2425226"/>
              <a:gd name="connsiteX15" fmla="*/ 2762193 w 3706892"/>
              <a:gd name="connsiteY15" fmla="*/ 1283732 h 2425226"/>
              <a:gd name="connsiteX16" fmla="*/ 2437219 w 3706892"/>
              <a:gd name="connsiteY16" fmla="*/ 1344744 h 2425226"/>
              <a:gd name="connsiteX17" fmla="*/ 2396648 w 3706892"/>
              <a:gd name="connsiteY17" fmla="*/ 1693627 h 2425226"/>
              <a:gd name="connsiteX18" fmla="*/ 2138691 w 3706892"/>
              <a:gd name="connsiteY18" fmla="*/ 1445558 h 2425226"/>
              <a:gd name="connsiteX19" fmla="*/ 2138691 w 3706892"/>
              <a:gd name="connsiteY19" fmla="*/ 1812263 h 2425226"/>
              <a:gd name="connsiteX20" fmla="*/ 1853446 w 3706892"/>
              <a:gd name="connsiteY20" fmla="*/ 1606167 h 2425226"/>
              <a:gd name="connsiteX21" fmla="*/ 1570783 w 3706892"/>
              <a:gd name="connsiteY21" fmla="*/ 1810397 h 2425226"/>
              <a:gd name="connsiteX22" fmla="*/ 1570783 w 3706892"/>
              <a:gd name="connsiteY22" fmla="*/ 1441738 h 2425226"/>
              <a:gd name="connsiteX23" fmla="*/ 1569492 w 3706892"/>
              <a:gd name="connsiteY23" fmla="*/ 1444294 h 2425226"/>
              <a:gd name="connsiteX24" fmla="*/ 1306923 w 3706892"/>
              <a:gd name="connsiteY24" fmla="*/ 1697840 h 2425226"/>
              <a:gd name="connsiteX25" fmla="*/ 1265861 w 3706892"/>
              <a:gd name="connsiteY25" fmla="*/ 1344744 h 2425226"/>
              <a:gd name="connsiteX26" fmla="*/ 939633 w 3706892"/>
              <a:gd name="connsiteY26" fmla="*/ 1283497 h 2425226"/>
              <a:gd name="connsiteX27" fmla="*/ 1402101 w 3706892"/>
              <a:gd name="connsiteY27" fmla="*/ 587269 h 2425226"/>
              <a:gd name="connsiteX28" fmla="*/ 1058375 w 3706892"/>
              <a:gd name="connsiteY28" fmla="*/ 587269 h 2425226"/>
              <a:gd name="connsiteX29" fmla="*/ 1853446 w 3706892"/>
              <a:gd name="connsiteY29" fmla="*/ 0 h 2425226"/>
              <a:gd name="connsiteX0" fmla="*/ 3454704 w 3706892"/>
              <a:gd name="connsiteY0" fmla="*/ 2418032 h 2425226"/>
              <a:gd name="connsiteX1" fmla="*/ 3706892 w 3706892"/>
              <a:gd name="connsiteY1" fmla="*/ 1945086 h 2425226"/>
              <a:gd name="connsiteX2" fmla="*/ 3417775 w 3706892"/>
              <a:gd name="connsiteY2" fmla="*/ 2110295 h 2425226"/>
              <a:gd name="connsiteX3" fmla="*/ 3459078 w 3706892"/>
              <a:gd name="connsiteY3" fmla="*/ 2425226 h 2425226"/>
              <a:gd name="connsiteX4" fmla="*/ 3339559 w 3706892"/>
              <a:gd name="connsiteY4" fmla="*/ 2364335 h 2425226"/>
              <a:gd name="connsiteX5" fmla="*/ 3454704 w 3706892"/>
              <a:gd name="connsiteY5" fmla="*/ 2418032 h 2425226"/>
              <a:gd name="connsiteX6" fmla="*/ 861369 w 3706892"/>
              <a:gd name="connsiteY6" fmla="*/ 1352646 h 2425226"/>
              <a:gd name="connsiteX7" fmla="*/ 865801 w 3706892"/>
              <a:gd name="connsiteY7" fmla="*/ 1357399 h 2425226"/>
              <a:gd name="connsiteX8" fmla="*/ 9024 w 3706892"/>
              <a:gd name="connsiteY8" fmla="*/ 1950243 h 2425226"/>
              <a:gd name="connsiteX9" fmla="*/ 0 w 3706892"/>
              <a:gd name="connsiteY9" fmla="*/ 1945086 h 2425226"/>
              <a:gd name="connsiteX10" fmla="*/ 861369 w 3706892"/>
              <a:gd name="connsiteY10" fmla="*/ 1352646 h 2425226"/>
              <a:gd name="connsiteX11" fmla="*/ 1853446 w 3706892"/>
              <a:gd name="connsiteY11" fmla="*/ 0 h 2425226"/>
              <a:gd name="connsiteX12" fmla="*/ 2648518 w 3706892"/>
              <a:gd name="connsiteY12" fmla="*/ 587269 h 2425226"/>
              <a:gd name="connsiteX13" fmla="*/ 2304792 w 3706892"/>
              <a:gd name="connsiteY13" fmla="*/ 587269 h 2425226"/>
              <a:gd name="connsiteX14" fmla="*/ 2762193 w 3706892"/>
              <a:gd name="connsiteY14" fmla="*/ 1283732 h 2425226"/>
              <a:gd name="connsiteX15" fmla="*/ 2437219 w 3706892"/>
              <a:gd name="connsiteY15" fmla="*/ 1344744 h 2425226"/>
              <a:gd name="connsiteX16" fmla="*/ 2396648 w 3706892"/>
              <a:gd name="connsiteY16" fmla="*/ 1693627 h 2425226"/>
              <a:gd name="connsiteX17" fmla="*/ 2138691 w 3706892"/>
              <a:gd name="connsiteY17" fmla="*/ 1445558 h 2425226"/>
              <a:gd name="connsiteX18" fmla="*/ 2138691 w 3706892"/>
              <a:gd name="connsiteY18" fmla="*/ 1812263 h 2425226"/>
              <a:gd name="connsiteX19" fmla="*/ 1853446 w 3706892"/>
              <a:gd name="connsiteY19" fmla="*/ 1606167 h 2425226"/>
              <a:gd name="connsiteX20" fmla="*/ 1570783 w 3706892"/>
              <a:gd name="connsiteY20" fmla="*/ 1810397 h 2425226"/>
              <a:gd name="connsiteX21" fmla="*/ 1570783 w 3706892"/>
              <a:gd name="connsiteY21" fmla="*/ 1441738 h 2425226"/>
              <a:gd name="connsiteX22" fmla="*/ 1569492 w 3706892"/>
              <a:gd name="connsiteY22" fmla="*/ 1444294 h 2425226"/>
              <a:gd name="connsiteX23" fmla="*/ 1306923 w 3706892"/>
              <a:gd name="connsiteY23" fmla="*/ 1697840 h 2425226"/>
              <a:gd name="connsiteX24" fmla="*/ 1265861 w 3706892"/>
              <a:gd name="connsiteY24" fmla="*/ 1344744 h 2425226"/>
              <a:gd name="connsiteX25" fmla="*/ 939633 w 3706892"/>
              <a:gd name="connsiteY25" fmla="*/ 1283497 h 2425226"/>
              <a:gd name="connsiteX26" fmla="*/ 1402101 w 3706892"/>
              <a:gd name="connsiteY26" fmla="*/ 587269 h 2425226"/>
              <a:gd name="connsiteX27" fmla="*/ 1058375 w 3706892"/>
              <a:gd name="connsiteY27" fmla="*/ 587269 h 2425226"/>
              <a:gd name="connsiteX28" fmla="*/ 1853446 w 3706892"/>
              <a:gd name="connsiteY28" fmla="*/ 0 h 2425226"/>
              <a:gd name="connsiteX0" fmla="*/ 3339559 w 3706892"/>
              <a:gd name="connsiteY0" fmla="*/ 2364335 h 2425226"/>
              <a:gd name="connsiteX1" fmla="*/ 3706892 w 3706892"/>
              <a:gd name="connsiteY1" fmla="*/ 1945086 h 2425226"/>
              <a:gd name="connsiteX2" fmla="*/ 3417775 w 3706892"/>
              <a:gd name="connsiteY2" fmla="*/ 2110295 h 2425226"/>
              <a:gd name="connsiteX3" fmla="*/ 3459078 w 3706892"/>
              <a:gd name="connsiteY3" fmla="*/ 2425226 h 2425226"/>
              <a:gd name="connsiteX4" fmla="*/ 3339559 w 3706892"/>
              <a:gd name="connsiteY4" fmla="*/ 2364335 h 2425226"/>
              <a:gd name="connsiteX5" fmla="*/ 861369 w 3706892"/>
              <a:gd name="connsiteY5" fmla="*/ 1352646 h 2425226"/>
              <a:gd name="connsiteX6" fmla="*/ 865801 w 3706892"/>
              <a:gd name="connsiteY6" fmla="*/ 1357399 h 2425226"/>
              <a:gd name="connsiteX7" fmla="*/ 9024 w 3706892"/>
              <a:gd name="connsiteY7" fmla="*/ 1950243 h 2425226"/>
              <a:gd name="connsiteX8" fmla="*/ 0 w 3706892"/>
              <a:gd name="connsiteY8" fmla="*/ 1945086 h 2425226"/>
              <a:gd name="connsiteX9" fmla="*/ 861369 w 3706892"/>
              <a:gd name="connsiteY9" fmla="*/ 1352646 h 2425226"/>
              <a:gd name="connsiteX10" fmla="*/ 1853446 w 3706892"/>
              <a:gd name="connsiteY10" fmla="*/ 0 h 2425226"/>
              <a:gd name="connsiteX11" fmla="*/ 2648518 w 3706892"/>
              <a:gd name="connsiteY11" fmla="*/ 587269 h 2425226"/>
              <a:gd name="connsiteX12" fmla="*/ 2304792 w 3706892"/>
              <a:gd name="connsiteY12" fmla="*/ 587269 h 2425226"/>
              <a:gd name="connsiteX13" fmla="*/ 2762193 w 3706892"/>
              <a:gd name="connsiteY13" fmla="*/ 1283732 h 2425226"/>
              <a:gd name="connsiteX14" fmla="*/ 2437219 w 3706892"/>
              <a:gd name="connsiteY14" fmla="*/ 1344744 h 2425226"/>
              <a:gd name="connsiteX15" fmla="*/ 2396648 w 3706892"/>
              <a:gd name="connsiteY15" fmla="*/ 1693627 h 2425226"/>
              <a:gd name="connsiteX16" fmla="*/ 2138691 w 3706892"/>
              <a:gd name="connsiteY16" fmla="*/ 1445558 h 2425226"/>
              <a:gd name="connsiteX17" fmla="*/ 2138691 w 3706892"/>
              <a:gd name="connsiteY17" fmla="*/ 1812263 h 2425226"/>
              <a:gd name="connsiteX18" fmla="*/ 1853446 w 3706892"/>
              <a:gd name="connsiteY18" fmla="*/ 1606167 h 2425226"/>
              <a:gd name="connsiteX19" fmla="*/ 1570783 w 3706892"/>
              <a:gd name="connsiteY19" fmla="*/ 1810397 h 2425226"/>
              <a:gd name="connsiteX20" fmla="*/ 1570783 w 3706892"/>
              <a:gd name="connsiteY20" fmla="*/ 1441738 h 2425226"/>
              <a:gd name="connsiteX21" fmla="*/ 1569492 w 3706892"/>
              <a:gd name="connsiteY21" fmla="*/ 1444294 h 2425226"/>
              <a:gd name="connsiteX22" fmla="*/ 1306923 w 3706892"/>
              <a:gd name="connsiteY22" fmla="*/ 1697840 h 2425226"/>
              <a:gd name="connsiteX23" fmla="*/ 1265861 w 3706892"/>
              <a:gd name="connsiteY23" fmla="*/ 1344744 h 2425226"/>
              <a:gd name="connsiteX24" fmla="*/ 939633 w 3706892"/>
              <a:gd name="connsiteY24" fmla="*/ 1283497 h 2425226"/>
              <a:gd name="connsiteX25" fmla="*/ 1402101 w 3706892"/>
              <a:gd name="connsiteY25" fmla="*/ 587269 h 2425226"/>
              <a:gd name="connsiteX26" fmla="*/ 1058375 w 3706892"/>
              <a:gd name="connsiteY26" fmla="*/ 587269 h 2425226"/>
              <a:gd name="connsiteX27" fmla="*/ 1853446 w 3706892"/>
              <a:gd name="connsiteY27" fmla="*/ 0 h 2425226"/>
              <a:gd name="connsiteX0" fmla="*/ 3459078 w 3706892"/>
              <a:gd name="connsiteY0" fmla="*/ 2425226 h 2425226"/>
              <a:gd name="connsiteX1" fmla="*/ 3706892 w 3706892"/>
              <a:gd name="connsiteY1" fmla="*/ 1945086 h 2425226"/>
              <a:gd name="connsiteX2" fmla="*/ 3417775 w 3706892"/>
              <a:gd name="connsiteY2" fmla="*/ 2110295 h 2425226"/>
              <a:gd name="connsiteX3" fmla="*/ 3459078 w 3706892"/>
              <a:gd name="connsiteY3" fmla="*/ 2425226 h 2425226"/>
              <a:gd name="connsiteX4" fmla="*/ 861369 w 3706892"/>
              <a:gd name="connsiteY4" fmla="*/ 1352646 h 2425226"/>
              <a:gd name="connsiteX5" fmla="*/ 865801 w 3706892"/>
              <a:gd name="connsiteY5" fmla="*/ 1357399 h 2425226"/>
              <a:gd name="connsiteX6" fmla="*/ 9024 w 3706892"/>
              <a:gd name="connsiteY6" fmla="*/ 1950243 h 2425226"/>
              <a:gd name="connsiteX7" fmla="*/ 0 w 3706892"/>
              <a:gd name="connsiteY7" fmla="*/ 1945086 h 2425226"/>
              <a:gd name="connsiteX8" fmla="*/ 861369 w 3706892"/>
              <a:gd name="connsiteY8" fmla="*/ 1352646 h 2425226"/>
              <a:gd name="connsiteX9" fmla="*/ 1853446 w 3706892"/>
              <a:gd name="connsiteY9" fmla="*/ 0 h 2425226"/>
              <a:gd name="connsiteX10" fmla="*/ 2648518 w 3706892"/>
              <a:gd name="connsiteY10" fmla="*/ 587269 h 2425226"/>
              <a:gd name="connsiteX11" fmla="*/ 2304792 w 3706892"/>
              <a:gd name="connsiteY11" fmla="*/ 587269 h 2425226"/>
              <a:gd name="connsiteX12" fmla="*/ 2762193 w 3706892"/>
              <a:gd name="connsiteY12" fmla="*/ 1283732 h 2425226"/>
              <a:gd name="connsiteX13" fmla="*/ 2437219 w 3706892"/>
              <a:gd name="connsiteY13" fmla="*/ 1344744 h 2425226"/>
              <a:gd name="connsiteX14" fmla="*/ 2396648 w 3706892"/>
              <a:gd name="connsiteY14" fmla="*/ 1693627 h 2425226"/>
              <a:gd name="connsiteX15" fmla="*/ 2138691 w 3706892"/>
              <a:gd name="connsiteY15" fmla="*/ 1445558 h 2425226"/>
              <a:gd name="connsiteX16" fmla="*/ 2138691 w 3706892"/>
              <a:gd name="connsiteY16" fmla="*/ 1812263 h 2425226"/>
              <a:gd name="connsiteX17" fmla="*/ 1853446 w 3706892"/>
              <a:gd name="connsiteY17" fmla="*/ 1606167 h 2425226"/>
              <a:gd name="connsiteX18" fmla="*/ 1570783 w 3706892"/>
              <a:gd name="connsiteY18" fmla="*/ 1810397 h 2425226"/>
              <a:gd name="connsiteX19" fmla="*/ 1570783 w 3706892"/>
              <a:gd name="connsiteY19" fmla="*/ 1441738 h 2425226"/>
              <a:gd name="connsiteX20" fmla="*/ 1569492 w 3706892"/>
              <a:gd name="connsiteY20" fmla="*/ 1444294 h 2425226"/>
              <a:gd name="connsiteX21" fmla="*/ 1306923 w 3706892"/>
              <a:gd name="connsiteY21" fmla="*/ 1697840 h 2425226"/>
              <a:gd name="connsiteX22" fmla="*/ 1265861 w 3706892"/>
              <a:gd name="connsiteY22" fmla="*/ 1344744 h 2425226"/>
              <a:gd name="connsiteX23" fmla="*/ 939633 w 3706892"/>
              <a:gd name="connsiteY23" fmla="*/ 1283497 h 2425226"/>
              <a:gd name="connsiteX24" fmla="*/ 1402101 w 3706892"/>
              <a:gd name="connsiteY24" fmla="*/ 587269 h 2425226"/>
              <a:gd name="connsiteX25" fmla="*/ 1058375 w 3706892"/>
              <a:gd name="connsiteY25" fmla="*/ 587269 h 2425226"/>
              <a:gd name="connsiteX26" fmla="*/ 1853446 w 3706892"/>
              <a:gd name="connsiteY26" fmla="*/ 0 h 2425226"/>
              <a:gd name="connsiteX0" fmla="*/ 3417775 w 3706892"/>
              <a:gd name="connsiteY0" fmla="*/ 2110295 h 2110295"/>
              <a:gd name="connsiteX1" fmla="*/ 3706892 w 3706892"/>
              <a:gd name="connsiteY1" fmla="*/ 1945086 h 2110295"/>
              <a:gd name="connsiteX2" fmla="*/ 3417775 w 3706892"/>
              <a:gd name="connsiteY2" fmla="*/ 2110295 h 2110295"/>
              <a:gd name="connsiteX3" fmla="*/ 861369 w 3706892"/>
              <a:gd name="connsiteY3" fmla="*/ 1352646 h 2110295"/>
              <a:gd name="connsiteX4" fmla="*/ 865801 w 3706892"/>
              <a:gd name="connsiteY4" fmla="*/ 1357399 h 2110295"/>
              <a:gd name="connsiteX5" fmla="*/ 9024 w 3706892"/>
              <a:gd name="connsiteY5" fmla="*/ 1950243 h 2110295"/>
              <a:gd name="connsiteX6" fmla="*/ 0 w 3706892"/>
              <a:gd name="connsiteY6" fmla="*/ 1945086 h 2110295"/>
              <a:gd name="connsiteX7" fmla="*/ 861369 w 3706892"/>
              <a:gd name="connsiteY7" fmla="*/ 1352646 h 2110295"/>
              <a:gd name="connsiteX8" fmla="*/ 1853446 w 3706892"/>
              <a:gd name="connsiteY8" fmla="*/ 0 h 2110295"/>
              <a:gd name="connsiteX9" fmla="*/ 2648518 w 3706892"/>
              <a:gd name="connsiteY9" fmla="*/ 587269 h 2110295"/>
              <a:gd name="connsiteX10" fmla="*/ 2304792 w 3706892"/>
              <a:gd name="connsiteY10" fmla="*/ 587269 h 2110295"/>
              <a:gd name="connsiteX11" fmla="*/ 2762193 w 3706892"/>
              <a:gd name="connsiteY11" fmla="*/ 1283732 h 2110295"/>
              <a:gd name="connsiteX12" fmla="*/ 2437219 w 3706892"/>
              <a:gd name="connsiteY12" fmla="*/ 1344744 h 2110295"/>
              <a:gd name="connsiteX13" fmla="*/ 2396648 w 3706892"/>
              <a:gd name="connsiteY13" fmla="*/ 1693627 h 2110295"/>
              <a:gd name="connsiteX14" fmla="*/ 2138691 w 3706892"/>
              <a:gd name="connsiteY14" fmla="*/ 1445558 h 2110295"/>
              <a:gd name="connsiteX15" fmla="*/ 2138691 w 3706892"/>
              <a:gd name="connsiteY15" fmla="*/ 1812263 h 2110295"/>
              <a:gd name="connsiteX16" fmla="*/ 1853446 w 3706892"/>
              <a:gd name="connsiteY16" fmla="*/ 1606167 h 2110295"/>
              <a:gd name="connsiteX17" fmla="*/ 1570783 w 3706892"/>
              <a:gd name="connsiteY17" fmla="*/ 1810397 h 2110295"/>
              <a:gd name="connsiteX18" fmla="*/ 1570783 w 3706892"/>
              <a:gd name="connsiteY18" fmla="*/ 1441738 h 2110295"/>
              <a:gd name="connsiteX19" fmla="*/ 1569492 w 3706892"/>
              <a:gd name="connsiteY19" fmla="*/ 1444294 h 2110295"/>
              <a:gd name="connsiteX20" fmla="*/ 1306923 w 3706892"/>
              <a:gd name="connsiteY20" fmla="*/ 1697840 h 2110295"/>
              <a:gd name="connsiteX21" fmla="*/ 1265861 w 3706892"/>
              <a:gd name="connsiteY21" fmla="*/ 1344744 h 2110295"/>
              <a:gd name="connsiteX22" fmla="*/ 939633 w 3706892"/>
              <a:gd name="connsiteY22" fmla="*/ 1283497 h 2110295"/>
              <a:gd name="connsiteX23" fmla="*/ 1402101 w 3706892"/>
              <a:gd name="connsiteY23" fmla="*/ 587269 h 2110295"/>
              <a:gd name="connsiteX24" fmla="*/ 1058375 w 3706892"/>
              <a:gd name="connsiteY24" fmla="*/ 587269 h 2110295"/>
              <a:gd name="connsiteX25" fmla="*/ 1853446 w 3706892"/>
              <a:gd name="connsiteY25" fmla="*/ 0 h 2110295"/>
              <a:gd name="connsiteX0" fmla="*/ 861369 w 2762193"/>
              <a:gd name="connsiteY0" fmla="*/ 1352646 h 1950243"/>
              <a:gd name="connsiteX1" fmla="*/ 865801 w 2762193"/>
              <a:gd name="connsiteY1" fmla="*/ 1357399 h 1950243"/>
              <a:gd name="connsiteX2" fmla="*/ 9024 w 2762193"/>
              <a:gd name="connsiteY2" fmla="*/ 1950243 h 1950243"/>
              <a:gd name="connsiteX3" fmla="*/ 0 w 2762193"/>
              <a:gd name="connsiteY3" fmla="*/ 1945086 h 1950243"/>
              <a:gd name="connsiteX4" fmla="*/ 861369 w 2762193"/>
              <a:gd name="connsiteY4" fmla="*/ 1352646 h 1950243"/>
              <a:gd name="connsiteX5" fmla="*/ 1853446 w 2762193"/>
              <a:gd name="connsiteY5" fmla="*/ 0 h 1950243"/>
              <a:gd name="connsiteX6" fmla="*/ 2648518 w 2762193"/>
              <a:gd name="connsiteY6" fmla="*/ 587269 h 1950243"/>
              <a:gd name="connsiteX7" fmla="*/ 2304792 w 2762193"/>
              <a:gd name="connsiteY7" fmla="*/ 587269 h 1950243"/>
              <a:gd name="connsiteX8" fmla="*/ 2762193 w 2762193"/>
              <a:gd name="connsiteY8" fmla="*/ 1283732 h 1950243"/>
              <a:gd name="connsiteX9" fmla="*/ 2437219 w 2762193"/>
              <a:gd name="connsiteY9" fmla="*/ 1344744 h 1950243"/>
              <a:gd name="connsiteX10" fmla="*/ 2396648 w 2762193"/>
              <a:gd name="connsiteY10" fmla="*/ 1693627 h 1950243"/>
              <a:gd name="connsiteX11" fmla="*/ 2138691 w 2762193"/>
              <a:gd name="connsiteY11" fmla="*/ 1445558 h 1950243"/>
              <a:gd name="connsiteX12" fmla="*/ 2138691 w 2762193"/>
              <a:gd name="connsiteY12" fmla="*/ 1812263 h 1950243"/>
              <a:gd name="connsiteX13" fmla="*/ 1853446 w 2762193"/>
              <a:gd name="connsiteY13" fmla="*/ 1606167 h 1950243"/>
              <a:gd name="connsiteX14" fmla="*/ 1570783 w 2762193"/>
              <a:gd name="connsiteY14" fmla="*/ 1810397 h 1950243"/>
              <a:gd name="connsiteX15" fmla="*/ 1570783 w 2762193"/>
              <a:gd name="connsiteY15" fmla="*/ 1441738 h 1950243"/>
              <a:gd name="connsiteX16" fmla="*/ 1569492 w 2762193"/>
              <a:gd name="connsiteY16" fmla="*/ 1444294 h 1950243"/>
              <a:gd name="connsiteX17" fmla="*/ 1306923 w 2762193"/>
              <a:gd name="connsiteY17" fmla="*/ 1697840 h 1950243"/>
              <a:gd name="connsiteX18" fmla="*/ 1265861 w 2762193"/>
              <a:gd name="connsiteY18" fmla="*/ 1344744 h 1950243"/>
              <a:gd name="connsiteX19" fmla="*/ 939633 w 2762193"/>
              <a:gd name="connsiteY19" fmla="*/ 1283497 h 1950243"/>
              <a:gd name="connsiteX20" fmla="*/ 1402101 w 2762193"/>
              <a:gd name="connsiteY20" fmla="*/ 587269 h 1950243"/>
              <a:gd name="connsiteX21" fmla="*/ 1058375 w 2762193"/>
              <a:gd name="connsiteY21" fmla="*/ 587269 h 1950243"/>
              <a:gd name="connsiteX22" fmla="*/ 1853446 w 2762193"/>
              <a:gd name="connsiteY22" fmla="*/ 0 h 1950243"/>
              <a:gd name="connsiteX0" fmla="*/ 0 w 2762193"/>
              <a:gd name="connsiteY0" fmla="*/ 1945086 h 1950243"/>
              <a:gd name="connsiteX1" fmla="*/ 865801 w 2762193"/>
              <a:gd name="connsiteY1" fmla="*/ 1357399 h 1950243"/>
              <a:gd name="connsiteX2" fmla="*/ 9024 w 2762193"/>
              <a:gd name="connsiteY2" fmla="*/ 1950243 h 1950243"/>
              <a:gd name="connsiteX3" fmla="*/ 0 w 2762193"/>
              <a:gd name="connsiteY3" fmla="*/ 1945086 h 1950243"/>
              <a:gd name="connsiteX4" fmla="*/ 1853446 w 2762193"/>
              <a:gd name="connsiteY4" fmla="*/ 0 h 1950243"/>
              <a:gd name="connsiteX5" fmla="*/ 2648518 w 2762193"/>
              <a:gd name="connsiteY5" fmla="*/ 587269 h 1950243"/>
              <a:gd name="connsiteX6" fmla="*/ 2304792 w 2762193"/>
              <a:gd name="connsiteY6" fmla="*/ 587269 h 1950243"/>
              <a:gd name="connsiteX7" fmla="*/ 2762193 w 2762193"/>
              <a:gd name="connsiteY7" fmla="*/ 1283732 h 1950243"/>
              <a:gd name="connsiteX8" fmla="*/ 2437219 w 2762193"/>
              <a:gd name="connsiteY8" fmla="*/ 1344744 h 1950243"/>
              <a:gd name="connsiteX9" fmla="*/ 2396648 w 2762193"/>
              <a:gd name="connsiteY9" fmla="*/ 1693627 h 1950243"/>
              <a:gd name="connsiteX10" fmla="*/ 2138691 w 2762193"/>
              <a:gd name="connsiteY10" fmla="*/ 1445558 h 1950243"/>
              <a:gd name="connsiteX11" fmla="*/ 2138691 w 2762193"/>
              <a:gd name="connsiteY11" fmla="*/ 1812263 h 1950243"/>
              <a:gd name="connsiteX12" fmla="*/ 1853446 w 2762193"/>
              <a:gd name="connsiteY12" fmla="*/ 1606167 h 1950243"/>
              <a:gd name="connsiteX13" fmla="*/ 1570783 w 2762193"/>
              <a:gd name="connsiteY13" fmla="*/ 1810397 h 1950243"/>
              <a:gd name="connsiteX14" fmla="*/ 1570783 w 2762193"/>
              <a:gd name="connsiteY14" fmla="*/ 1441738 h 1950243"/>
              <a:gd name="connsiteX15" fmla="*/ 1569492 w 2762193"/>
              <a:gd name="connsiteY15" fmla="*/ 1444294 h 1950243"/>
              <a:gd name="connsiteX16" fmla="*/ 1306923 w 2762193"/>
              <a:gd name="connsiteY16" fmla="*/ 1697840 h 1950243"/>
              <a:gd name="connsiteX17" fmla="*/ 1265861 w 2762193"/>
              <a:gd name="connsiteY17" fmla="*/ 1344744 h 1950243"/>
              <a:gd name="connsiteX18" fmla="*/ 939633 w 2762193"/>
              <a:gd name="connsiteY18" fmla="*/ 1283497 h 1950243"/>
              <a:gd name="connsiteX19" fmla="*/ 1402101 w 2762193"/>
              <a:gd name="connsiteY19" fmla="*/ 587269 h 1950243"/>
              <a:gd name="connsiteX20" fmla="*/ 1058375 w 2762193"/>
              <a:gd name="connsiteY20" fmla="*/ 587269 h 1950243"/>
              <a:gd name="connsiteX21" fmla="*/ 1853446 w 2762193"/>
              <a:gd name="connsiteY21" fmla="*/ 0 h 1950243"/>
              <a:gd name="connsiteX0" fmla="*/ 0 w 2753169"/>
              <a:gd name="connsiteY0" fmla="*/ 1950243 h 1950243"/>
              <a:gd name="connsiteX1" fmla="*/ 856777 w 2753169"/>
              <a:gd name="connsiteY1" fmla="*/ 1357399 h 1950243"/>
              <a:gd name="connsiteX2" fmla="*/ 0 w 2753169"/>
              <a:gd name="connsiteY2" fmla="*/ 1950243 h 1950243"/>
              <a:gd name="connsiteX3" fmla="*/ 1844422 w 2753169"/>
              <a:gd name="connsiteY3" fmla="*/ 0 h 1950243"/>
              <a:gd name="connsiteX4" fmla="*/ 2639494 w 2753169"/>
              <a:gd name="connsiteY4" fmla="*/ 587269 h 1950243"/>
              <a:gd name="connsiteX5" fmla="*/ 2295768 w 2753169"/>
              <a:gd name="connsiteY5" fmla="*/ 587269 h 1950243"/>
              <a:gd name="connsiteX6" fmla="*/ 2753169 w 2753169"/>
              <a:gd name="connsiteY6" fmla="*/ 1283732 h 1950243"/>
              <a:gd name="connsiteX7" fmla="*/ 2428195 w 2753169"/>
              <a:gd name="connsiteY7" fmla="*/ 1344744 h 1950243"/>
              <a:gd name="connsiteX8" fmla="*/ 2387624 w 2753169"/>
              <a:gd name="connsiteY8" fmla="*/ 1693627 h 1950243"/>
              <a:gd name="connsiteX9" fmla="*/ 2129667 w 2753169"/>
              <a:gd name="connsiteY9" fmla="*/ 1445558 h 1950243"/>
              <a:gd name="connsiteX10" fmla="*/ 2129667 w 2753169"/>
              <a:gd name="connsiteY10" fmla="*/ 1812263 h 1950243"/>
              <a:gd name="connsiteX11" fmla="*/ 1844422 w 2753169"/>
              <a:gd name="connsiteY11" fmla="*/ 1606167 h 1950243"/>
              <a:gd name="connsiteX12" fmla="*/ 1561759 w 2753169"/>
              <a:gd name="connsiteY12" fmla="*/ 1810397 h 1950243"/>
              <a:gd name="connsiteX13" fmla="*/ 1561759 w 2753169"/>
              <a:gd name="connsiteY13" fmla="*/ 1441738 h 1950243"/>
              <a:gd name="connsiteX14" fmla="*/ 1560468 w 2753169"/>
              <a:gd name="connsiteY14" fmla="*/ 1444294 h 1950243"/>
              <a:gd name="connsiteX15" fmla="*/ 1297899 w 2753169"/>
              <a:gd name="connsiteY15" fmla="*/ 1697840 h 1950243"/>
              <a:gd name="connsiteX16" fmla="*/ 1256837 w 2753169"/>
              <a:gd name="connsiteY16" fmla="*/ 1344744 h 1950243"/>
              <a:gd name="connsiteX17" fmla="*/ 930609 w 2753169"/>
              <a:gd name="connsiteY17" fmla="*/ 1283497 h 1950243"/>
              <a:gd name="connsiteX18" fmla="*/ 1393077 w 2753169"/>
              <a:gd name="connsiteY18" fmla="*/ 587269 h 1950243"/>
              <a:gd name="connsiteX19" fmla="*/ 1049351 w 2753169"/>
              <a:gd name="connsiteY19" fmla="*/ 587269 h 1950243"/>
              <a:gd name="connsiteX20" fmla="*/ 1844422 w 2753169"/>
              <a:gd name="connsiteY20" fmla="*/ 0 h 1950243"/>
              <a:gd name="connsiteX0" fmla="*/ 913813 w 1822560"/>
              <a:gd name="connsiteY0" fmla="*/ 0 h 1812263"/>
              <a:gd name="connsiteX1" fmla="*/ 1708885 w 1822560"/>
              <a:gd name="connsiteY1" fmla="*/ 587269 h 1812263"/>
              <a:gd name="connsiteX2" fmla="*/ 1365159 w 1822560"/>
              <a:gd name="connsiteY2" fmla="*/ 587269 h 1812263"/>
              <a:gd name="connsiteX3" fmla="*/ 1822560 w 1822560"/>
              <a:gd name="connsiteY3" fmla="*/ 1283732 h 1812263"/>
              <a:gd name="connsiteX4" fmla="*/ 1497586 w 1822560"/>
              <a:gd name="connsiteY4" fmla="*/ 1344744 h 1812263"/>
              <a:gd name="connsiteX5" fmla="*/ 1457015 w 1822560"/>
              <a:gd name="connsiteY5" fmla="*/ 1693627 h 1812263"/>
              <a:gd name="connsiteX6" fmla="*/ 1199058 w 1822560"/>
              <a:gd name="connsiteY6" fmla="*/ 1445558 h 1812263"/>
              <a:gd name="connsiteX7" fmla="*/ 1199058 w 1822560"/>
              <a:gd name="connsiteY7" fmla="*/ 1812263 h 1812263"/>
              <a:gd name="connsiteX8" fmla="*/ 913813 w 1822560"/>
              <a:gd name="connsiteY8" fmla="*/ 1606167 h 1812263"/>
              <a:gd name="connsiteX9" fmla="*/ 631150 w 1822560"/>
              <a:gd name="connsiteY9" fmla="*/ 1810397 h 1812263"/>
              <a:gd name="connsiteX10" fmla="*/ 631150 w 1822560"/>
              <a:gd name="connsiteY10" fmla="*/ 1441738 h 1812263"/>
              <a:gd name="connsiteX11" fmla="*/ 629859 w 1822560"/>
              <a:gd name="connsiteY11" fmla="*/ 1444294 h 1812263"/>
              <a:gd name="connsiteX12" fmla="*/ 367290 w 1822560"/>
              <a:gd name="connsiteY12" fmla="*/ 1697840 h 1812263"/>
              <a:gd name="connsiteX13" fmla="*/ 326228 w 1822560"/>
              <a:gd name="connsiteY13" fmla="*/ 1344744 h 1812263"/>
              <a:gd name="connsiteX14" fmla="*/ 0 w 1822560"/>
              <a:gd name="connsiteY14" fmla="*/ 1283497 h 1812263"/>
              <a:gd name="connsiteX15" fmla="*/ 462468 w 1822560"/>
              <a:gd name="connsiteY15" fmla="*/ 587269 h 1812263"/>
              <a:gd name="connsiteX16" fmla="*/ 118742 w 1822560"/>
              <a:gd name="connsiteY16" fmla="*/ 587269 h 1812263"/>
              <a:gd name="connsiteX17" fmla="*/ 913813 w 1822560"/>
              <a:gd name="connsiteY17" fmla="*/ 0 h 1812263"/>
              <a:gd name="connsiteX0" fmla="*/ 913813 w 1822560"/>
              <a:gd name="connsiteY0" fmla="*/ 0 h 1812263"/>
              <a:gd name="connsiteX1" fmla="*/ 1708885 w 1822560"/>
              <a:gd name="connsiteY1" fmla="*/ 587269 h 1812263"/>
              <a:gd name="connsiteX2" fmla="*/ 1365159 w 1822560"/>
              <a:gd name="connsiteY2" fmla="*/ 587269 h 1812263"/>
              <a:gd name="connsiteX3" fmla="*/ 1822560 w 1822560"/>
              <a:gd name="connsiteY3" fmla="*/ 1283732 h 1812263"/>
              <a:gd name="connsiteX4" fmla="*/ 1497586 w 1822560"/>
              <a:gd name="connsiteY4" fmla="*/ 1344744 h 1812263"/>
              <a:gd name="connsiteX5" fmla="*/ 1457015 w 1822560"/>
              <a:gd name="connsiteY5" fmla="*/ 1693627 h 1812263"/>
              <a:gd name="connsiteX6" fmla="*/ 1199058 w 1822560"/>
              <a:gd name="connsiteY6" fmla="*/ 1445558 h 1812263"/>
              <a:gd name="connsiteX7" fmla="*/ 1199058 w 1822560"/>
              <a:gd name="connsiteY7" fmla="*/ 1812263 h 1812263"/>
              <a:gd name="connsiteX8" fmla="*/ 913813 w 1822560"/>
              <a:gd name="connsiteY8" fmla="*/ 1606167 h 1812263"/>
              <a:gd name="connsiteX9" fmla="*/ 631150 w 1822560"/>
              <a:gd name="connsiteY9" fmla="*/ 1810397 h 1812263"/>
              <a:gd name="connsiteX10" fmla="*/ 631150 w 1822560"/>
              <a:gd name="connsiteY10" fmla="*/ 1441738 h 1812263"/>
              <a:gd name="connsiteX11" fmla="*/ 367290 w 1822560"/>
              <a:gd name="connsiteY11" fmla="*/ 1697840 h 1812263"/>
              <a:gd name="connsiteX12" fmla="*/ 326228 w 1822560"/>
              <a:gd name="connsiteY12" fmla="*/ 1344744 h 1812263"/>
              <a:gd name="connsiteX13" fmla="*/ 0 w 1822560"/>
              <a:gd name="connsiteY13" fmla="*/ 1283497 h 1812263"/>
              <a:gd name="connsiteX14" fmla="*/ 462468 w 1822560"/>
              <a:gd name="connsiteY14" fmla="*/ 587269 h 1812263"/>
              <a:gd name="connsiteX15" fmla="*/ 118742 w 1822560"/>
              <a:gd name="connsiteY15" fmla="*/ 587269 h 1812263"/>
              <a:gd name="connsiteX16" fmla="*/ 913813 w 1822560"/>
              <a:gd name="connsiteY16" fmla="*/ 0 h 1812263"/>
              <a:gd name="connsiteX0" fmla="*/ 913813 w 1822560"/>
              <a:gd name="connsiteY0" fmla="*/ 0 h 1812263"/>
              <a:gd name="connsiteX1" fmla="*/ 1708885 w 1822560"/>
              <a:gd name="connsiteY1" fmla="*/ 587269 h 1812263"/>
              <a:gd name="connsiteX2" fmla="*/ 1365159 w 1822560"/>
              <a:gd name="connsiteY2" fmla="*/ 587269 h 1812263"/>
              <a:gd name="connsiteX3" fmla="*/ 1822560 w 1822560"/>
              <a:gd name="connsiteY3" fmla="*/ 1283732 h 1812263"/>
              <a:gd name="connsiteX4" fmla="*/ 1497586 w 1822560"/>
              <a:gd name="connsiteY4" fmla="*/ 1344744 h 1812263"/>
              <a:gd name="connsiteX5" fmla="*/ 1457015 w 1822560"/>
              <a:gd name="connsiteY5" fmla="*/ 1693627 h 1812263"/>
              <a:gd name="connsiteX6" fmla="*/ 1199058 w 1822560"/>
              <a:gd name="connsiteY6" fmla="*/ 1445558 h 1812263"/>
              <a:gd name="connsiteX7" fmla="*/ 1199058 w 1822560"/>
              <a:gd name="connsiteY7" fmla="*/ 1812263 h 1812263"/>
              <a:gd name="connsiteX8" fmla="*/ 913813 w 1822560"/>
              <a:gd name="connsiteY8" fmla="*/ 1606167 h 1812263"/>
              <a:gd name="connsiteX9" fmla="*/ 631150 w 1822560"/>
              <a:gd name="connsiteY9" fmla="*/ 1810397 h 1812263"/>
              <a:gd name="connsiteX10" fmla="*/ 367290 w 1822560"/>
              <a:gd name="connsiteY10" fmla="*/ 1697840 h 1812263"/>
              <a:gd name="connsiteX11" fmla="*/ 326228 w 1822560"/>
              <a:gd name="connsiteY11" fmla="*/ 1344744 h 1812263"/>
              <a:gd name="connsiteX12" fmla="*/ 0 w 1822560"/>
              <a:gd name="connsiteY12" fmla="*/ 1283497 h 1812263"/>
              <a:gd name="connsiteX13" fmla="*/ 462468 w 1822560"/>
              <a:gd name="connsiteY13" fmla="*/ 587269 h 1812263"/>
              <a:gd name="connsiteX14" fmla="*/ 118742 w 1822560"/>
              <a:gd name="connsiteY14" fmla="*/ 587269 h 1812263"/>
              <a:gd name="connsiteX15" fmla="*/ 913813 w 1822560"/>
              <a:gd name="connsiteY15" fmla="*/ 0 h 1812263"/>
              <a:gd name="connsiteX0" fmla="*/ 913813 w 1822560"/>
              <a:gd name="connsiteY0" fmla="*/ 0 h 1814600"/>
              <a:gd name="connsiteX1" fmla="*/ 1708885 w 1822560"/>
              <a:gd name="connsiteY1" fmla="*/ 587269 h 1814600"/>
              <a:gd name="connsiteX2" fmla="*/ 1365159 w 1822560"/>
              <a:gd name="connsiteY2" fmla="*/ 587269 h 1814600"/>
              <a:gd name="connsiteX3" fmla="*/ 1822560 w 1822560"/>
              <a:gd name="connsiteY3" fmla="*/ 1283732 h 1814600"/>
              <a:gd name="connsiteX4" fmla="*/ 1497586 w 1822560"/>
              <a:gd name="connsiteY4" fmla="*/ 1344744 h 1814600"/>
              <a:gd name="connsiteX5" fmla="*/ 1457015 w 1822560"/>
              <a:gd name="connsiteY5" fmla="*/ 1693627 h 1814600"/>
              <a:gd name="connsiteX6" fmla="*/ 1199058 w 1822560"/>
              <a:gd name="connsiteY6" fmla="*/ 1812263 h 1814600"/>
              <a:gd name="connsiteX7" fmla="*/ 913813 w 1822560"/>
              <a:gd name="connsiteY7" fmla="*/ 1606167 h 1814600"/>
              <a:gd name="connsiteX8" fmla="*/ 631150 w 1822560"/>
              <a:gd name="connsiteY8" fmla="*/ 1810397 h 1814600"/>
              <a:gd name="connsiteX9" fmla="*/ 367290 w 1822560"/>
              <a:gd name="connsiteY9" fmla="*/ 1697840 h 1814600"/>
              <a:gd name="connsiteX10" fmla="*/ 326228 w 1822560"/>
              <a:gd name="connsiteY10" fmla="*/ 1344744 h 1814600"/>
              <a:gd name="connsiteX11" fmla="*/ 0 w 1822560"/>
              <a:gd name="connsiteY11" fmla="*/ 1283497 h 1814600"/>
              <a:gd name="connsiteX12" fmla="*/ 462468 w 1822560"/>
              <a:gd name="connsiteY12" fmla="*/ 587269 h 1814600"/>
              <a:gd name="connsiteX13" fmla="*/ 118742 w 1822560"/>
              <a:gd name="connsiteY13" fmla="*/ 587269 h 1814600"/>
              <a:gd name="connsiteX14" fmla="*/ 913813 w 1822560"/>
              <a:gd name="connsiteY14" fmla="*/ 0 h 1814600"/>
              <a:gd name="connsiteX0" fmla="*/ 913813 w 1822560"/>
              <a:gd name="connsiteY0" fmla="*/ 0 h 1814600"/>
              <a:gd name="connsiteX1" fmla="*/ 1708885 w 1822560"/>
              <a:gd name="connsiteY1" fmla="*/ 587269 h 1814600"/>
              <a:gd name="connsiteX2" fmla="*/ 1365159 w 1822560"/>
              <a:gd name="connsiteY2" fmla="*/ 587269 h 1814600"/>
              <a:gd name="connsiteX3" fmla="*/ 1822560 w 1822560"/>
              <a:gd name="connsiteY3" fmla="*/ 1283732 h 1814600"/>
              <a:gd name="connsiteX4" fmla="*/ 1497586 w 1822560"/>
              <a:gd name="connsiteY4" fmla="*/ 1344744 h 1814600"/>
              <a:gd name="connsiteX5" fmla="*/ 1457015 w 1822560"/>
              <a:gd name="connsiteY5" fmla="*/ 1693627 h 1814600"/>
              <a:gd name="connsiteX6" fmla="*/ 1199058 w 1822560"/>
              <a:gd name="connsiteY6" fmla="*/ 1812263 h 1814600"/>
              <a:gd name="connsiteX7" fmla="*/ 913813 w 1822560"/>
              <a:gd name="connsiteY7" fmla="*/ 1606167 h 1814600"/>
              <a:gd name="connsiteX8" fmla="*/ 631150 w 1822560"/>
              <a:gd name="connsiteY8" fmla="*/ 1810397 h 1814600"/>
              <a:gd name="connsiteX9" fmla="*/ 367290 w 1822560"/>
              <a:gd name="connsiteY9" fmla="*/ 1697840 h 1814600"/>
              <a:gd name="connsiteX10" fmla="*/ 326228 w 1822560"/>
              <a:gd name="connsiteY10" fmla="*/ 1344744 h 1814600"/>
              <a:gd name="connsiteX11" fmla="*/ 0 w 1822560"/>
              <a:gd name="connsiteY11" fmla="*/ 1283497 h 1814600"/>
              <a:gd name="connsiteX12" fmla="*/ 462468 w 1822560"/>
              <a:gd name="connsiteY12" fmla="*/ 587269 h 1814600"/>
              <a:gd name="connsiteX13" fmla="*/ 118742 w 1822560"/>
              <a:gd name="connsiteY13" fmla="*/ 587269 h 1814600"/>
              <a:gd name="connsiteX14" fmla="*/ 913813 w 1822560"/>
              <a:gd name="connsiteY14" fmla="*/ 0 h 1814600"/>
              <a:gd name="connsiteX0" fmla="*/ 913813 w 1822560"/>
              <a:gd name="connsiteY0" fmla="*/ 0 h 1828034"/>
              <a:gd name="connsiteX1" fmla="*/ 1708885 w 1822560"/>
              <a:gd name="connsiteY1" fmla="*/ 587269 h 1828034"/>
              <a:gd name="connsiteX2" fmla="*/ 1365159 w 1822560"/>
              <a:gd name="connsiteY2" fmla="*/ 587269 h 1828034"/>
              <a:gd name="connsiteX3" fmla="*/ 1822560 w 1822560"/>
              <a:gd name="connsiteY3" fmla="*/ 1283732 h 1828034"/>
              <a:gd name="connsiteX4" fmla="*/ 1497586 w 1822560"/>
              <a:gd name="connsiteY4" fmla="*/ 1344744 h 1828034"/>
              <a:gd name="connsiteX5" fmla="*/ 1457015 w 1822560"/>
              <a:gd name="connsiteY5" fmla="*/ 1693627 h 1828034"/>
              <a:gd name="connsiteX6" fmla="*/ 1199058 w 1822560"/>
              <a:gd name="connsiteY6" fmla="*/ 1812263 h 1828034"/>
              <a:gd name="connsiteX7" fmla="*/ 913813 w 1822560"/>
              <a:gd name="connsiteY7" fmla="*/ 1606167 h 1828034"/>
              <a:gd name="connsiteX8" fmla="*/ 631150 w 1822560"/>
              <a:gd name="connsiteY8" fmla="*/ 1810397 h 1828034"/>
              <a:gd name="connsiteX9" fmla="*/ 367290 w 1822560"/>
              <a:gd name="connsiteY9" fmla="*/ 1697840 h 1828034"/>
              <a:gd name="connsiteX10" fmla="*/ 326228 w 1822560"/>
              <a:gd name="connsiteY10" fmla="*/ 1344744 h 1828034"/>
              <a:gd name="connsiteX11" fmla="*/ 0 w 1822560"/>
              <a:gd name="connsiteY11" fmla="*/ 1283497 h 1828034"/>
              <a:gd name="connsiteX12" fmla="*/ 462468 w 1822560"/>
              <a:gd name="connsiteY12" fmla="*/ 587269 h 1828034"/>
              <a:gd name="connsiteX13" fmla="*/ 118742 w 1822560"/>
              <a:gd name="connsiteY13" fmla="*/ 587269 h 1828034"/>
              <a:gd name="connsiteX14" fmla="*/ 913813 w 1822560"/>
              <a:gd name="connsiteY14" fmla="*/ 0 h 1828034"/>
              <a:gd name="connsiteX0" fmla="*/ 913813 w 1822560"/>
              <a:gd name="connsiteY0" fmla="*/ 0 h 1828034"/>
              <a:gd name="connsiteX1" fmla="*/ 1708885 w 1822560"/>
              <a:gd name="connsiteY1" fmla="*/ 587269 h 1828034"/>
              <a:gd name="connsiteX2" fmla="*/ 1365159 w 1822560"/>
              <a:gd name="connsiteY2" fmla="*/ 587269 h 1828034"/>
              <a:gd name="connsiteX3" fmla="*/ 1822560 w 1822560"/>
              <a:gd name="connsiteY3" fmla="*/ 1283732 h 1828034"/>
              <a:gd name="connsiteX4" fmla="*/ 1497586 w 1822560"/>
              <a:gd name="connsiteY4" fmla="*/ 1344744 h 1828034"/>
              <a:gd name="connsiteX5" fmla="*/ 1457015 w 1822560"/>
              <a:gd name="connsiteY5" fmla="*/ 1693627 h 1828034"/>
              <a:gd name="connsiteX6" fmla="*/ 1199058 w 1822560"/>
              <a:gd name="connsiteY6" fmla="*/ 1812263 h 1828034"/>
              <a:gd name="connsiteX7" fmla="*/ 913813 w 1822560"/>
              <a:gd name="connsiteY7" fmla="*/ 1606167 h 1828034"/>
              <a:gd name="connsiteX8" fmla="*/ 631150 w 1822560"/>
              <a:gd name="connsiteY8" fmla="*/ 1810397 h 1828034"/>
              <a:gd name="connsiteX9" fmla="*/ 367290 w 1822560"/>
              <a:gd name="connsiteY9" fmla="*/ 1697840 h 1828034"/>
              <a:gd name="connsiteX10" fmla="*/ 326228 w 1822560"/>
              <a:gd name="connsiteY10" fmla="*/ 1344744 h 1828034"/>
              <a:gd name="connsiteX11" fmla="*/ 0 w 1822560"/>
              <a:gd name="connsiteY11" fmla="*/ 1283497 h 1828034"/>
              <a:gd name="connsiteX12" fmla="*/ 462468 w 1822560"/>
              <a:gd name="connsiteY12" fmla="*/ 587269 h 1828034"/>
              <a:gd name="connsiteX13" fmla="*/ 118742 w 1822560"/>
              <a:gd name="connsiteY13" fmla="*/ 587269 h 1828034"/>
              <a:gd name="connsiteX14" fmla="*/ 913813 w 1822560"/>
              <a:gd name="connsiteY14" fmla="*/ 0 h 1828034"/>
              <a:gd name="connsiteX0" fmla="*/ 913813 w 1822560"/>
              <a:gd name="connsiteY0" fmla="*/ 0 h 1810397"/>
              <a:gd name="connsiteX1" fmla="*/ 1708885 w 1822560"/>
              <a:gd name="connsiteY1" fmla="*/ 587269 h 1810397"/>
              <a:gd name="connsiteX2" fmla="*/ 1365159 w 1822560"/>
              <a:gd name="connsiteY2" fmla="*/ 587269 h 1810397"/>
              <a:gd name="connsiteX3" fmla="*/ 1822560 w 1822560"/>
              <a:gd name="connsiteY3" fmla="*/ 1283732 h 1810397"/>
              <a:gd name="connsiteX4" fmla="*/ 1497586 w 1822560"/>
              <a:gd name="connsiteY4" fmla="*/ 1344744 h 1810397"/>
              <a:gd name="connsiteX5" fmla="*/ 1457015 w 1822560"/>
              <a:gd name="connsiteY5" fmla="*/ 1693627 h 1810397"/>
              <a:gd name="connsiteX6" fmla="*/ 913813 w 1822560"/>
              <a:gd name="connsiteY6" fmla="*/ 1606167 h 1810397"/>
              <a:gd name="connsiteX7" fmla="*/ 631150 w 1822560"/>
              <a:gd name="connsiteY7" fmla="*/ 1810397 h 1810397"/>
              <a:gd name="connsiteX8" fmla="*/ 367290 w 1822560"/>
              <a:gd name="connsiteY8" fmla="*/ 1697840 h 1810397"/>
              <a:gd name="connsiteX9" fmla="*/ 326228 w 1822560"/>
              <a:gd name="connsiteY9" fmla="*/ 1344744 h 1810397"/>
              <a:gd name="connsiteX10" fmla="*/ 0 w 1822560"/>
              <a:gd name="connsiteY10" fmla="*/ 1283497 h 1810397"/>
              <a:gd name="connsiteX11" fmla="*/ 462468 w 1822560"/>
              <a:gd name="connsiteY11" fmla="*/ 587269 h 1810397"/>
              <a:gd name="connsiteX12" fmla="*/ 118742 w 1822560"/>
              <a:gd name="connsiteY12" fmla="*/ 587269 h 1810397"/>
              <a:gd name="connsiteX13" fmla="*/ 913813 w 1822560"/>
              <a:gd name="connsiteY13" fmla="*/ 0 h 1810397"/>
              <a:gd name="connsiteX0" fmla="*/ 913813 w 1822560"/>
              <a:gd name="connsiteY0" fmla="*/ 0 h 1701583"/>
              <a:gd name="connsiteX1" fmla="*/ 1708885 w 1822560"/>
              <a:gd name="connsiteY1" fmla="*/ 587269 h 1701583"/>
              <a:gd name="connsiteX2" fmla="*/ 1365159 w 1822560"/>
              <a:gd name="connsiteY2" fmla="*/ 587269 h 1701583"/>
              <a:gd name="connsiteX3" fmla="*/ 1822560 w 1822560"/>
              <a:gd name="connsiteY3" fmla="*/ 1283732 h 1701583"/>
              <a:gd name="connsiteX4" fmla="*/ 1497586 w 1822560"/>
              <a:gd name="connsiteY4" fmla="*/ 1344744 h 1701583"/>
              <a:gd name="connsiteX5" fmla="*/ 1457015 w 1822560"/>
              <a:gd name="connsiteY5" fmla="*/ 1693627 h 1701583"/>
              <a:gd name="connsiteX6" fmla="*/ 913813 w 1822560"/>
              <a:gd name="connsiteY6" fmla="*/ 1606167 h 1701583"/>
              <a:gd name="connsiteX7" fmla="*/ 367290 w 1822560"/>
              <a:gd name="connsiteY7" fmla="*/ 1697840 h 1701583"/>
              <a:gd name="connsiteX8" fmla="*/ 326228 w 1822560"/>
              <a:gd name="connsiteY8" fmla="*/ 1344744 h 1701583"/>
              <a:gd name="connsiteX9" fmla="*/ 0 w 1822560"/>
              <a:gd name="connsiteY9" fmla="*/ 1283497 h 1701583"/>
              <a:gd name="connsiteX10" fmla="*/ 462468 w 1822560"/>
              <a:gd name="connsiteY10" fmla="*/ 587269 h 1701583"/>
              <a:gd name="connsiteX11" fmla="*/ 118742 w 1822560"/>
              <a:gd name="connsiteY11" fmla="*/ 587269 h 1701583"/>
              <a:gd name="connsiteX12" fmla="*/ 913813 w 1822560"/>
              <a:gd name="connsiteY12" fmla="*/ 0 h 1701583"/>
              <a:gd name="connsiteX0" fmla="*/ 913813 w 1822560"/>
              <a:gd name="connsiteY0" fmla="*/ 0 h 1739654"/>
              <a:gd name="connsiteX1" fmla="*/ 1708885 w 1822560"/>
              <a:gd name="connsiteY1" fmla="*/ 587269 h 1739654"/>
              <a:gd name="connsiteX2" fmla="*/ 1365159 w 1822560"/>
              <a:gd name="connsiteY2" fmla="*/ 587269 h 1739654"/>
              <a:gd name="connsiteX3" fmla="*/ 1822560 w 1822560"/>
              <a:gd name="connsiteY3" fmla="*/ 1283732 h 1739654"/>
              <a:gd name="connsiteX4" fmla="*/ 1497586 w 1822560"/>
              <a:gd name="connsiteY4" fmla="*/ 1344744 h 1739654"/>
              <a:gd name="connsiteX5" fmla="*/ 1457015 w 1822560"/>
              <a:gd name="connsiteY5" fmla="*/ 1693627 h 1739654"/>
              <a:gd name="connsiteX6" fmla="*/ 367290 w 1822560"/>
              <a:gd name="connsiteY6" fmla="*/ 1697840 h 1739654"/>
              <a:gd name="connsiteX7" fmla="*/ 326228 w 1822560"/>
              <a:gd name="connsiteY7" fmla="*/ 1344744 h 1739654"/>
              <a:gd name="connsiteX8" fmla="*/ 0 w 1822560"/>
              <a:gd name="connsiteY8" fmla="*/ 1283497 h 1739654"/>
              <a:gd name="connsiteX9" fmla="*/ 462468 w 1822560"/>
              <a:gd name="connsiteY9" fmla="*/ 587269 h 1739654"/>
              <a:gd name="connsiteX10" fmla="*/ 118742 w 1822560"/>
              <a:gd name="connsiteY10" fmla="*/ 587269 h 1739654"/>
              <a:gd name="connsiteX11" fmla="*/ 913813 w 1822560"/>
              <a:gd name="connsiteY11" fmla="*/ 0 h 1739654"/>
              <a:gd name="connsiteX0" fmla="*/ 913813 w 1822560"/>
              <a:gd name="connsiteY0" fmla="*/ 0 h 1739654"/>
              <a:gd name="connsiteX1" fmla="*/ 1708885 w 1822560"/>
              <a:gd name="connsiteY1" fmla="*/ 587269 h 1739654"/>
              <a:gd name="connsiteX2" fmla="*/ 1365159 w 1822560"/>
              <a:gd name="connsiteY2" fmla="*/ 587269 h 1739654"/>
              <a:gd name="connsiteX3" fmla="*/ 1822560 w 1822560"/>
              <a:gd name="connsiteY3" fmla="*/ 1283732 h 1739654"/>
              <a:gd name="connsiteX4" fmla="*/ 1497586 w 1822560"/>
              <a:gd name="connsiteY4" fmla="*/ 1344744 h 1739654"/>
              <a:gd name="connsiteX5" fmla="*/ 1457015 w 1822560"/>
              <a:gd name="connsiteY5" fmla="*/ 1693627 h 1739654"/>
              <a:gd name="connsiteX6" fmla="*/ 367290 w 1822560"/>
              <a:gd name="connsiteY6" fmla="*/ 1697840 h 1739654"/>
              <a:gd name="connsiteX7" fmla="*/ 326228 w 1822560"/>
              <a:gd name="connsiteY7" fmla="*/ 1344744 h 1739654"/>
              <a:gd name="connsiteX8" fmla="*/ 0 w 1822560"/>
              <a:gd name="connsiteY8" fmla="*/ 1283497 h 1739654"/>
              <a:gd name="connsiteX9" fmla="*/ 462468 w 1822560"/>
              <a:gd name="connsiteY9" fmla="*/ 587269 h 1739654"/>
              <a:gd name="connsiteX10" fmla="*/ 118742 w 1822560"/>
              <a:gd name="connsiteY10" fmla="*/ 587269 h 1739654"/>
              <a:gd name="connsiteX11" fmla="*/ 913813 w 1822560"/>
              <a:gd name="connsiteY11" fmla="*/ 0 h 1739654"/>
              <a:gd name="connsiteX0" fmla="*/ 913813 w 1822560"/>
              <a:gd name="connsiteY0" fmla="*/ 0 h 1739654"/>
              <a:gd name="connsiteX1" fmla="*/ 1708885 w 1822560"/>
              <a:gd name="connsiteY1" fmla="*/ 587269 h 1739654"/>
              <a:gd name="connsiteX2" fmla="*/ 1365159 w 1822560"/>
              <a:gd name="connsiteY2" fmla="*/ 587269 h 1739654"/>
              <a:gd name="connsiteX3" fmla="*/ 1822560 w 1822560"/>
              <a:gd name="connsiteY3" fmla="*/ 1283732 h 1739654"/>
              <a:gd name="connsiteX4" fmla="*/ 1497586 w 1822560"/>
              <a:gd name="connsiteY4" fmla="*/ 1344744 h 1739654"/>
              <a:gd name="connsiteX5" fmla="*/ 1457015 w 1822560"/>
              <a:gd name="connsiteY5" fmla="*/ 1693627 h 1739654"/>
              <a:gd name="connsiteX6" fmla="*/ 367290 w 1822560"/>
              <a:gd name="connsiteY6" fmla="*/ 1697840 h 1739654"/>
              <a:gd name="connsiteX7" fmla="*/ 326228 w 1822560"/>
              <a:gd name="connsiteY7" fmla="*/ 1344744 h 1739654"/>
              <a:gd name="connsiteX8" fmla="*/ 0 w 1822560"/>
              <a:gd name="connsiteY8" fmla="*/ 1283497 h 1739654"/>
              <a:gd name="connsiteX9" fmla="*/ 462468 w 1822560"/>
              <a:gd name="connsiteY9" fmla="*/ 587269 h 1739654"/>
              <a:gd name="connsiteX10" fmla="*/ 118742 w 1822560"/>
              <a:gd name="connsiteY10" fmla="*/ 587269 h 1739654"/>
              <a:gd name="connsiteX11" fmla="*/ 913813 w 1822560"/>
              <a:gd name="connsiteY11" fmla="*/ 0 h 1739654"/>
              <a:gd name="connsiteX0" fmla="*/ 913813 w 1822560"/>
              <a:gd name="connsiteY0" fmla="*/ 0 h 1705905"/>
              <a:gd name="connsiteX1" fmla="*/ 1708885 w 1822560"/>
              <a:gd name="connsiteY1" fmla="*/ 587269 h 1705905"/>
              <a:gd name="connsiteX2" fmla="*/ 1365159 w 1822560"/>
              <a:gd name="connsiteY2" fmla="*/ 587269 h 1705905"/>
              <a:gd name="connsiteX3" fmla="*/ 1822560 w 1822560"/>
              <a:gd name="connsiteY3" fmla="*/ 1283732 h 1705905"/>
              <a:gd name="connsiteX4" fmla="*/ 1497586 w 1822560"/>
              <a:gd name="connsiteY4" fmla="*/ 1344744 h 1705905"/>
              <a:gd name="connsiteX5" fmla="*/ 1457015 w 1822560"/>
              <a:gd name="connsiteY5" fmla="*/ 1693627 h 1705905"/>
              <a:gd name="connsiteX6" fmla="*/ 901789 w 1822560"/>
              <a:gd name="connsiteY6" fmla="*/ 1410860 h 1705905"/>
              <a:gd name="connsiteX7" fmla="*/ 367290 w 1822560"/>
              <a:gd name="connsiteY7" fmla="*/ 1697840 h 1705905"/>
              <a:gd name="connsiteX8" fmla="*/ 326228 w 1822560"/>
              <a:gd name="connsiteY8" fmla="*/ 1344744 h 1705905"/>
              <a:gd name="connsiteX9" fmla="*/ 0 w 1822560"/>
              <a:gd name="connsiteY9" fmla="*/ 1283497 h 1705905"/>
              <a:gd name="connsiteX10" fmla="*/ 462468 w 1822560"/>
              <a:gd name="connsiteY10" fmla="*/ 587269 h 1705905"/>
              <a:gd name="connsiteX11" fmla="*/ 118742 w 1822560"/>
              <a:gd name="connsiteY11" fmla="*/ 587269 h 1705905"/>
              <a:gd name="connsiteX12" fmla="*/ 913813 w 1822560"/>
              <a:gd name="connsiteY12" fmla="*/ 0 h 1705905"/>
              <a:gd name="connsiteX0" fmla="*/ 913813 w 1822560"/>
              <a:gd name="connsiteY0" fmla="*/ 0 h 1706015"/>
              <a:gd name="connsiteX1" fmla="*/ 1708885 w 1822560"/>
              <a:gd name="connsiteY1" fmla="*/ 587269 h 1706015"/>
              <a:gd name="connsiteX2" fmla="*/ 1365159 w 1822560"/>
              <a:gd name="connsiteY2" fmla="*/ 587269 h 1706015"/>
              <a:gd name="connsiteX3" fmla="*/ 1822560 w 1822560"/>
              <a:gd name="connsiteY3" fmla="*/ 1283732 h 1706015"/>
              <a:gd name="connsiteX4" fmla="*/ 1497586 w 1822560"/>
              <a:gd name="connsiteY4" fmla="*/ 1344744 h 1706015"/>
              <a:gd name="connsiteX5" fmla="*/ 1457015 w 1822560"/>
              <a:gd name="connsiteY5" fmla="*/ 1693627 h 1706015"/>
              <a:gd name="connsiteX6" fmla="*/ 901789 w 1822560"/>
              <a:gd name="connsiteY6" fmla="*/ 1410860 h 1706015"/>
              <a:gd name="connsiteX7" fmla="*/ 367290 w 1822560"/>
              <a:gd name="connsiteY7" fmla="*/ 1697840 h 1706015"/>
              <a:gd name="connsiteX8" fmla="*/ 326228 w 1822560"/>
              <a:gd name="connsiteY8" fmla="*/ 1344744 h 1706015"/>
              <a:gd name="connsiteX9" fmla="*/ 0 w 1822560"/>
              <a:gd name="connsiteY9" fmla="*/ 1283497 h 1706015"/>
              <a:gd name="connsiteX10" fmla="*/ 462468 w 1822560"/>
              <a:gd name="connsiteY10" fmla="*/ 587269 h 1706015"/>
              <a:gd name="connsiteX11" fmla="*/ 118742 w 1822560"/>
              <a:gd name="connsiteY11" fmla="*/ 587269 h 1706015"/>
              <a:gd name="connsiteX12" fmla="*/ 913813 w 1822560"/>
              <a:gd name="connsiteY12" fmla="*/ 0 h 1706015"/>
              <a:gd name="connsiteX0" fmla="*/ 913813 w 1822560"/>
              <a:gd name="connsiteY0" fmla="*/ 0 h 1709218"/>
              <a:gd name="connsiteX1" fmla="*/ 1708885 w 1822560"/>
              <a:gd name="connsiteY1" fmla="*/ 587269 h 1709218"/>
              <a:gd name="connsiteX2" fmla="*/ 1365159 w 1822560"/>
              <a:gd name="connsiteY2" fmla="*/ 587269 h 1709218"/>
              <a:gd name="connsiteX3" fmla="*/ 1822560 w 1822560"/>
              <a:gd name="connsiteY3" fmla="*/ 1283732 h 1709218"/>
              <a:gd name="connsiteX4" fmla="*/ 1497586 w 1822560"/>
              <a:gd name="connsiteY4" fmla="*/ 1344744 h 1709218"/>
              <a:gd name="connsiteX5" fmla="*/ 1457015 w 1822560"/>
              <a:gd name="connsiteY5" fmla="*/ 1693627 h 1709218"/>
              <a:gd name="connsiteX6" fmla="*/ 901789 w 1822560"/>
              <a:gd name="connsiteY6" fmla="*/ 1410860 h 1709218"/>
              <a:gd name="connsiteX7" fmla="*/ 367290 w 1822560"/>
              <a:gd name="connsiteY7" fmla="*/ 1697840 h 1709218"/>
              <a:gd name="connsiteX8" fmla="*/ 326228 w 1822560"/>
              <a:gd name="connsiteY8" fmla="*/ 1344744 h 1709218"/>
              <a:gd name="connsiteX9" fmla="*/ 0 w 1822560"/>
              <a:gd name="connsiteY9" fmla="*/ 1283497 h 1709218"/>
              <a:gd name="connsiteX10" fmla="*/ 462468 w 1822560"/>
              <a:gd name="connsiteY10" fmla="*/ 587269 h 1709218"/>
              <a:gd name="connsiteX11" fmla="*/ 118742 w 1822560"/>
              <a:gd name="connsiteY11" fmla="*/ 587269 h 1709218"/>
              <a:gd name="connsiteX12" fmla="*/ 913813 w 1822560"/>
              <a:gd name="connsiteY12" fmla="*/ 0 h 1709218"/>
              <a:gd name="connsiteX0" fmla="*/ 913813 w 1822560"/>
              <a:gd name="connsiteY0" fmla="*/ 0 h 1709218"/>
              <a:gd name="connsiteX1" fmla="*/ 1708885 w 1822560"/>
              <a:gd name="connsiteY1" fmla="*/ 587269 h 1709218"/>
              <a:gd name="connsiteX2" fmla="*/ 1365159 w 1822560"/>
              <a:gd name="connsiteY2" fmla="*/ 587269 h 1709218"/>
              <a:gd name="connsiteX3" fmla="*/ 1822560 w 1822560"/>
              <a:gd name="connsiteY3" fmla="*/ 1283732 h 1709218"/>
              <a:gd name="connsiteX4" fmla="*/ 1497586 w 1822560"/>
              <a:gd name="connsiteY4" fmla="*/ 1344744 h 1709218"/>
              <a:gd name="connsiteX5" fmla="*/ 1457015 w 1822560"/>
              <a:gd name="connsiteY5" fmla="*/ 1693627 h 1709218"/>
              <a:gd name="connsiteX6" fmla="*/ 901789 w 1822560"/>
              <a:gd name="connsiteY6" fmla="*/ 1410860 h 1709218"/>
              <a:gd name="connsiteX7" fmla="*/ 367290 w 1822560"/>
              <a:gd name="connsiteY7" fmla="*/ 1697840 h 1709218"/>
              <a:gd name="connsiteX8" fmla="*/ 326228 w 1822560"/>
              <a:gd name="connsiteY8" fmla="*/ 1344744 h 1709218"/>
              <a:gd name="connsiteX9" fmla="*/ 0 w 1822560"/>
              <a:gd name="connsiteY9" fmla="*/ 1283497 h 1709218"/>
              <a:gd name="connsiteX10" fmla="*/ 462468 w 1822560"/>
              <a:gd name="connsiteY10" fmla="*/ 587269 h 1709218"/>
              <a:gd name="connsiteX11" fmla="*/ 118742 w 1822560"/>
              <a:gd name="connsiteY11" fmla="*/ 587269 h 1709218"/>
              <a:gd name="connsiteX12" fmla="*/ 913813 w 1822560"/>
              <a:gd name="connsiteY12" fmla="*/ 0 h 170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2560" h="1709218">
                <a:moveTo>
                  <a:pt x="913813" y="0"/>
                </a:moveTo>
                <a:lnTo>
                  <a:pt x="1708885" y="587269"/>
                </a:lnTo>
                <a:lnTo>
                  <a:pt x="1365159" y="587269"/>
                </a:lnTo>
                <a:cubicBezTo>
                  <a:pt x="1458446" y="862476"/>
                  <a:pt x="1628119" y="1092981"/>
                  <a:pt x="1822560" y="1283732"/>
                </a:cubicBezTo>
                <a:lnTo>
                  <a:pt x="1497586" y="1344744"/>
                </a:lnTo>
                <a:lnTo>
                  <a:pt x="1457015" y="1693627"/>
                </a:lnTo>
                <a:cubicBezTo>
                  <a:pt x="1357009" y="1758824"/>
                  <a:pt x="1187881" y="1577810"/>
                  <a:pt x="901789" y="1410860"/>
                </a:cubicBezTo>
                <a:cubicBezTo>
                  <a:pt x="677773" y="1532092"/>
                  <a:pt x="462510" y="1763037"/>
                  <a:pt x="367290" y="1697840"/>
                </a:cubicBezTo>
                <a:lnTo>
                  <a:pt x="326228" y="1344744"/>
                </a:lnTo>
                <a:lnTo>
                  <a:pt x="0" y="1283497"/>
                </a:lnTo>
                <a:cubicBezTo>
                  <a:pt x="196571" y="1093573"/>
                  <a:pt x="368701" y="863894"/>
                  <a:pt x="462468" y="587269"/>
                </a:cubicBezTo>
                <a:lnTo>
                  <a:pt x="118742" y="587269"/>
                </a:lnTo>
                <a:lnTo>
                  <a:pt x="913813" y="0"/>
                </a:lnTo>
                <a:close/>
              </a:path>
            </a:pathLst>
          </a:custGeom>
          <a:solidFill>
            <a:schemeClr val="accent2">
              <a:lumMod val="20000"/>
              <a:lumOff val="8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spcAft>
                <a:spcPct val="0"/>
              </a:spcAft>
            </a:pPr>
            <a:endParaRPr lang="en-US">
              <a:solidFill>
                <a:prstClr val="white"/>
              </a:solidFill>
              <a:latin typeface="微軟正黑體" panose="020B0604030504040204" pitchFamily="34" charset="-120"/>
              <a:ea typeface="微軟正黑體" panose="020B0604030504040204" pitchFamily="34" charset="-120"/>
            </a:endParaRPr>
          </a:p>
        </p:txBody>
      </p:sp>
      <p:grpSp>
        <p:nvGrpSpPr>
          <p:cNvPr id="46" name="Group 5"/>
          <p:cNvGrpSpPr>
            <a:grpSpLocks/>
          </p:cNvGrpSpPr>
          <p:nvPr/>
        </p:nvGrpSpPr>
        <p:grpSpPr bwMode="auto">
          <a:xfrm>
            <a:off x="2132418" y="2045240"/>
            <a:ext cx="4671607" cy="3203045"/>
            <a:chOff x="204" y="799"/>
            <a:chExt cx="5261" cy="2314"/>
          </a:xfrm>
          <a:solidFill>
            <a:srgbClr val="3F3F5F">
              <a:alpha val="90000"/>
            </a:srgbClr>
          </a:solidFill>
        </p:grpSpPr>
        <p:sp>
          <p:nvSpPr>
            <p:cNvPr id="47" name="Freeform 6"/>
            <p:cNvSpPr>
              <a:spLocks/>
            </p:cNvSpPr>
            <p:nvPr/>
          </p:nvSpPr>
          <p:spPr bwMode="auto">
            <a:xfrm>
              <a:off x="316" y="799"/>
              <a:ext cx="3062" cy="1277"/>
            </a:xfrm>
            <a:custGeom>
              <a:avLst/>
              <a:gdLst>
                <a:gd name="T0" fmla="*/ 302 w 2821"/>
                <a:gd name="T1" fmla="*/ 276 h 1188"/>
                <a:gd name="T2" fmla="*/ 382 w 2821"/>
                <a:gd name="T3" fmla="*/ 296 h 1188"/>
                <a:gd name="T4" fmla="*/ 438 w 2821"/>
                <a:gd name="T5" fmla="*/ 188 h 1188"/>
                <a:gd name="T6" fmla="*/ 470 w 2821"/>
                <a:gd name="T7" fmla="*/ 260 h 1188"/>
                <a:gd name="T8" fmla="*/ 398 w 2821"/>
                <a:gd name="T9" fmla="*/ 348 h 1188"/>
                <a:gd name="T10" fmla="*/ 226 w 2821"/>
                <a:gd name="T11" fmla="*/ 372 h 1188"/>
                <a:gd name="T12" fmla="*/ 114 w 2821"/>
                <a:gd name="T13" fmla="*/ 492 h 1188"/>
                <a:gd name="T14" fmla="*/ 114 w 2821"/>
                <a:gd name="T15" fmla="*/ 596 h 1188"/>
                <a:gd name="T16" fmla="*/ 246 w 2821"/>
                <a:gd name="T17" fmla="*/ 516 h 1188"/>
                <a:gd name="T18" fmla="*/ 366 w 2821"/>
                <a:gd name="T19" fmla="*/ 624 h 1188"/>
                <a:gd name="T20" fmla="*/ 342 w 2821"/>
                <a:gd name="T21" fmla="*/ 540 h 1188"/>
                <a:gd name="T22" fmla="*/ 354 w 2821"/>
                <a:gd name="T23" fmla="*/ 520 h 1188"/>
                <a:gd name="T24" fmla="*/ 426 w 2821"/>
                <a:gd name="T25" fmla="*/ 604 h 1188"/>
                <a:gd name="T26" fmla="*/ 538 w 2821"/>
                <a:gd name="T27" fmla="*/ 624 h 1188"/>
                <a:gd name="T28" fmla="*/ 618 w 2821"/>
                <a:gd name="T29" fmla="*/ 736 h 1188"/>
                <a:gd name="T30" fmla="*/ 686 w 2821"/>
                <a:gd name="T31" fmla="*/ 848 h 1188"/>
                <a:gd name="T32" fmla="*/ 762 w 2821"/>
                <a:gd name="T33" fmla="*/ 1024 h 1188"/>
                <a:gd name="T34" fmla="*/ 970 w 2821"/>
                <a:gd name="T35" fmla="*/ 912 h 1188"/>
                <a:gd name="T36" fmla="*/ 826 w 2821"/>
                <a:gd name="T37" fmla="*/ 784 h 1188"/>
                <a:gd name="T38" fmla="*/ 950 w 2821"/>
                <a:gd name="T39" fmla="*/ 792 h 1188"/>
                <a:gd name="T40" fmla="*/ 1106 w 2821"/>
                <a:gd name="T41" fmla="*/ 864 h 1188"/>
                <a:gd name="T42" fmla="*/ 1230 w 2821"/>
                <a:gd name="T43" fmla="*/ 1084 h 1188"/>
                <a:gd name="T44" fmla="*/ 1274 w 2821"/>
                <a:gd name="T45" fmla="*/ 1048 h 1188"/>
                <a:gd name="T46" fmla="*/ 1362 w 2821"/>
                <a:gd name="T47" fmla="*/ 908 h 1188"/>
                <a:gd name="T48" fmla="*/ 1498 w 2821"/>
                <a:gd name="T49" fmla="*/ 992 h 1188"/>
                <a:gd name="T50" fmla="*/ 1610 w 2821"/>
                <a:gd name="T51" fmla="*/ 1188 h 1188"/>
                <a:gd name="T52" fmla="*/ 1658 w 2821"/>
                <a:gd name="T53" fmla="*/ 1056 h 1188"/>
                <a:gd name="T54" fmla="*/ 1698 w 2821"/>
                <a:gd name="T55" fmla="*/ 928 h 1188"/>
                <a:gd name="T56" fmla="*/ 1846 w 2821"/>
                <a:gd name="T57" fmla="*/ 688 h 1188"/>
                <a:gd name="T58" fmla="*/ 1858 w 2821"/>
                <a:gd name="T59" fmla="*/ 580 h 1188"/>
                <a:gd name="T60" fmla="*/ 1954 w 2821"/>
                <a:gd name="T61" fmla="*/ 608 h 1188"/>
                <a:gd name="T62" fmla="*/ 2118 w 2821"/>
                <a:gd name="T63" fmla="*/ 448 h 1188"/>
                <a:gd name="T64" fmla="*/ 2094 w 2821"/>
                <a:gd name="T65" fmla="*/ 324 h 1188"/>
                <a:gd name="T66" fmla="*/ 2434 w 2821"/>
                <a:gd name="T67" fmla="*/ 236 h 1188"/>
                <a:gd name="T68" fmla="*/ 2358 w 2821"/>
                <a:gd name="T69" fmla="*/ 356 h 1188"/>
                <a:gd name="T70" fmla="*/ 2446 w 2821"/>
                <a:gd name="T71" fmla="*/ 308 h 1188"/>
                <a:gd name="T72" fmla="*/ 2798 w 2821"/>
                <a:gd name="T73" fmla="*/ 188 h 1188"/>
                <a:gd name="T74" fmla="*/ 2730 w 2821"/>
                <a:gd name="T75" fmla="*/ 132 h 1188"/>
                <a:gd name="T76" fmla="*/ 2378 w 2821"/>
                <a:gd name="T77" fmla="*/ 84 h 1188"/>
                <a:gd name="T78" fmla="*/ 2086 w 2821"/>
                <a:gd name="T79" fmla="*/ 88 h 1188"/>
                <a:gd name="T80" fmla="*/ 1722 w 2821"/>
                <a:gd name="T81" fmla="*/ 0 h 1188"/>
                <a:gd name="T82" fmla="*/ 1234 w 2821"/>
                <a:gd name="T83" fmla="*/ 64 h 1188"/>
                <a:gd name="T84" fmla="*/ 1098 w 2821"/>
                <a:gd name="T85" fmla="*/ 104 h 1188"/>
                <a:gd name="T86" fmla="*/ 838 w 2821"/>
                <a:gd name="T87" fmla="*/ 136 h 1188"/>
                <a:gd name="T88" fmla="*/ 654 w 2821"/>
                <a:gd name="T89" fmla="*/ 208 h 1188"/>
                <a:gd name="T90" fmla="*/ 706 w 2821"/>
                <a:gd name="T91" fmla="*/ 152 h 1188"/>
                <a:gd name="T92" fmla="*/ 542 w 2821"/>
                <a:gd name="T93" fmla="*/ 88 h 1188"/>
                <a:gd name="T94" fmla="*/ 338 w 2821"/>
                <a:gd name="T95" fmla="*/ 152 h 1188"/>
                <a:gd name="T96" fmla="*/ 218 w 2821"/>
                <a:gd name="T97" fmla="*/ 224 h 11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1"/>
                <a:gd name="T148" fmla="*/ 0 h 1188"/>
                <a:gd name="T149" fmla="*/ 2821 w 2821"/>
                <a:gd name="T150" fmla="*/ 1188 h 11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1" h="1188">
                  <a:moveTo>
                    <a:pt x="210" y="244"/>
                  </a:moveTo>
                  <a:cubicBezTo>
                    <a:pt x="215" y="260"/>
                    <a:pt x="218" y="267"/>
                    <a:pt x="234" y="272"/>
                  </a:cubicBezTo>
                  <a:cubicBezTo>
                    <a:pt x="241" y="293"/>
                    <a:pt x="250" y="288"/>
                    <a:pt x="270" y="284"/>
                  </a:cubicBezTo>
                  <a:cubicBezTo>
                    <a:pt x="281" y="268"/>
                    <a:pt x="285" y="265"/>
                    <a:pt x="302" y="276"/>
                  </a:cubicBezTo>
                  <a:cubicBezTo>
                    <a:pt x="310" y="299"/>
                    <a:pt x="295" y="327"/>
                    <a:pt x="322" y="336"/>
                  </a:cubicBezTo>
                  <a:cubicBezTo>
                    <a:pt x="333" y="335"/>
                    <a:pt x="345" y="338"/>
                    <a:pt x="354" y="332"/>
                  </a:cubicBezTo>
                  <a:cubicBezTo>
                    <a:pt x="360" y="328"/>
                    <a:pt x="354" y="317"/>
                    <a:pt x="358" y="312"/>
                  </a:cubicBezTo>
                  <a:cubicBezTo>
                    <a:pt x="364" y="304"/>
                    <a:pt x="382" y="296"/>
                    <a:pt x="382" y="296"/>
                  </a:cubicBezTo>
                  <a:cubicBezTo>
                    <a:pt x="391" y="244"/>
                    <a:pt x="390" y="290"/>
                    <a:pt x="374" y="264"/>
                  </a:cubicBezTo>
                  <a:cubicBezTo>
                    <a:pt x="370" y="257"/>
                    <a:pt x="366" y="240"/>
                    <a:pt x="366" y="240"/>
                  </a:cubicBezTo>
                  <a:cubicBezTo>
                    <a:pt x="376" y="225"/>
                    <a:pt x="385" y="228"/>
                    <a:pt x="398" y="216"/>
                  </a:cubicBezTo>
                  <a:cubicBezTo>
                    <a:pt x="431" y="187"/>
                    <a:pt x="409" y="195"/>
                    <a:pt x="438" y="188"/>
                  </a:cubicBezTo>
                  <a:cubicBezTo>
                    <a:pt x="465" y="161"/>
                    <a:pt x="438" y="162"/>
                    <a:pt x="494" y="168"/>
                  </a:cubicBezTo>
                  <a:cubicBezTo>
                    <a:pt x="489" y="176"/>
                    <a:pt x="483" y="184"/>
                    <a:pt x="478" y="192"/>
                  </a:cubicBezTo>
                  <a:cubicBezTo>
                    <a:pt x="473" y="200"/>
                    <a:pt x="454" y="208"/>
                    <a:pt x="454" y="208"/>
                  </a:cubicBezTo>
                  <a:cubicBezTo>
                    <a:pt x="445" y="234"/>
                    <a:pt x="431" y="250"/>
                    <a:pt x="470" y="260"/>
                  </a:cubicBezTo>
                  <a:cubicBezTo>
                    <a:pt x="503" y="255"/>
                    <a:pt x="529" y="252"/>
                    <a:pt x="562" y="256"/>
                  </a:cubicBezTo>
                  <a:cubicBezTo>
                    <a:pt x="553" y="290"/>
                    <a:pt x="523" y="278"/>
                    <a:pt x="486" y="280"/>
                  </a:cubicBezTo>
                  <a:cubicBezTo>
                    <a:pt x="483" y="307"/>
                    <a:pt x="484" y="326"/>
                    <a:pt x="458" y="308"/>
                  </a:cubicBezTo>
                  <a:cubicBezTo>
                    <a:pt x="470" y="344"/>
                    <a:pt x="423" y="345"/>
                    <a:pt x="398" y="348"/>
                  </a:cubicBezTo>
                  <a:cubicBezTo>
                    <a:pt x="375" y="364"/>
                    <a:pt x="345" y="362"/>
                    <a:pt x="318" y="364"/>
                  </a:cubicBezTo>
                  <a:cubicBezTo>
                    <a:pt x="306" y="363"/>
                    <a:pt x="293" y="364"/>
                    <a:pt x="282" y="360"/>
                  </a:cubicBezTo>
                  <a:cubicBezTo>
                    <a:pt x="270" y="355"/>
                    <a:pt x="290" y="325"/>
                    <a:pt x="262" y="316"/>
                  </a:cubicBezTo>
                  <a:cubicBezTo>
                    <a:pt x="238" y="351"/>
                    <a:pt x="276" y="364"/>
                    <a:pt x="226" y="372"/>
                  </a:cubicBezTo>
                  <a:cubicBezTo>
                    <a:pt x="198" y="390"/>
                    <a:pt x="211" y="385"/>
                    <a:pt x="190" y="392"/>
                  </a:cubicBezTo>
                  <a:cubicBezTo>
                    <a:pt x="174" y="408"/>
                    <a:pt x="153" y="450"/>
                    <a:pt x="126" y="452"/>
                  </a:cubicBezTo>
                  <a:cubicBezTo>
                    <a:pt x="109" y="453"/>
                    <a:pt x="91" y="455"/>
                    <a:pt x="74" y="456"/>
                  </a:cubicBezTo>
                  <a:cubicBezTo>
                    <a:pt x="94" y="469"/>
                    <a:pt x="106" y="467"/>
                    <a:pt x="114" y="492"/>
                  </a:cubicBezTo>
                  <a:cubicBezTo>
                    <a:pt x="109" y="533"/>
                    <a:pt x="109" y="541"/>
                    <a:pt x="70" y="528"/>
                  </a:cubicBezTo>
                  <a:cubicBezTo>
                    <a:pt x="32" y="531"/>
                    <a:pt x="1" y="518"/>
                    <a:pt x="14" y="556"/>
                  </a:cubicBezTo>
                  <a:cubicBezTo>
                    <a:pt x="9" y="589"/>
                    <a:pt x="0" y="614"/>
                    <a:pt x="26" y="640"/>
                  </a:cubicBezTo>
                  <a:cubicBezTo>
                    <a:pt x="127" y="634"/>
                    <a:pt x="87" y="651"/>
                    <a:pt x="114" y="596"/>
                  </a:cubicBezTo>
                  <a:cubicBezTo>
                    <a:pt x="133" y="557"/>
                    <a:pt x="120" y="580"/>
                    <a:pt x="142" y="568"/>
                  </a:cubicBezTo>
                  <a:cubicBezTo>
                    <a:pt x="150" y="563"/>
                    <a:pt x="166" y="552"/>
                    <a:pt x="166" y="552"/>
                  </a:cubicBezTo>
                  <a:cubicBezTo>
                    <a:pt x="174" y="527"/>
                    <a:pt x="185" y="532"/>
                    <a:pt x="210" y="536"/>
                  </a:cubicBezTo>
                  <a:cubicBezTo>
                    <a:pt x="229" y="531"/>
                    <a:pt x="229" y="522"/>
                    <a:pt x="246" y="516"/>
                  </a:cubicBezTo>
                  <a:cubicBezTo>
                    <a:pt x="263" y="542"/>
                    <a:pt x="272" y="537"/>
                    <a:pt x="306" y="540"/>
                  </a:cubicBezTo>
                  <a:cubicBezTo>
                    <a:pt x="325" y="569"/>
                    <a:pt x="321" y="565"/>
                    <a:pt x="354" y="572"/>
                  </a:cubicBezTo>
                  <a:cubicBezTo>
                    <a:pt x="368" y="593"/>
                    <a:pt x="363" y="618"/>
                    <a:pt x="338" y="624"/>
                  </a:cubicBezTo>
                  <a:cubicBezTo>
                    <a:pt x="346" y="626"/>
                    <a:pt x="358" y="632"/>
                    <a:pt x="366" y="624"/>
                  </a:cubicBezTo>
                  <a:cubicBezTo>
                    <a:pt x="373" y="617"/>
                    <a:pt x="377" y="608"/>
                    <a:pt x="382" y="600"/>
                  </a:cubicBezTo>
                  <a:cubicBezTo>
                    <a:pt x="385" y="596"/>
                    <a:pt x="390" y="588"/>
                    <a:pt x="390" y="588"/>
                  </a:cubicBezTo>
                  <a:cubicBezTo>
                    <a:pt x="383" y="566"/>
                    <a:pt x="368" y="564"/>
                    <a:pt x="350" y="552"/>
                  </a:cubicBezTo>
                  <a:cubicBezTo>
                    <a:pt x="347" y="548"/>
                    <a:pt x="345" y="543"/>
                    <a:pt x="342" y="540"/>
                  </a:cubicBezTo>
                  <a:cubicBezTo>
                    <a:pt x="339" y="537"/>
                    <a:pt x="333" y="536"/>
                    <a:pt x="330" y="532"/>
                  </a:cubicBezTo>
                  <a:cubicBezTo>
                    <a:pt x="324" y="525"/>
                    <a:pt x="314" y="508"/>
                    <a:pt x="314" y="508"/>
                  </a:cubicBezTo>
                  <a:cubicBezTo>
                    <a:pt x="327" y="504"/>
                    <a:pt x="334" y="499"/>
                    <a:pt x="350" y="508"/>
                  </a:cubicBezTo>
                  <a:cubicBezTo>
                    <a:pt x="354" y="510"/>
                    <a:pt x="351" y="517"/>
                    <a:pt x="354" y="520"/>
                  </a:cubicBezTo>
                  <a:cubicBezTo>
                    <a:pt x="365" y="531"/>
                    <a:pt x="383" y="526"/>
                    <a:pt x="398" y="528"/>
                  </a:cubicBezTo>
                  <a:cubicBezTo>
                    <a:pt x="401" y="536"/>
                    <a:pt x="398" y="549"/>
                    <a:pt x="406" y="552"/>
                  </a:cubicBezTo>
                  <a:cubicBezTo>
                    <a:pt x="414" y="555"/>
                    <a:pt x="430" y="560"/>
                    <a:pt x="430" y="560"/>
                  </a:cubicBezTo>
                  <a:cubicBezTo>
                    <a:pt x="435" y="576"/>
                    <a:pt x="431" y="588"/>
                    <a:pt x="426" y="604"/>
                  </a:cubicBezTo>
                  <a:cubicBezTo>
                    <a:pt x="432" y="628"/>
                    <a:pt x="438" y="625"/>
                    <a:pt x="462" y="620"/>
                  </a:cubicBezTo>
                  <a:cubicBezTo>
                    <a:pt x="472" y="590"/>
                    <a:pt x="465" y="586"/>
                    <a:pt x="494" y="580"/>
                  </a:cubicBezTo>
                  <a:cubicBezTo>
                    <a:pt x="501" y="585"/>
                    <a:pt x="513" y="585"/>
                    <a:pt x="518" y="592"/>
                  </a:cubicBezTo>
                  <a:cubicBezTo>
                    <a:pt x="529" y="608"/>
                    <a:pt x="518" y="619"/>
                    <a:pt x="538" y="624"/>
                  </a:cubicBezTo>
                  <a:cubicBezTo>
                    <a:pt x="548" y="627"/>
                    <a:pt x="559" y="627"/>
                    <a:pt x="570" y="628"/>
                  </a:cubicBezTo>
                  <a:cubicBezTo>
                    <a:pt x="588" y="640"/>
                    <a:pt x="625" y="634"/>
                    <a:pt x="646" y="636"/>
                  </a:cubicBezTo>
                  <a:cubicBezTo>
                    <a:pt x="645" y="657"/>
                    <a:pt x="647" y="679"/>
                    <a:pt x="642" y="700"/>
                  </a:cubicBezTo>
                  <a:cubicBezTo>
                    <a:pt x="639" y="714"/>
                    <a:pt x="626" y="724"/>
                    <a:pt x="618" y="736"/>
                  </a:cubicBezTo>
                  <a:cubicBezTo>
                    <a:pt x="615" y="740"/>
                    <a:pt x="610" y="748"/>
                    <a:pt x="610" y="748"/>
                  </a:cubicBezTo>
                  <a:cubicBezTo>
                    <a:pt x="618" y="773"/>
                    <a:pt x="627" y="801"/>
                    <a:pt x="650" y="816"/>
                  </a:cubicBezTo>
                  <a:cubicBezTo>
                    <a:pt x="652" y="823"/>
                    <a:pt x="655" y="836"/>
                    <a:pt x="662" y="840"/>
                  </a:cubicBezTo>
                  <a:cubicBezTo>
                    <a:pt x="669" y="844"/>
                    <a:pt x="678" y="845"/>
                    <a:pt x="686" y="848"/>
                  </a:cubicBezTo>
                  <a:cubicBezTo>
                    <a:pt x="690" y="849"/>
                    <a:pt x="698" y="852"/>
                    <a:pt x="698" y="852"/>
                  </a:cubicBezTo>
                  <a:cubicBezTo>
                    <a:pt x="708" y="882"/>
                    <a:pt x="717" y="910"/>
                    <a:pt x="734" y="936"/>
                  </a:cubicBezTo>
                  <a:cubicBezTo>
                    <a:pt x="739" y="965"/>
                    <a:pt x="744" y="959"/>
                    <a:pt x="758" y="980"/>
                  </a:cubicBezTo>
                  <a:cubicBezTo>
                    <a:pt x="759" y="995"/>
                    <a:pt x="752" y="1013"/>
                    <a:pt x="762" y="1024"/>
                  </a:cubicBezTo>
                  <a:cubicBezTo>
                    <a:pt x="766" y="1029"/>
                    <a:pt x="812" y="1016"/>
                    <a:pt x="818" y="1012"/>
                  </a:cubicBezTo>
                  <a:cubicBezTo>
                    <a:pt x="837" y="999"/>
                    <a:pt x="825" y="1006"/>
                    <a:pt x="854" y="996"/>
                  </a:cubicBezTo>
                  <a:cubicBezTo>
                    <a:pt x="904" y="979"/>
                    <a:pt x="859" y="985"/>
                    <a:pt x="890" y="968"/>
                  </a:cubicBezTo>
                  <a:cubicBezTo>
                    <a:pt x="921" y="951"/>
                    <a:pt x="949" y="943"/>
                    <a:pt x="970" y="912"/>
                  </a:cubicBezTo>
                  <a:cubicBezTo>
                    <a:pt x="966" y="883"/>
                    <a:pt x="969" y="875"/>
                    <a:pt x="946" y="860"/>
                  </a:cubicBezTo>
                  <a:cubicBezTo>
                    <a:pt x="938" y="848"/>
                    <a:pt x="914" y="832"/>
                    <a:pt x="914" y="832"/>
                  </a:cubicBezTo>
                  <a:cubicBezTo>
                    <a:pt x="865" y="864"/>
                    <a:pt x="871" y="821"/>
                    <a:pt x="846" y="804"/>
                  </a:cubicBezTo>
                  <a:cubicBezTo>
                    <a:pt x="841" y="796"/>
                    <a:pt x="831" y="792"/>
                    <a:pt x="826" y="784"/>
                  </a:cubicBezTo>
                  <a:cubicBezTo>
                    <a:pt x="822" y="777"/>
                    <a:pt x="818" y="760"/>
                    <a:pt x="818" y="760"/>
                  </a:cubicBezTo>
                  <a:cubicBezTo>
                    <a:pt x="829" y="744"/>
                    <a:pt x="833" y="741"/>
                    <a:pt x="850" y="752"/>
                  </a:cubicBezTo>
                  <a:cubicBezTo>
                    <a:pt x="859" y="766"/>
                    <a:pt x="866" y="771"/>
                    <a:pt x="882" y="776"/>
                  </a:cubicBezTo>
                  <a:cubicBezTo>
                    <a:pt x="921" y="815"/>
                    <a:pt x="843" y="742"/>
                    <a:pt x="950" y="792"/>
                  </a:cubicBezTo>
                  <a:cubicBezTo>
                    <a:pt x="957" y="795"/>
                    <a:pt x="946" y="814"/>
                    <a:pt x="954" y="816"/>
                  </a:cubicBezTo>
                  <a:cubicBezTo>
                    <a:pt x="986" y="825"/>
                    <a:pt x="1021" y="819"/>
                    <a:pt x="1054" y="820"/>
                  </a:cubicBezTo>
                  <a:cubicBezTo>
                    <a:pt x="1061" y="821"/>
                    <a:pt x="1068" y="821"/>
                    <a:pt x="1074" y="824"/>
                  </a:cubicBezTo>
                  <a:cubicBezTo>
                    <a:pt x="1091" y="834"/>
                    <a:pt x="1078" y="855"/>
                    <a:pt x="1106" y="864"/>
                  </a:cubicBezTo>
                  <a:cubicBezTo>
                    <a:pt x="1117" y="880"/>
                    <a:pt x="1124" y="879"/>
                    <a:pt x="1142" y="884"/>
                  </a:cubicBezTo>
                  <a:cubicBezTo>
                    <a:pt x="1196" y="866"/>
                    <a:pt x="1152" y="946"/>
                    <a:pt x="1178" y="972"/>
                  </a:cubicBezTo>
                  <a:cubicBezTo>
                    <a:pt x="1204" y="998"/>
                    <a:pt x="1211" y="1023"/>
                    <a:pt x="1222" y="1056"/>
                  </a:cubicBezTo>
                  <a:cubicBezTo>
                    <a:pt x="1235" y="1096"/>
                    <a:pt x="1215" y="1034"/>
                    <a:pt x="1230" y="1084"/>
                  </a:cubicBezTo>
                  <a:cubicBezTo>
                    <a:pt x="1232" y="1092"/>
                    <a:pt x="1238" y="1108"/>
                    <a:pt x="1238" y="1108"/>
                  </a:cubicBezTo>
                  <a:cubicBezTo>
                    <a:pt x="1246" y="1100"/>
                    <a:pt x="1254" y="1092"/>
                    <a:pt x="1262" y="1084"/>
                  </a:cubicBezTo>
                  <a:cubicBezTo>
                    <a:pt x="1268" y="1078"/>
                    <a:pt x="1267" y="1068"/>
                    <a:pt x="1270" y="1060"/>
                  </a:cubicBezTo>
                  <a:cubicBezTo>
                    <a:pt x="1271" y="1056"/>
                    <a:pt x="1274" y="1048"/>
                    <a:pt x="1274" y="1048"/>
                  </a:cubicBezTo>
                  <a:cubicBezTo>
                    <a:pt x="1275" y="1035"/>
                    <a:pt x="1275" y="1021"/>
                    <a:pt x="1278" y="1008"/>
                  </a:cubicBezTo>
                  <a:cubicBezTo>
                    <a:pt x="1280" y="999"/>
                    <a:pt x="1293" y="990"/>
                    <a:pt x="1298" y="984"/>
                  </a:cubicBezTo>
                  <a:cubicBezTo>
                    <a:pt x="1312" y="966"/>
                    <a:pt x="1316" y="952"/>
                    <a:pt x="1334" y="940"/>
                  </a:cubicBezTo>
                  <a:cubicBezTo>
                    <a:pt x="1353" y="912"/>
                    <a:pt x="1342" y="921"/>
                    <a:pt x="1362" y="908"/>
                  </a:cubicBezTo>
                  <a:cubicBezTo>
                    <a:pt x="1376" y="866"/>
                    <a:pt x="1383" y="885"/>
                    <a:pt x="1442" y="888"/>
                  </a:cubicBezTo>
                  <a:cubicBezTo>
                    <a:pt x="1443" y="900"/>
                    <a:pt x="1442" y="913"/>
                    <a:pt x="1446" y="924"/>
                  </a:cubicBezTo>
                  <a:cubicBezTo>
                    <a:pt x="1450" y="936"/>
                    <a:pt x="1482" y="940"/>
                    <a:pt x="1482" y="940"/>
                  </a:cubicBezTo>
                  <a:cubicBezTo>
                    <a:pt x="1489" y="962"/>
                    <a:pt x="1471" y="983"/>
                    <a:pt x="1498" y="992"/>
                  </a:cubicBezTo>
                  <a:cubicBezTo>
                    <a:pt x="1527" y="963"/>
                    <a:pt x="1515" y="959"/>
                    <a:pt x="1534" y="984"/>
                  </a:cubicBezTo>
                  <a:cubicBezTo>
                    <a:pt x="1531" y="1037"/>
                    <a:pt x="1526" y="1047"/>
                    <a:pt x="1534" y="1088"/>
                  </a:cubicBezTo>
                  <a:cubicBezTo>
                    <a:pt x="1537" y="1101"/>
                    <a:pt x="1554" y="1124"/>
                    <a:pt x="1554" y="1124"/>
                  </a:cubicBezTo>
                  <a:cubicBezTo>
                    <a:pt x="1559" y="1144"/>
                    <a:pt x="1588" y="1181"/>
                    <a:pt x="1610" y="1188"/>
                  </a:cubicBezTo>
                  <a:cubicBezTo>
                    <a:pt x="1601" y="1162"/>
                    <a:pt x="1585" y="1123"/>
                    <a:pt x="1562" y="1108"/>
                  </a:cubicBezTo>
                  <a:cubicBezTo>
                    <a:pt x="1547" y="1085"/>
                    <a:pt x="1539" y="1054"/>
                    <a:pt x="1566" y="1036"/>
                  </a:cubicBezTo>
                  <a:cubicBezTo>
                    <a:pt x="1622" y="1041"/>
                    <a:pt x="1620" y="1033"/>
                    <a:pt x="1626" y="1084"/>
                  </a:cubicBezTo>
                  <a:cubicBezTo>
                    <a:pt x="1649" y="1079"/>
                    <a:pt x="1651" y="1077"/>
                    <a:pt x="1658" y="1056"/>
                  </a:cubicBezTo>
                  <a:cubicBezTo>
                    <a:pt x="1656" y="1012"/>
                    <a:pt x="1659" y="979"/>
                    <a:pt x="1646" y="940"/>
                  </a:cubicBezTo>
                  <a:cubicBezTo>
                    <a:pt x="1655" y="879"/>
                    <a:pt x="1636" y="889"/>
                    <a:pt x="1670" y="880"/>
                  </a:cubicBezTo>
                  <a:cubicBezTo>
                    <a:pt x="1672" y="880"/>
                    <a:pt x="1700" y="883"/>
                    <a:pt x="1702" y="892"/>
                  </a:cubicBezTo>
                  <a:cubicBezTo>
                    <a:pt x="1704" y="904"/>
                    <a:pt x="1689" y="919"/>
                    <a:pt x="1698" y="928"/>
                  </a:cubicBezTo>
                  <a:cubicBezTo>
                    <a:pt x="1704" y="934"/>
                    <a:pt x="1729" y="904"/>
                    <a:pt x="1734" y="900"/>
                  </a:cubicBezTo>
                  <a:cubicBezTo>
                    <a:pt x="1757" y="882"/>
                    <a:pt x="1804" y="845"/>
                    <a:pt x="1830" y="836"/>
                  </a:cubicBezTo>
                  <a:cubicBezTo>
                    <a:pt x="1841" y="825"/>
                    <a:pt x="1866" y="808"/>
                    <a:pt x="1866" y="808"/>
                  </a:cubicBezTo>
                  <a:cubicBezTo>
                    <a:pt x="1890" y="773"/>
                    <a:pt x="1882" y="712"/>
                    <a:pt x="1846" y="688"/>
                  </a:cubicBezTo>
                  <a:cubicBezTo>
                    <a:pt x="1830" y="665"/>
                    <a:pt x="1824" y="677"/>
                    <a:pt x="1830" y="644"/>
                  </a:cubicBezTo>
                  <a:cubicBezTo>
                    <a:pt x="1825" y="628"/>
                    <a:pt x="1820" y="621"/>
                    <a:pt x="1806" y="612"/>
                  </a:cubicBezTo>
                  <a:cubicBezTo>
                    <a:pt x="1807" y="608"/>
                    <a:pt x="1807" y="602"/>
                    <a:pt x="1810" y="600"/>
                  </a:cubicBezTo>
                  <a:cubicBezTo>
                    <a:pt x="1817" y="595"/>
                    <a:pt x="1849" y="583"/>
                    <a:pt x="1858" y="580"/>
                  </a:cubicBezTo>
                  <a:cubicBezTo>
                    <a:pt x="1872" y="601"/>
                    <a:pt x="1884" y="597"/>
                    <a:pt x="1910" y="600"/>
                  </a:cubicBezTo>
                  <a:cubicBezTo>
                    <a:pt x="1915" y="619"/>
                    <a:pt x="1924" y="619"/>
                    <a:pt x="1930" y="636"/>
                  </a:cubicBezTo>
                  <a:cubicBezTo>
                    <a:pt x="1934" y="683"/>
                    <a:pt x="1926" y="698"/>
                    <a:pt x="1970" y="668"/>
                  </a:cubicBezTo>
                  <a:cubicBezTo>
                    <a:pt x="1977" y="647"/>
                    <a:pt x="1966" y="626"/>
                    <a:pt x="1954" y="608"/>
                  </a:cubicBezTo>
                  <a:cubicBezTo>
                    <a:pt x="1966" y="559"/>
                    <a:pt x="1997" y="550"/>
                    <a:pt x="2042" y="544"/>
                  </a:cubicBezTo>
                  <a:cubicBezTo>
                    <a:pt x="2057" y="529"/>
                    <a:pt x="2064" y="512"/>
                    <a:pt x="2082" y="500"/>
                  </a:cubicBezTo>
                  <a:cubicBezTo>
                    <a:pt x="2088" y="492"/>
                    <a:pt x="2088" y="480"/>
                    <a:pt x="2094" y="472"/>
                  </a:cubicBezTo>
                  <a:cubicBezTo>
                    <a:pt x="2100" y="463"/>
                    <a:pt x="2110" y="456"/>
                    <a:pt x="2118" y="448"/>
                  </a:cubicBezTo>
                  <a:cubicBezTo>
                    <a:pt x="2121" y="445"/>
                    <a:pt x="2123" y="440"/>
                    <a:pt x="2126" y="436"/>
                  </a:cubicBezTo>
                  <a:cubicBezTo>
                    <a:pt x="2128" y="424"/>
                    <a:pt x="2134" y="412"/>
                    <a:pt x="2134" y="400"/>
                  </a:cubicBezTo>
                  <a:cubicBezTo>
                    <a:pt x="2134" y="376"/>
                    <a:pt x="2092" y="366"/>
                    <a:pt x="2074" y="348"/>
                  </a:cubicBezTo>
                  <a:cubicBezTo>
                    <a:pt x="2080" y="339"/>
                    <a:pt x="2089" y="333"/>
                    <a:pt x="2094" y="324"/>
                  </a:cubicBezTo>
                  <a:cubicBezTo>
                    <a:pt x="2097" y="318"/>
                    <a:pt x="2094" y="310"/>
                    <a:pt x="2098" y="304"/>
                  </a:cubicBezTo>
                  <a:cubicBezTo>
                    <a:pt x="2104" y="296"/>
                    <a:pt x="2117" y="297"/>
                    <a:pt x="2126" y="292"/>
                  </a:cubicBezTo>
                  <a:cubicBezTo>
                    <a:pt x="2195" y="253"/>
                    <a:pt x="2225" y="267"/>
                    <a:pt x="2326" y="264"/>
                  </a:cubicBezTo>
                  <a:cubicBezTo>
                    <a:pt x="2369" y="250"/>
                    <a:pt x="2384" y="240"/>
                    <a:pt x="2434" y="236"/>
                  </a:cubicBezTo>
                  <a:cubicBezTo>
                    <a:pt x="2442" y="233"/>
                    <a:pt x="2450" y="220"/>
                    <a:pt x="2458" y="224"/>
                  </a:cubicBezTo>
                  <a:cubicBezTo>
                    <a:pt x="2470" y="230"/>
                    <a:pt x="2449" y="238"/>
                    <a:pt x="2442" y="244"/>
                  </a:cubicBezTo>
                  <a:cubicBezTo>
                    <a:pt x="2434" y="252"/>
                    <a:pt x="2426" y="260"/>
                    <a:pt x="2418" y="268"/>
                  </a:cubicBezTo>
                  <a:cubicBezTo>
                    <a:pt x="2387" y="299"/>
                    <a:pt x="2367" y="312"/>
                    <a:pt x="2358" y="356"/>
                  </a:cubicBezTo>
                  <a:cubicBezTo>
                    <a:pt x="2361" y="388"/>
                    <a:pt x="2354" y="407"/>
                    <a:pt x="2386" y="396"/>
                  </a:cubicBezTo>
                  <a:cubicBezTo>
                    <a:pt x="2401" y="352"/>
                    <a:pt x="2376" y="417"/>
                    <a:pt x="2402" y="376"/>
                  </a:cubicBezTo>
                  <a:cubicBezTo>
                    <a:pt x="2416" y="354"/>
                    <a:pt x="2411" y="347"/>
                    <a:pt x="2430" y="328"/>
                  </a:cubicBezTo>
                  <a:cubicBezTo>
                    <a:pt x="2454" y="257"/>
                    <a:pt x="2410" y="380"/>
                    <a:pt x="2446" y="308"/>
                  </a:cubicBezTo>
                  <a:cubicBezTo>
                    <a:pt x="2479" y="242"/>
                    <a:pt x="2404" y="274"/>
                    <a:pt x="2566" y="268"/>
                  </a:cubicBezTo>
                  <a:cubicBezTo>
                    <a:pt x="2600" y="234"/>
                    <a:pt x="2649" y="237"/>
                    <a:pt x="2690" y="216"/>
                  </a:cubicBezTo>
                  <a:cubicBezTo>
                    <a:pt x="2680" y="202"/>
                    <a:pt x="2676" y="197"/>
                    <a:pt x="2682" y="180"/>
                  </a:cubicBezTo>
                  <a:cubicBezTo>
                    <a:pt x="2722" y="182"/>
                    <a:pt x="2761" y="193"/>
                    <a:pt x="2798" y="188"/>
                  </a:cubicBezTo>
                  <a:cubicBezTo>
                    <a:pt x="2803" y="185"/>
                    <a:pt x="2821" y="178"/>
                    <a:pt x="2806" y="168"/>
                  </a:cubicBezTo>
                  <a:cubicBezTo>
                    <a:pt x="2793" y="159"/>
                    <a:pt x="2772" y="159"/>
                    <a:pt x="2758" y="152"/>
                  </a:cubicBezTo>
                  <a:cubicBezTo>
                    <a:pt x="2753" y="149"/>
                    <a:pt x="2747" y="147"/>
                    <a:pt x="2742" y="144"/>
                  </a:cubicBezTo>
                  <a:cubicBezTo>
                    <a:pt x="2737" y="141"/>
                    <a:pt x="2735" y="135"/>
                    <a:pt x="2730" y="132"/>
                  </a:cubicBezTo>
                  <a:cubicBezTo>
                    <a:pt x="2723" y="128"/>
                    <a:pt x="2714" y="127"/>
                    <a:pt x="2706" y="124"/>
                  </a:cubicBezTo>
                  <a:cubicBezTo>
                    <a:pt x="2702" y="123"/>
                    <a:pt x="2694" y="120"/>
                    <a:pt x="2694" y="120"/>
                  </a:cubicBezTo>
                  <a:cubicBezTo>
                    <a:pt x="2615" y="123"/>
                    <a:pt x="2544" y="117"/>
                    <a:pt x="2466" y="112"/>
                  </a:cubicBezTo>
                  <a:cubicBezTo>
                    <a:pt x="2436" y="102"/>
                    <a:pt x="2405" y="102"/>
                    <a:pt x="2378" y="84"/>
                  </a:cubicBezTo>
                  <a:cubicBezTo>
                    <a:pt x="2330" y="88"/>
                    <a:pt x="2330" y="91"/>
                    <a:pt x="2286" y="84"/>
                  </a:cubicBezTo>
                  <a:cubicBezTo>
                    <a:pt x="2269" y="81"/>
                    <a:pt x="2278" y="79"/>
                    <a:pt x="2262" y="72"/>
                  </a:cubicBezTo>
                  <a:cubicBezTo>
                    <a:pt x="2236" y="60"/>
                    <a:pt x="2226" y="63"/>
                    <a:pt x="2194" y="60"/>
                  </a:cubicBezTo>
                  <a:cubicBezTo>
                    <a:pt x="2155" y="64"/>
                    <a:pt x="2124" y="79"/>
                    <a:pt x="2086" y="88"/>
                  </a:cubicBezTo>
                  <a:cubicBezTo>
                    <a:pt x="2024" y="85"/>
                    <a:pt x="1993" y="87"/>
                    <a:pt x="1946" y="56"/>
                  </a:cubicBezTo>
                  <a:cubicBezTo>
                    <a:pt x="1938" y="51"/>
                    <a:pt x="1927" y="52"/>
                    <a:pt x="1918" y="52"/>
                  </a:cubicBezTo>
                  <a:cubicBezTo>
                    <a:pt x="1861" y="50"/>
                    <a:pt x="1803" y="49"/>
                    <a:pt x="1746" y="48"/>
                  </a:cubicBezTo>
                  <a:cubicBezTo>
                    <a:pt x="1736" y="33"/>
                    <a:pt x="1732" y="15"/>
                    <a:pt x="1722" y="0"/>
                  </a:cubicBezTo>
                  <a:cubicBezTo>
                    <a:pt x="1604" y="5"/>
                    <a:pt x="1549" y="9"/>
                    <a:pt x="1414" y="12"/>
                  </a:cubicBezTo>
                  <a:cubicBezTo>
                    <a:pt x="1389" y="29"/>
                    <a:pt x="1377" y="25"/>
                    <a:pt x="1342" y="28"/>
                  </a:cubicBezTo>
                  <a:cubicBezTo>
                    <a:pt x="1381" y="54"/>
                    <a:pt x="1298" y="52"/>
                    <a:pt x="1294" y="52"/>
                  </a:cubicBezTo>
                  <a:cubicBezTo>
                    <a:pt x="1261" y="74"/>
                    <a:pt x="1313" y="42"/>
                    <a:pt x="1234" y="64"/>
                  </a:cubicBezTo>
                  <a:cubicBezTo>
                    <a:pt x="1225" y="67"/>
                    <a:pt x="1210" y="80"/>
                    <a:pt x="1210" y="80"/>
                  </a:cubicBezTo>
                  <a:cubicBezTo>
                    <a:pt x="1185" y="72"/>
                    <a:pt x="1203" y="61"/>
                    <a:pt x="1174" y="68"/>
                  </a:cubicBezTo>
                  <a:cubicBezTo>
                    <a:pt x="1143" y="58"/>
                    <a:pt x="1165" y="50"/>
                    <a:pt x="1126" y="56"/>
                  </a:cubicBezTo>
                  <a:cubicBezTo>
                    <a:pt x="1115" y="73"/>
                    <a:pt x="1109" y="88"/>
                    <a:pt x="1098" y="104"/>
                  </a:cubicBezTo>
                  <a:cubicBezTo>
                    <a:pt x="1099" y="116"/>
                    <a:pt x="1104" y="128"/>
                    <a:pt x="1102" y="140"/>
                  </a:cubicBezTo>
                  <a:cubicBezTo>
                    <a:pt x="1100" y="150"/>
                    <a:pt x="1080" y="140"/>
                    <a:pt x="1078" y="140"/>
                  </a:cubicBezTo>
                  <a:cubicBezTo>
                    <a:pt x="1051" y="135"/>
                    <a:pt x="1025" y="129"/>
                    <a:pt x="998" y="124"/>
                  </a:cubicBezTo>
                  <a:cubicBezTo>
                    <a:pt x="936" y="131"/>
                    <a:pt x="917" y="133"/>
                    <a:pt x="838" y="136"/>
                  </a:cubicBezTo>
                  <a:cubicBezTo>
                    <a:pt x="816" y="143"/>
                    <a:pt x="793" y="145"/>
                    <a:pt x="770" y="148"/>
                  </a:cubicBezTo>
                  <a:cubicBezTo>
                    <a:pt x="751" y="177"/>
                    <a:pt x="750" y="183"/>
                    <a:pt x="714" y="188"/>
                  </a:cubicBezTo>
                  <a:cubicBezTo>
                    <a:pt x="702" y="192"/>
                    <a:pt x="690" y="196"/>
                    <a:pt x="678" y="200"/>
                  </a:cubicBezTo>
                  <a:cubicBezTo>
                    <a:pt x="670" y="203"/>
                    <a:pt x="654" y="208"/>
                    <a:pt x="654" y="208"/>
                  </a:cubicBezTo>
                  <a:cubicBezTo>
                    <a:pt x="621" y="186"/>
                    <a:pt x="637" y="199"/>
                    <a:pt x="606" y="168"/>
                  </a:cubicBezTo>
                  <a:cubicBezTo>
                    <a:pt x="602" y="164"/>
                    <a:pt x="594" y="156"/>
                    <a:pt x="594" y="156"/>
                  </a:cubicBezTo>
                  <a:cubicBezTo>
                    <a:pt x="617" y="141"/>
                    <a:pt x="641" y="148"/>
                    <a:pt x="666" y="156"/>
                  </a:cubicBezTo>
                  <a:cubicBezTo>
                    <a:pt x="679" y="155"/>
                    <a:pt x="693" y="155"/>
                    <a:pt x="706" y="152"/>
                  </a:cubicBezTo>
                  <a:cubicBezTo>
                    <a:pt x="717" y="150"/>
                    <a:pt x="724" y="142"/>
                    <a:pt x="714" y="132"/>
                  </a:cubicBezTo>
                  <a:cubicBezTo>
                    <a:pt x="696" y="114"/>
                    <a:pt x="663" y="126"/>
                    <a:pt x="638" y="124"/>
                  </a:cubicBezTo>
                  <a:cubicBezTo>
                    <a:pt x="613" y="116"/>
                    <a:pt x="591" y="104"/>
                    <a:pt x="566" y="96"/>
                  </a:cubicBezTo>
                  <a:cubicBezTo>
                    <a:pt x="558" y="93"/>
                    <a:pt x="542" y="88"/>
                    <a:pt x="542" y="88"/>
                  </a:cubicBezTo>
                  <a:cubicBezTo>
                    <a:pt x="509" y="90"/>
                    <a:pt x="474" y="85"/>
                    <a:pt x="442" y="96"/>
                  </a:cubicBezTo>
                  <a:cubicBezTo>
                    <a:pt x="434" y="99"/>
                    <a:pt x="413" y="127"/>
                    <a:pt x="398" y="128"/>
                  </a:cubicBezTo>
                  <a:cubicBezTo>
                    <a:pt x="383" y="129"/>
                    <a:pt x="369" y="131"/>
                    <a:pt x="354" y="132"/>
                  </a:cubicBezTo>
                  <a:cubicBezTo>
                    <a:pt x="320" y="155"/>
                    <a:pt x="360" y="124"/>
                    <a:pt x="338" y="152"/>
                  </a:cubicBezTo>
                  <a:cubicBezTo>
                    <a:pt x="331" y="160"/>
                    <a:pt x="321" y="164"/>
                    <a:pt x="314" y="172"/>
                  </a:cubicBezTo>
                  <a:cubicBezTo>
                    <a:pt x="311" y="176"/>
                    <a:pt x="310" y="181"/>
                    <a:pt x="306" y="184"/>
                  </a:cubicBezTo>
                  <a:cubicBezTo>
                    <a:pt x="299" y="188"/>
                    <a:pt x="282" y="192"/>
                    <a:pt x="282" y="192"/>
                  </a:cubicBezTo>
                  <a:cubicBezTo>
                    <a:pt x="267" y="207"/>
                    <a:pt x="239" y="219"/>
                    <a:pt x="218" y="224"/>
                  </a:cubicBezTo>
                  <a:cubicBezTo>
                    <a:pt x="213" y="239"/>
                    <a:pt x="216" y="232"/>
                    <a:pt x="210" y="244"/>
                  </a:cubicBezTo>
                  <a:close/>
                </a:path>
              </a:pathLst>
            </a:custGeom>
            <a:grpFill/>
            <a:ln w="9525">
              <a:round/>
              <a:headEnd/>
              <a:tailE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p>
              <a:pPr>
                <a:spcAft>
                  <a:spcPct val="0"/>
                </a:spcAft>
                <a:defRPr/>
              </a:pPr>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48" name="Freeform 7"/>
            <p:cNvSpPr>
              <a:spLocks/>
            </p:cNvSpPr>
            <p:nvPr/>
          </p:nvSpPr>
          <p:spPr bwMode="auto">
            <a:xfrm>
              <a:off x="204" y="1487"/>
              <a:ext cx="1050" cy="1271"/>
            </a:xfrm>
            <a:custGeom>
              <a:avLst/>
              <a:gdLst>
                <a:gd name="T0" fmla="*/ 389 w 967"/>
                <a:gd name="T1" fmla="*/ 12 h 1182"/>
                <a:gd name="T2" fmla="*/ 365 w 967"/>
                <a:gd name="T3" fmla="*/ 4 h 1182"/>
                <a:gd name="T4" fmla="*/ 353 w 967"/>
                <a:gd name="T5" fmla="*/ 0 h 1182"/>
                <a:gd name="T6" fmla="*/ 297 w 967"/>
                <a:gd name="T7" fmla="*/ 4 h 1182"/>
                <a:gd name="T8" fmla="*/ 273 w 967"/>
                <a:gd name="T9" fmla="*/ 16 h 1182"/>
                <a:gd name="T10" fmla="*/ 165 w 967"/>
                <a:gd name="T11" fmla="*/ 20 h 1182"/>
                <a:gd name="T12" fmla="*/ 153 w 967"/>
                <a:gd name="T13" fmla="*/ 52 h 1182"/>
                <a:gd name="T14" fmla="*/ 129 w 967"/>
                <a:gd name="T15" fmla="*/ 68 h 1182"/>
                <a:gd name="T16" fmla="*/ 101 w 967"/>
                <a:gd name="T17" fmla="*/ 116 h 1182"/>
                <a:gd name="T18" fmla="*/ 97 w 967"/>
                <a:gd name="T19" fmla="*/ 156 h 1182"/>
                <a:gd name="T20" fmla="*/ 49 w 967"/>
                <a:gd name="T21" fmla="*/ 192 h 1182"/>
                <a:gd name="T22" fmla="*/ 25 w 967"/>
                <a:gd name="T23" fmla="*/ 228 h 1182"/>
                <a:gd name="T24" fmla="*/ 17 w 967"/>
                <a:gd name="T25" fmla="*/ 252 h 1182"/>
                <a:gd name="T26" fmla="*/ 29 w 967"/>
                <a:gd name="T27" fmla="*/ 444 h 1182"/>
                <a:gd name="T28" fmla="*/ 97 w 967"/>
                <a:gd name="T29" fmla="*/ 496 h 1182"/>
                <a:gd name="T30" fmla="*/ 121 w 967"/>
                <a:gd name="T31" fmla="*/ 512 h 1182"/>
                <a:gd name="T32" fmla="*/ 233 w 967"/>
                <a:gd name="T33" fmla="*/ 512 h 1182"/>
                <a:gd name="T34" fmla="*/ 265 w 967"/>
                <a:gd name="T35" fmla="*/ 488 h 1182"/>
                <a:gd name="T36" fmla="*/ 313 w 967"/>
                <a:gd name="T37" fmla="*/ 496 h 1182"/>
                <a:gd name="T38" fmla="*/ 333 w 967"/>
                <a:gd name="T39" fmla="*/ 532 h 1182"/>
                <a:gd name="T40" fmla="*/ 369 w 967"/>
                <a:gd name="T41" fmla="*/ 536 h 1182"/>
                <a:gd name="T42" fmla="*/ 361 w 967"/>
                <a:gd name="T43" fmla="*/ 624 h 1182"/>
                <a:gd name="T44" fmla="*/ 397 w 967"/>
                <a:gd name="T45" fmla="*/ 676 h 1182"/>
                <a:gd name="T46" fmla="*/ 417 w 967"/>
                <a:gd name="T47" fmla="*/ 704 h 1182"/>
                <a:gd name="T48" fmla="*/ 421 w 967"/>
                <a:gd name="T49" fmla="*/ 760 h 1182"/>
                <a:gd name="T50" fmla="*/ 417 w 967"/>
                <a:gd name="T51" fmla="*/ 832 h 1182"/>
                <a:gd name="T52" fmla="*/ 409 w 967"/>
                <a:gd name="T53" fmla="*/ 856 h 1182"/>
                <a:gd name="T54" fmla="*/ 441 w 967"/>
                <a:gd name="T55" fmla="*/ 936 h 1182"/>
                <a:gd name="T56" fmla="*/ 473 w 967"/>
                <a:gd name="T57" fmla="*/ 1052 h 1182"/>
                <a:gd name="T58" fmla="*/ 489 w 967"/>
                <a:gd name="T59" fmla="*/ 1092 h 1182"/>
                <a:gd name="T60" fmla="*/ 493 w 967"/>
                <a:gd name="T61" fmla="*/ 1104 h 1182"/>
                <a:gd name="T62" fmla="*/ 521 w 967"/>
                <a:gd name="T63" fmla="*/ 1172 h 1182"/>
                <a:gd name="T64" fmla="*/ 557 w 967"/>
                <a:gd name="T65" fmla="*/ 1156 h 1182"/>
                <a:gd name="T66" fmla="*/ 593 w 967"/>
                <a:gd name="T67" fmla="*/ 1128 h 1182"/>
                <a:gd name="T68" fmla="*/ 633 w 967"/>
                <a:gd name="T69" fmla="*/ 1116 h 1182"/>
                <a:gd name="T70" fmla="*/ 693 w 967"/>
                <a:gd name="T71" fmla="*/ 1096 h 1182"/>
                <a:gd name="T72" fmla="*/ 725 w 967"/>
                <a:gd name="T73" fmla="*/ 1020 h 1182"/>
                <a:gd name="T74" fmla="*/ 761 w 967"/>
                <a:gd name="T75" fmla="*/ 900 h 1182"/>
                <a:gd name="T76" fmla="*/ 773 w 967"/>
                <a:gd name="T77" fmla="*/ 872 h 1182"/>
                <a:gd name="T78" fmla="*/ 797 w 967"/>
                <a:gd name="T79" fmla="*/ 848 h 1182"/>
                <a:gd name="T80" fmla="*/ 797 w 967"/>
                <a:gd name="T81" fmla="*/ 732 h 1182"/>
                <a:gd name="T82" fmla="*/ 833 w 967"/>
                <a:gd name="T83" fmla="*/ 640 h 1182"/>
                <a:gd name="T84" fmla="*/ 873 w 967"/>
                <a:gd name="T85" fmla="*/ 580 h 1182"/>
                <a:gd name="T86" fmla="*/ 909 w 967"/>
                <a:gd name="T87" fmla="*/ 508 h 1182"/>
                <a:gd name="T88" fmla="*/ 945 w 967"/>
                <a:gd name="T89" fmla="*/ 464 h 1182"/>
                <a:gd name="T90" fmla="*/ 957 w 967"/>
                <a:gd name="T91" fmla="*/ 456 h 1182"/>
                <a:gd name="T92" fmla="*/ 853 w 967"/>
                <a:gd name="T93" fmla="*/ 416 h 1182"/>
                <a:gd name="T94" fmla="*/ 829 w 967"/>
                <a:gd name="T95" fmla="*/ 400 h 1182"/>
                <a:gd name="T96" fmla="*/ 769 w 967"/>
                <a:gd name="T97" fmla="*/ 316 h 1182"/>
                <a:gd name="T98" fmla="*/ 745 w 967"/>
                <a:gd name="T99" fmla="*/ 292 h 1182"/>
                <a:gd name="T100" fmla="*/ 701 w 967"/>
                <a:gd name="T101" fmla="*/ 204 h 1182"/>
                <a:gd name="T102" fmla="*/ 705 w 967"/>
                <a:gd name="T103" fmla="*/ 120 h 1182"/>
                <a:gd name="T104" fmla="*/ 713 w 967"/>
                <a:gd name="T105" fmla="*/ 108 h 1182"/>
                <a:gd name="T106" fmla="*/ 681 w 967"/>
                <a:gd name="T107" fmla="*/ 96 h 1182"/>
                <a:gd name="T108" fmla="*/ 613 w 967"/>
                <a:gd name="T109" fmla="*/ 92 h 1182"/>
                <a:gd name="T110" fmla="*/ 553 w 967"/>
                <a:gd name="T111" fmla="*/ 64 h 1182"/>
                <a:gd name="T112" fmla="*/ 541 w 967"/>
                <a:gd name="T113" fmla="*/ 72 h 1182"/>
                <a:gd name="T114" fmla="*/ 529 w 967"/>
                <a:gd name="T115" fmla="*/ 76 h 1182"/>
                <a:gd name="T116" fmla="*/ 505 w 967"/>
                <a:gd name="T117" fmla="*/ 92 h 1182"/>
                <a:gd name="T118" fmla="*/ 393 w 967"/>
                <a:gd name="T119" fmla="*/ 64 h 1182"/>
                <a:gd name="T120" fmla="*/ 389 w 967"/>
                <a:gd name="T121" fmla="*/ 12 h 11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7"/>
                <a:gd name="T184" fmla="*/ 0 h 1182"/>
                <a:gd name="T185" fmla="*/ 967 w 967"/>
                <a:gd name="T186" fmla="*/ 1182 h 11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7" h="1182">
                  <a:moveTo>
                    <a:pt x="389" y="12"/>
                  </a:moveTo>
                  <a:cubicBezTo>
                    <a:pt x="381" y="9"/>
                    <a:pt x="373" y="7"/>
                    <a:pt x="365" y="4"/>
                  </a:cubicBezTo>
                  <a:cubicBezTo>
                    <a:pt x="361" y="3"/>
                    <a:pt x="353" y="0"/>
                    <a:pt x="353" y="0"/>
                  </a:cubicBezTo>
                  <a:cubicBezTo>
                    <a:pt x="334" y="1"/>
                    <a:pt x="316" y="2"/>
                    <a:pt x="297" y="4"/>
                  </a:cubicBezTo>
                  <a:cubicBezTo>
                    <a:pt x="288" y="5"/>
                    <a:pt x="282" y="15"/>
                    <a:pt x="273" y="16"/>
                  </a:cubicBezTo>
                  <a:cubicBezTo>
                    <a:pt x="237" y="20"/>
                    <a:pt x="201" y="19"/>
                    <a:pt x="165" y="20"/>
                  </a:cubicBezTo>
                  <a:cubicBezTo>
                    <a:pt x="163" y="32"/>
                    <a:pt x="163" y="43"/>
                    <a:pt x="153" y="52"/>
                  </a:cubicBezTo>
                  <a:cubicBezTo>
                    <a:pt x="146" y="58"/>
                    <a:pt x="129" y="68"/>
                    <a:pt x="129" y="68"/>
                  </a:cubicBezTo>
                  <a:cubicBezTo>
                    <a:pt x="118" y="85"/>
                    <a:pt x="107" y="98"/>
                    <a:pt x="101" y="116"/>
                  </a:cubicBezTo>
                  <a:cubicBezTo>
                    <a:pt x="100" y="129"/>
                    <a:pt x="101" y="143"/>
                    <a:pt x="97" y="156"/>
                  </a:cubicBezTo>
                  <a:cubicBezTo>
                    <a:pt x="92" y="171"/>
                    <a:pt x="59" y="179"/>
                    <a:pt x="49" y="192"/>
                  </a:cubicBezTo>
                  <a:cubicBezTo>
                    <a:pt x="49" y="192"/>
                    <a:pt x="29" y="222"/>
                    <a:pt x="25" y="228"/>
                  </a:cubicBezTo>
                  <a:cubicBezTo>
                    <a:pt x="20" y="235"/>
                    <a:pt x="17" y="252"/>
                    <a:pt x="17" y="252"/>
                  </a:cubicBezTo>
                  <a:cubicBezTo>
                    <a:pt x="19" y="316"/>
                    <a:pt x="0" y="387"/>
                    <a:pt x="29" y="444"/>
                  </a:cubicBezTo>
                  <a:cubicBezTo>
                    <a:pt x="43" y="471"/>
                    <a:pt x="73" y="480"/>
                    <a:pt x="97" y="496"/>
                  </a:cubicBezTo>
                  <a:cubicBezTo>
                    <a:pt x="105" y="501"/>
                    <a:pt x="121" y="512"/>
                    <a:pt x="121" y="512"/>
                  </a:cubicBezTo>
                  <a:cubicBezTo>
                    <a:pt x="140" y="540"/>
                    <a:pt x="200" y="515"/>
                    <a:pt x="233" y="512"/>
                  </a:cubicBezTo>
                  <a:cubicBezTo>
                    <a:pt x="246" y="503"/>
                    <a:pt x="250" y="493"/>
                    <a:pt x="265" y="488"/>
                  </a:cubicBezTo>
                  <a:cubicBezTo>
                    <a:pt x="281" y="490"/>
                    <a:pt x="300" y="486"/>
                    <a:pt x="313" y="496"/>
                  </a:cubicBezTo>
                  <a:cubicBezTo>
                    <a:pt x="322" y="503"/>
                    <a:pt x="322" y="528"/>
                    <a:pt x="333" y="532"/>
                  </a:cubicBezTo>
                  <a:cubicBezTo>
                    <a:pt x="344" y="536"/>
                    <a:pt x="357" y="535"/>
                    <a:pt x="369" y="536"/>
                  </a:cubicBezTo>
                  <a:cubicBezTo>
                    <a:pt x="373" y="575"/>
                    <a:pt x="370" y="589"/>
                    <a:pt x="361" y="624"/>
                  </a:cubicBezTo>
                  <a:cubicBezTo>
                    <a:pt x="366" y="650"/>
                    <a:pt x="375" y="661"/>
                    <a:pt x="397" y="676"/>
                  </a:cubicBezTo>
                  <a:cubicBezTo>
                    <a:pt x="406" y="704"/>
                    <a:pt x="397" y="697"/>
                    <a:pt x="417" y="704"/>
                  </a:cubicBezTo>
                  <a:cubicBezTo>
                    <a:pt x="411" y="723"/>
                    <a:pt x="417" y="741"/>
                    <a:pt x="421" y="760"/>
                  </a:cubicBezTo>
                  <a:cubicBezTo>
                    <a:pt x="420" y="784"/>
                    <a:pt x="420" y="808"/>
                    <a:pt x="417" y="832"/>
                  </a:cubicBezTo>
                  <a:cubicBezTo>
                    <a:pt x="416" y="840"/>
                    <a:pt x="409" y="856"/>
                    <a:pt x="409" y="856"/>
                  </a:cubicBezTo>
                  <a:cubicBezTo>
                    <a:pt x="412" y="894"/>
                    <a:pt x="410" y="915"/>
                    <a:pt x="441" y="936"/>
                  </a:cubicBezTo>
                  <a:cubicBezTo>
                    <a:pt x="454" y="974"/>
                    <a:pt x="453" y="1017"/>
                    <a:pt x="473" y="1052"/>
                  </a:cubicBezTo>
                  <a:cubicBezTo>
                    <a:pt x="482" y="1068"/>
                    <a:pt x="482" y="1072"/>
                    <a:pt x="489" y="1092"/>
                  </a:cubicBezTo>
                  <a:cubicBezTo>
                    <a:pt x="490" y="1096"/>
                    <a:pt x="493" y="1104"/>
                    <a:pt x="493" y="1104"/>
                  </a:cubicBezTo>
                  <a:cubicBezTo>
                    <a:pt x="495" y="1136"/>
                    <a:pt x="482" y="1182"/>
                    <a:pt x="521" y="1172"/>
                  </a:cubicBezTo>
                  <a:cubicBezTo>
                    <a:pt x="540" y="1159"/>
                    <a:pt x="528" y="1166"/>
                    <a:pt x="557" y="1156"/>
                  </a:cubicBezTo>
                  <a:cubicBezTo>
                    <a:pt x="607" y="1139"/>
                    <a:pt x="562" y="1145"/>
                    <a:pt x="593" y="1128"/>
                  </a:cubicBezTo>
                  <a:cubicBezTo>
                    <a:pt x="601" y="1124"/>
                    <a:pt x="623" y="1119"/>
                    <a:pt x="633" y="1116"/>
                  </a:cubicBezTo>
                  <a:cubicBezTo>
                    <a:pt x="652" y="1103"/>
                    <a:pt x="671" y="1100"/>
                    <a:pt x="693" y="1096"/>
                  </a:cubicBezTo>
                  <a:cubicBezTo>
                    <a:pt x="705" y="1061"/>
                    <a:pt x="686" y="1033"/>
                    <a:pt x="725" y="1020"/>
                  </a:cubicBezTo>
                  <a:cubicBezTo>
                    <a:pt x="756" y="974"/>
                    <a:pt x="710" y="934"/>
                    <a:pt x="761" y="900"/>
                  </a:cubicBezTo>
                  <a:cubicBezTo>
                    <a:pt x="765" y="886"/>
                    <a:pt x="763" y="883"/>
                    <a:pt x="773" y="872"/>
                  </a:cubicBezTo>
                  <a:cubicBezTo>
                    <a:pt x="781" y="864"/>
                    <a:pt x="797" y="848"/>
                    <a:pt x="797" y="848"/>
                  </a:cubicBezTo>
                  <a:cubicBezTo>
                    <a:pt x="810" y="809"/>
                    <a:pt x="807" y="773"/>
                    <a:pt x="797" y="732"/>
                  </a:cubicBezTo>
                  <a:cubicBezTo>
                    <a:pt x="800" y="680"/>
                    <a:pt x="794" y="666"/>
                    <a:pt x="833" y="640"/>
                  </a:cubicBezTo>
                  <a:cubicBezTo>
                    <a:pt x="844" y="624"/>
                    <a:pt x="867" y="599"/>
                    <a:pt x="873" y="580"/>
                  </a:cubicBezTo>
                  <a:cubicBezTo>
                    <a:pt x="882" y="553"/>
                    <a:pt x="889" y="528"/>
                    <a:pt x="909" y="508"/>
                  </a:cubicBezTo>
                  <a:cubicBezTo>
                    <a:pt x="917" y="483"/>
                    <a:pt x="922" y="479"/>
                    <a:pt x="945" y="464"/>
                  </a:cubicBezTo>
                  <a:cubicBezTo>
                    <a:pt x="949" y="461"/>
                    <a:pt x="957" y="456"/>
                    <a:pt x="957" y="456"/>
                  </a:cubicBezTo>
                  <a:cubicBezTo>
                    <a:pt x="949" y="382"/>
                    <a:pt x="967" y="434"/>
                    <a:pt x="853" y="416"/>
                  </a:cubicBezTo>
                  <a:cubicBezTo>
                    <a:pt x="844" y="414"/>
                    <a:pt x="829" y="400"/>
                    <a:pt x="829" y="400"/>
                  </a:cubicBezTo>
                  <a:cubicBezTo>
                    <a:pt x="809" y="369"/>
                    <a:pt x="795" y="342"/>
                    <a:pt x="769" y="316"/>
                  </a:cubicBezTo>
                  <a:cubicBezTo>
                    <a:pt x="761" y="308"/>
                    <a:pt x="745" y="292"/>
                    <a:pt x="745" y="292"/>
                  </a:cubicBezTo>
                  <a:cubicBezTo>
                    <a:pt x="737" y="261"/>
                    <a:pt x="719" y="230"/>
                    <a:pt x="701" y="204"/>
                  </a:cubicBezTo>
                  <a:cubicBezTo>
                    <a:pt x="702" y="176"/>
                    <a:pt x="702" y="148"/>
                    <a:pt x="705" y="120"/>
                  </a:cubicBezTo>
                  <a:cubicBezTo>
                    <a:pt x="706" y="115"/>
                    <a:pt x="714" y="113"/>
                    <a:pt x="713" y="108"/>
                  </a:cubicBezTo>
                  <a:cubicBezTo>
                    <a:pt x="711" y="100"/>
                    <a:pt x="683" y="96"/>
                    <a:pt x="681" y="96"/>
                  </a:cubicBezTo>
                  <a:cubicBezTo>
                    <a:pt x="658" y="94"/>
                    <a:pt x="636" y="93"/>
                    <a:pt x="613" y="92"/>
                  </a:cubicBezTo>
                  <a:cubicBezTo>
                    <a:pt x="583" y="87"/>
                    <a:pt x="577" y="80"/>
                    <a:pt x="553" y="64"/>
                  </a:cubicBezTo>
                  <a:cubicBezTo>
                    <a:pt x="549" y="67"/>
                    <a:pt x="545" y="70"/>
                    <a:pt x="541" y="72"/>
                  </a:cubicBezTo>
                  <a:cubicBezTo>
                    <a:pt x="537" y="74"/>
                    <a:pt x="533" y="74"/>
                    <a:pt x="529" y="76"/>
                  </a:cubicBezTo>
                  <a:cubicBezTo>
                    <a:pt x="521" y="81"/>
                    <a:pt x="505" y="92"/>
                    <a:pt x="505" y="92"/>
                  </a:cubicBezTo>
                  <a:cubicBezTo>
                    <a:pt x="465" y="85"/>
                    <a:pt x="435" y="68"/>
                    <a:pt x="393" y="64"/>
                  </a:cubicBezTo>
                  <a:cubicBezTo>
                    <a:pt x="378" y="41"/>
                    <a:pt x="385" y="57"/>
                    <a:pt x="389" y="12"/>
                  </a:cubicBezTo>
                  <a:close/>
                </a:path>
              </a:pathLst>
            </a:custGeom>
            <a:grpFill/>
            <a:ln w="9525">
              <a:round/>
              <a:headEnd/>
              <a:tailE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p>
              <a:pPr>
                <a:spcAft>
                  <a:spcPct val="0"/>
                </a:spcAft>
                <a:defRPr/>
              </a:pPr>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49" name="Freeform 8"/>
            <p:cNvSpPr>
              <a:spLocks/>
            </p:cNvSpPr>
            <p:nvPr/>
          </p:nvSpPr>
          <p:spPr bwMode="auto">
            <a:xfrm>
              <a:off x="365" y="1096"/>
              <a:ext cx="123" cy="176"/>
            </a:xfrm>
            <a:custGeom>
              <a:avLst/>
              <a:gdLst>
                <a:gd name="T0" fmla="*/ 53 w 114"/>
                <a:gd name="T1" fmla="*/ 0 h 164"/>
                <a:gd name="T2" fmla="*/ 29 w 114"/>
                <a:gd name="T3" fmla="*/ 12 h 164"/>
                <a:gd name="T4" fmla="*/ 9 w 114"/>
                <a:gd name="T5" fmla="*/ 36 h 164"/>
                <a:gd name="T6" fmla="*/ 17 w 114"/>
                <a:gd name="T7" fmla="*/ 60 h 164"/>
                <a:gd name="T8" fmla="*/ 41 w 114"/>
                <a:gd name="T9" fmla="*/ 68 h 164"/>
                <a:gd name="T10" fmla="*/ 25 w 114"/>
                <a:gd name="T11" fmla="*/ 104 h 164"/>
                <a:gd name="T12" fmla="*/ 33 w 114"/>
                <a:gd name="T13" fmla="*/ 164 h 164"/>
                <a:gd name="T14" fmla="*/ 105 w 114"/>
                <a:gd name="T15" fmla="*/ 136 h 164"/>
                <a:gd name="T16" fmla="*/ 113 w 114"/>
                <a:gd name="T17" fmla="*/ 124 h 164"/>
                <a:gd name="T18" fmla="*/ 73 w 114"/>
                <a:gd name="T19" fmla="*/ 76 h 164"/>
                <a:gd name="T20" fmla="*/ 65 w 114"/>
                <a:gd name="T21" fmla="*/ 52 h 164"/>
                <a:gd name="T22" fmla="*/ 57 w 114"/>
                <a:gd name="T23" fmla="*/ 40 h 164"/>
                <a:gd name="T24" fmla="*/ 45 w 114"/>
                <a:gd name="T25" fmla="*/ 32 h 164"/>
                <a:gd name="T26" fmla="*/ 53 w 114"/>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
                <a:gd name="T43" fmla="*/ 0 h 164"/>
                <a:gd name="T44" fmla="*/ 114 w 114"/>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 h="164">
                  <a:moveTo>
                    <a:pt x="53" y="0"/>
                  </a:moveTo>
                  <a:cubicBezTo>
                    <a:pt x="46" y="5"/>
                    <a:pt x="36" y="6"/>
                    <a:pt x="29" y="12"/>
                  </a:cubicBezTo>
                  <a:cubicBezTo>
                    <a:pt x="21" y="19"/>
                    <a:pt x="16" y="29"/>
                    <a:pt x="9" y="36"/>
                  </a:cubicBezTo>
                  <a:cubicBezTo>
                    <a:pt x="5" y="49"/>
                    <a:pt x="0" y="51"/>
                    <a:pt x="17" y="60"/>
                  </a:cubicBezTo>
                  <a:cubicBezTo>
                    <a:pt x="24" y="64"/>
                    <a:pt x="41" y="68"/>
                    <a:pt x="41" y="68"/>
                  </a:cubicBezTo>
                  <a:cubicBezTo>
                    <a:pt x="51" y="98"/>
                    <a:pt x="57" y="93"/>
                    <a:pt x="25" y="104"/>
                  </a:cubicBezTo>
                  <a:cubicBezTo>
                    <a:pt x="17" y="127"/>
                    <a:pt x="10" y="149"/>
                    <a:pt x="33" y="164"/>
                  </a:cubicBezTo>
                  <a:cubicBezTo>
                    <a:pt x="62" y="154"/>
                    <a:pt x="74" y="141"/>
                    <a:pt x="105" y="136"/>
                  </a:cubicBezTo>
                  <a:cubicBezTo>
                    <a:pt x="108" y="132"/>
                    <a:pt x="114" y="129"/>
                    <a:pt x="113" y="124"/>
                  </a:cubicBezTo>
                  <a:cubicBezTo>
                    <a:pt x="112" y="116"/>
                    <a:pt x="78" y="88"/>
                    <a:pt x="73" y="76"/>
                  </a:cubicBezTo>
                  <a:cubicBezTo>
                    <a:pt x="70" y="68"/>
                    <a:pt x="70" y="59"/>
                    <a:pt x="65" y="52"/>
                  </a:cubicBezTo>
                  <a:cubicBezTo>
                    <a:pt x="62" y="48"/>
                    <a:pt x="60" y="43"/>
                    <a:pt x="57" y="40"/>
                  </a:cubicBezTo>
                  <a:cubicBezTo>
                    <a:pt x="54" y="37"/>
                    <a:pt x="45" y="37"/>
                    <a:pt x="45" y="32"/>
                  </a:cubicBezTo>
                  <a:cubicBezTo>
                    <a:pt x="44" y="21"/>
                    <a:pt x="50" y="11"/>
                    <a:pt x="53" y="0"/>
                  </a:cubicBezTo>
                  <a:close/>
                </a:path>
              </a:pathLst>
            </a:custGeom>
            <a:grpFill/>
            <a:ln w="9525">
              <a:round/>
              <a:headEnd/>
              <a:tailE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p>
              <a:pPr>
                <a:spcAft>
                  <a:spcPct val="0"/>
                </a:spcAft>
                <a:defRPr/>
              </a:pPr>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0" name="Freeform 9"/>
            <p:cNvSpPr>
              <a:spLocks/>
            </p:cNvSpPr>
            <p:nvPr/>
          </p:nvSpPr>
          <p:spPr bwMode="auto">
            <a:xfrm>
              <a:off x="305" y="1157"/>
              <a:ext cx="79" cy="87"/>
            </a:xfrm>
            <a:custGeom>
              <a:avLst/>
              <a:gdLst>
                <a:gd name="T0" fmla="*/ 40 w 73"/>
                <a:gd name="T1" fmla="*/ 15 h 81"/>
                <a:gd name="T2" fmla="*/ 16 w 73"/>
                <a:gd name="T3" fmla="*/ 7 h 81"/>
                <a:gd name="T4" fmla="*/ 0 w 73"/>
                <a:gd name="T5" fmla="*/ 31 h 81"/>
                <a:gd name="T6" fmla="*/ 52 w 73"/>
                <a:gd name="T7" fmla="*/ 55 h 81"/>
                <a:gd name="T8" fmla="*/ 40 w 73"/>
                <a:gd name="T9" fmla="*/ 15 h 81"/>
                <a:gd name="T10" fmla="*/ 0 60000 65536"/>
                <a:gd name="T11" fmla="*/ 0 60000 65536"/>
                <a:gd name="T12" fmla="*/ 0 60000 65536"/>
                <a:gd name="T13" fmla="*/ 0 60000 65536"/>
                <a:gd name="T14" fmla="*/ 0 60000 65536"/>
                <a:gd name="T15" fmla="*/ 0 w 73"/>
                <a:gd name="T16" fmla="*/ 0 h 81"/>
                <a:gd name="T17" fmla="*/ 73 w 73"/>
                <a:gd name="T18" fmla="*/ 81 h 81"/>
              </a:gdLst>
              <a:ahLst/>
              <a:cxnLst>
                <a:cxn ang="T10">
                  <a:pos x="T0" y="T1"/>
                </a:cxn>
                <a:cxn ang="T11">
                  <a:pos x="T2" y="T3"/>
                </a:cxn>
                <a:cxn ang="T12">
                  <a:pos x="T4" y="T5"/>
                </a:cxn>
                <a:cxn ang="T13">
                  <a:pos x="T6" y="T7"/>
                </a:cxn>
                <a:cxn ang="T14">
                  <a:pos x="T8" y="T9"/>
                </a:cxn>
              </a:cxnLst>
              <a:rect l="T15" t="T16" r="T17" b="T18"/>
              <a:pathLst>
                <a:path w="73" h="81">
                  <a:moveTo>
                    <a:pt x="40" y="15"/>
                  </a:moveTo>
                  <a:cubicBezTo>
                    <a:pt x="32" y="12"/>
                    <a:pt x="21" y="0"/>
                    <a:pt x="16" y="7"/>
                  </a:cubicBezTo>
                  <a:cubicBezTo>
                    <a:pt x="11" y="15"/>
                    <a:pt x="0" y="31"/>
                    <a:pt x="0" y="31"/>
                  </a:cubicBezTo>
                  <a:cubicBezTo>
                    <a:pt x="6" y="81"/>
                    <a:pt x="6" y="62"/>
                    <a:pt x="52" y="55"/>
                  </a:cubicBezTo>
                  <a:cubicBezTo>
                    <a:pt x="68" y="31"/>
                    <a:pt x="73" y="22"/>
                    <a:pt x="40" y="15"/>
                  </a:cubicBezTo>
                  <a:close/>
                </a:path>
              </a:pathLst>
            </a:custGeom>
            <a:grpFill/>
            <a:ln w="9525">
              <a:round/>
              <a:headEnd/>
              <a:tailE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p>
              <a:pPr>
                <a:spcAft>
                  <a:spcPct val="0"/>
                </a:spcAft>
                <a:defRPr/>
              </a:pPr>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1" name="Freeform 10"/>
            <p:cNvSpPr>
              <a:spLocks/>
            </p:cNvSpPr>
            <p:nvPr/>
          </p:nvSpPr>
          <p:spPr bwMode="auto">
            <a:xfrm>
              <a:off x="1132" y="2339"/>
              <a:ext cx="109" cy="232"/>
            </a:xfrm>
            <a:custGeom>
              <a:avLst/>
              <a:gdLst>
                <a:gd name="T0" fmla="*/ 86 w 100"/>
                <a:gd name="T1" fmla="*/ 0 h 216"/>
                <a:gd name="T2" fmla="*/ 50 w 100"/>
                <a:gd name="T3" fmla="*/ 56 h 216"/>
                <a:gd name="T4" fmla="*/ 18 w 100"/>
                <a:gd name="T5" fmla="*/ 84 h 216"/>
                <a:gd name="T6" fmla="*/ 14 w 100"/>
                <a:gd name="T7" fmla="*/ 120 h 216"/>
                <a:gd name="T8" fmla="*/ 10 w 100"/>
                <a:gd name="T9" fmla="*/ 144 h 216"/>
                <a:gd name="T10" fmla="*/ 2 w 100"/>
                <a:gd name="T11" fmla="*/ 168 h 216"/>
                <a:gd name="T12" fmla="*/ 22 w 100"/>
                <a:gd name="T13" fmla="*/ 216 h 216"/>
                <a:gd name="T14" fmla="*/ 62 w 100"/>
                <a:gd name="T15" fmla="*/ 188 h 216"/>
                <a:gd name="T16" fmla="*/ 70 w 100"/>
                <a:gd name="T17" fmla="*/ 164 h 216"/>
                <a:gd name="T18" fmla="*/ 74 w 100"/>
                <a:gd name="T19" fmla="*/ 112 h 216"/>
                <a:gd name="T20" fmla="*/ 94 w 100"/>
                <a:gd name="T21" fmla="*/ 76 h 216"/>
                <a:gd name="T22" fmla="*/ 86 w 100"/>
                <a:gd name="T23" fmla="*/ 0 h 2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216"/>
                <a:gd name="T38" fmla="*/ 100 w 100"/>
                <a:gd name="T39" fmla="*/ 216 h 2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216">
                  <a:moveTo>
                    <a:pt x="86" y="0"/>
                  </a:moveTo>
                  <a:cubicBezTo>
                    <a:pt x="71" y="22"/>
                    <a:pt x="73" y="41"/>
                    <a:pt x="50" y="56"/>
                  </a:cubicBezTo>
                  <a:cubicBezTo>
                    <a:pt x="42" y="68"/>
                    <a:pt x="18" y="84"/>
                    <a:pt x="18" y="84"/>
                  </a:cubicBezTo>
                  <a:cubicBezTo>
                    <a:pt x="7" y="100"/>
                    <a:pt x="3" y="103"/>
                    <a:pt x="14" y="120"/>
                  </a:cubicBezTo>
                  <a:cubicBezTo>
                    <a:pt x="13" y="128"/>
                    <a:pt x="12" y="136"/>
                    <a:pt x="10" y="144"/>
                  </a:cubicBezTo>
                  <a:cubicBezTo>
                    <a:pt x="8" y="152"/>
                    <a:pt x="2" y="168"/>
                    <a:pt x="2" y="168"/>
                  </a:cubicBezTo>
                  <a:cubicBezTo>
                    <a:pt x="5" y="191"/>
                    <a:pt x="0" y="209"/>
                    <a:pt x="22" y="216"/>
                  </a:cubicBezTo>
                  <a:cubicBezTo>
                    <a:pt x="41" y="212"/>
                    <a:pt x="53" y="207"/>
                    <a:pt x="62" y="188"/>
                  </a:cubicBezTo>
                  <a:cubicBezTo>
                    <a:pt x="65" y="180"/>
                    <a:pt x="70" y="164"/>
                    <a:pt x="70" y="164"/>
                  </a:cubicBezTo>
                  <a:cubicBezTo>
                    <a:pt x="71" y="147"/>
                    <a:pt x="70" y="129"/>
                    <a:pt x="74" y="112"/>
                  </a:cubicBezTo>
                  <a:cubicBezTo>
                    <a:pt x="77" y="99"/>
                    <a:pt x="90" y="89"/>
                    <a:pt x="94" y="76"/>
                  </a:cubicBezTo>
                  <a:cubicBezTo>
                    <a:pt x="90" y="5"/>
                    <a:pt x="100" y="28"/>
                    <a:pt x="86" y="0"/>
                  </a:cubicBezTo>
                  <a:close/>
                </a:path>
              </a:pathLst>
            </a:custGeom>
            <a:grpFill/>
            <a:ln w="9525">
              <a:round/>
              <a:headEnd/>
              <a:tailE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p>
              <a:pPr>
                <a:spcAft>
                  <a:spcPct val="0"/>
                </a:spcAft>
                <a:defRPr/>
              </a:pPr>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2" name="Freeform 11"/>
            <p:cNvSpPr>
              <a:spLocks/>
            </p:cNvSpPr>
            <p:nvPr/>
          </p:nvSpPr>
          <p:spPr bwMode="auto">
            <a:xfrm>
              <a:off x="1935" y="2033"/>
              <a:ext cx="489" cy="274"/>
            </a:xfrm>
            <a:custGeom>
              <a:avLst/>
              <a:gdLst>
                <a:gd name="T0" fmla="*/ 2 w 450"/>
                <a:gd name="T1" fmla="*/ 0 h 254"/>
                <a:gd name="T2" fmla="*/ 42 w 450"/>
                <a:gd name="T3" fmla="*/ 72 h 254"/>
                <a:gd name="T4" fmla="*/ 78 w 450"/>
                <a:gd name="T5" fmla="*/ 108 h 254"/>
                <a:gd name="T6" fmla="*/ 106 w 450"/>
                <a:gd name="T7" fmla="*/ 144 h 254"/>
                <a:gd name="T8" fmla="*/ 114 w 450"/>
                <a:gd name="T9" fmla="*/ 156 h 254"/>
                <a:gd name="T10" fmla="*/ 122 w 450"/>
                <a:gd name="T11" fmla="*/ 192 h 254"/>
                <a:gd name="T12" fmla="*/ 254 w 450"/>
                <a:gd name="T13" fmla="*/ 220 h 254"/>
                <a:gd name="T14" fmla="*/ 314 w 450"/>
                <a:gd name="T15" fmla="*/ 244 h 254"/>
                <a:gd name="T16" fmla="*/ 338 w 450"/>
                <a:gd name="T17" fmla="*/ 252 h 254"/>
                <a:gd name="T18" fmla="*/ 414 w 450"/>
                <a:gd name="T19" fmla="*/ 244 h 254"/>
                <a:gd name="T20" fmla="*/ 450 w 450"/>
                <a:gd name="T21" fmla="*/ 228 h 254"/>
                <a:gd name="T22" fmla="*/ 362 w 450"/>
                <a:gd name="T23" fmla="*/ 224 h 254"/>
                <a:gd name="T24" fmla="*/ 338 w 450"/>
                <a:gd name="T25" fmla="*/ 240 h 254"/>
                <a:gd name="T26" fmla="*/ 298 w 450"/>
                <a:gd name="T27" fmla="*/ 232 h 254"/>
                <a:gd name="T28" fmla="*/ 266 w 450"/>
                <a:gd name="T29" fmla="*/ 204 h 254"/>
                <a:gd name="T30" fmla="*/ 150 w 450"/>
                <a:gd name="T31" fmla="*/ 200 h 254"/>
                <a:gd name="T32" fmla="*/ 126 w 450"/>
                <a:gd name="T33" fmla="*/ 168 h 254"/>
                <a:gd name="T34" fmla="*/ 134 w 450"/>
                <a:gd name="T35" fmla="*/ 144 h 254"/>
                <a:gd name="T36" fmla="*/ 138 w 450"/>
                <a:gd name="T37" fmla="*/ 132 h 254"/>
                <a:gd name="T38" fmla="*/ 78 w 450"/>
                <a:gd name="T39" fmla="*/ 68 h 254"/>
                <a:gd name="T40" fmla="*/ 34 w 450"/>
                <a:gd name="T41" fmla="*/ 24 h 254"/>
                <a:gd name="T42" fmla="*/ 2 w 450"/>
                <a:gd name="T43" fmla="*/ 0 h 2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0"/>
                <a:gd name="T67" fmla="*/ 0 h 254"/>
                <a:gd name="T68" fmla="*/ 450 w 450"/>
                <a:gd name="T69" fmla="*/ 254 h 2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0" h="254">
                  <a:moveTo>
                    <a:pt x="2" y="0"/>
                  </a:moveTo>
                  <a:cubicBezTo>
                    <a:pt x="11" y="27"/>
                    <a:pt x="22" y="52"/>
                    <a:pt x="42" y="72"/>
                  </a:cubicBezTo>
                  <a:cubicBezTo>
                    <a:pt x="47" y="87"/>
                    <a:pt x="63" y="103"/>
                    <a:pt x="78" y="108"/>
                  </a:cubicBezTo>
                  <a:cubicBezTo>
                    <a:pt x="97" y="127"/>
                    <a:pt x="87" y="115"/>
                    <a:pt x="106" y="144"/>
                  </a:cubicBezTo>
                  <a:cubicBezTo>
                    <a:pt x="109" y="148"/>
                    <a:pt x="114" y="156"/>
                    <a:pt x="114" y="156"/>
                  </a:cubicBezTo>
                  <a:cubicBezTo>
                    <a:pt x="116" y="168"/>
                    <a:pt x="113" y="183"/>
                    <a:pt x="122" y="192"/>
                  </a:cubicBezTo>
                  <a:cubicBezTo>
                    <a:pt x="151" y="221"/>
                    <a:pt x="225" y="219"/>
                    <a:pt x="254" y="220"/>
                  </a:cubicBezTo>
                  <a:cubicBezTo>
                    <a:pt x="272" y="232"/>
                    <a:pt x="293" y="237"/>
                    <a:pt x="314" y="244"/>
                  </a:cubicBezTo>
                  <a:cubicBezTo>
                    <a:pt x="322" y="247"/>
                    <a:pt x="338" y="252"/>
                    <a:pt x="338" y="252"/>
                  </a:cubicBezTo>
                  <a:cubicBezTo>
                    <a:pt x="344" y="252"/>
                    <a:pt x="394" y="254"/>
                    <a:pt x="414" y="244"/>
                  </a:cubicBezTo>
                  <a:cubicBezTo>
                    <a:pt x="426" y="238"/>
                    <a:pt x="450" y="228"/>
                    <a:pt x="450" y="228"/>
                  </a:cubicBezTo>
                  <a:cubicBezTo>
                    <a:pt x="419" y="208"/>
                    <a:pt x="429" y="211"/>
                    <a:pt x="362" y="224"/>
                  </a:cubicBezTo>
                  <a:cubicBezTo>
                    <a:pt x="353" y="226"/>
                    <a:pt x="338" y="240"/>
                    <a:pt x="338" y="240"/>
                  </a:cubicBezTo>
                  <a:cubicBezTo>
                    <a:pt x="336" y="240"/>
                    <a:pt x="306" y="237"/>
                    <a:pt x="298" y="232"/>
                  </a:cubicBezTo>
                  <a:cubicBezTo>
                    <a:pt x="285" y="223"/>
                    <a:pt x="283" y="205"/>
                    <a:pt x="266" y="204"/>
                  </a:cubicBezTo>
                  <a:cubicBezTo>
                    <a:pt x="227" y="202"/>
                    <a:pt x="189" y="201"/>
                    <a:pt x="150" y="200"/>
                  </a:cubicBezTo>
                  <a:cubicBezTo>
                    <a:pt x="141" y="187"/>
                    <a:pt x="131" y="183"/>
                    <a:pt x="126" y="168"/>
                  </a:cubicBezTo>
                  <a:cubicBezTo>
                    <a:pt x="129" y="160"/>
                    <a:pt x="131" y="152"/>
                    <a:pt x="134" y="144"/>
                  </a:cubicBezTo>
                  <a:cubicBezTo>
                    <a:pt x="135" y="140"/>
                    <a:pt x="138" y="132"/>
                    <a:pt x="138" y="132"/>
                  </a:cubicBezTo>
                  <a:cubicBezTo>
                    <a:pt x="127" y="116"/>
                    <a:pt x="94" y="79"/>
                    <a:pt x="78" y="68"/>
                  </a:cubicBezTo>
                  <a:cubicBezTo>
                    <a:pt x="68" y="53"/>
                    <a:pt x="50" y="33"/>
                    <a:pt x="34" y="24"/>
                  </a:cubicBezTo>
                  <a:cubicBezTo>
                    <a:pt x="0" y="5"/>
                    <a:pt x="17" y="30"/>
                    <a:pt x="2" y="0"/>
                  </a:cubicBezTo>
                  <a:close/>
                </a:path>
              </a:pathLst>
            </a:custGeom>
            <a:grpFill/>
            <a:ln w="9525">
              <a:round/>
              <a:headEnd/>
              <a:tailE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p>
              <a:pPr>
                <a:spcAft>
                  <a:spcPct val="0"/>
                </a:spcAft>
                <a:defRPr/>
              </a:pPr>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3" name="Freeform 12"/>
            <p:cNvSpPr>
              <a:spLocks/>
            </p:cNvSpPr>
            <p:nvPr/>
          </p:nvSpPr>
          <p:spPr bwMode="auto">
            <a:xfrm>
              <a:off x="2140" y="2025"/>
              <a:ext cx="145" cy="168"/>
            </a:xfrm>
            <a:custGeom>
              <a:avLst/>
              <a:gdLst>
                <a:gd name="T0" fmla="*/ 113 w 133"/>
                <a:gd name="T1" fmla="*/ 0 h 156"/>
                <a:gd name="T2" fmla="*/ 77 w 133"/>
                <a:gd name="T3" fmla="*/ 28 h 156"/>
                <a:gd name="T4" fmla="*/ 5 w 133"/>
                <a:gd name="T5" fmla="*/ 80 h 156"/>
                <a:gd name="T6" fmla="*/ 25 w 133"/>
                <a:gd name="T7" fmla="*/ 124 h 156"/>
                <a:gd name="T8" fmla="*/ 73 w 133"/>
                <a:gd name="T9" fmla="*/ 156 h 156"/>
                <a:gd name="T10" fmla="*/ 109 w 133"/>
                <a:gd name="T11" fmla="*/ 152 h 156"/>
                <a:gd name="T12" fmla="*/ 129 w 133"/>
                <a:gd name="T13" fmla="*/ 96 h 156"/>
                <a:gd name="T14" fmla="*/ 121 w 133"/>
                <a:gd name="T15" fmla="*/ 52 h 156"/>
                <a:gd name="T16" fmla="*/ 133 w 133"/>
                <a:gd name="T17" fmla="*/ 12 h 156"/>
                <a:gd name="T18" fmla="*/ 113 w 133"/>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156"/>
                <a:gd name="T32" fmla="*/ 133 w 133"/>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156">
                  <a:moveTo>
                    <a:pt x="113" y="0"/>
                  </a:moveTo>
                  <a:cubicBezTo>
                    <a:pt x="100" y="9"/>
                    <a:pt x="90" y="19"/>
                    <a:pt x="77" y="28"/>
                  </a:cubicBezTo>
                  <a:cubicBezTo>
                    <a:pt x="56" y="59"/>
                    <a:pt x="43" y="72"/>
                    <a:pt x="5" y="80"/>
                  </a:cubicBezTo>
                  <a:cubicBezTo>
                    <a:pt x="0" y="101"/>
                    <a:pt x="3" y="117"/>
                    <a:pt x="25" y="124"/>
                  </a:cubicBezTo>
                  <a:cubicBezTo>
                    <a:pt x="44" y="153"/>
                    <a:pt x="33" y="149"/>
                    <a:pt x="73" y="156"/>
                  </a:cubicBezTo>
                  <a:cubicBezTo>
                    <a:pt x="85" y="155"/>
                    <a:pt x="98" y="156"/>
                    <a:pt x="109" y="152"/>
                  </a:cubicBezTo>
                  <a:cubicBezTo>
                    <a:pt x="123" y="147"/>
                    <a:pt x="126" y="109"/>
                    <a:pt x="129" y="96"/>
                  </a:cubicBezTo>
                  <a:cubicBezTo>
                    <a:pt x="127" y="81"/>
                    <a:pt x="121" y="67"/>
                    <a:pt x="121" y="52"/>
                  </a:cubicBezTo>
                  <a:cubicBezTo>
                    <a:pt x="121" y="38"/>
                    <a:pt x="133" y="12"/>
                    <a:pt x="133" y="12"/>
                  </a:cubicBezTo>
                  <a:cubicBezTo>
                    <a:pt x="119" y="2"/>
                    <a:pt x="125" y="6"/>
                    <a:pt x="113" y="0"/>
                  </a:cubicBezTo>
                  <a:close/>
                </a:path>
              </a:pathLst>
            </a:custGeom>
            <a:grpFill/>
            <a:ln w="9525">
              <a:round/>
              <a:headEnd/>
              <a:tailE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p>
              <a:pPr>
                <a:spcAft>
                  <a:spcPct val="0"/>
                </a:spcAft>
                <a:defRPr/>
              </a:pPr>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4" name="Freeform 13"/>
            <p:cNvSpPr>
              <a:spLocks/>
            </p:cNvSpPr>
            <p:nvPr/>
          </p:nvSpPr>
          <p:spPr bwMode="auto">
            <a:xfrm>
              <a:off x="2475" y="2141"/>
              <a:ext cx="305" cy="155"/>
            </a:xfrm>
            <a:custGeom>
              <a:avLst/>
              <a:gdLst>
                <a:gd name="T0" fmla="*/ 13 w 281"/>
                <a:gd name="T1" fmla="*/ 0 h 144"/>
                <a:gd name="T2" fmla="*/ 29 w 281"/>
                <a:gd name="T3" fmla="*/ 28 h 144"/>
                <a:gd name="T4" fmla="*/ 77 w 281"/>
                <a:gd name="T5" fmla="*/ 56 h 144"/>
                <a:gd name="T6" fmla="*/ 125 w 281"/>
                <a:gd name="T7" fmla="*/ 100 h 144"/>
                <a:gd name="T8" fmla="*/ 149 w 281"/>
                <a:gd name="T9" fmla="*/ 128 h 144"/>
                <a:gd name="T10" fmla="*/ 181 w 281"/>
                <a:gd name="T11" fmla="*/ 116 h 144"/>
                <a:gd name="T12" fmla="*/ 205 w 281"/>
                <a:gd name="T13" fmla="*/ 108 h 144"/>
                <a:gd name="T14" fmla="*/ 257 w 281"/>
                <a:gd name="T15" fmla="*/ 128 h 144"/>
                <a:gd name="T16" fmla="*/ 281 w 281"/>
                <a:gd name="T17" fmla="*/ 144 h 144"/>
                <a:gd name="T18" fmla="*/ 245 w 281"/>
                <a:gd name="T19" fmla="*/ 88 h 144"/>
                <a:gd name="T20" fmla="*/ 109 w 281"/>
                <a:gd name="T21" fmla="*/ 20 h 144"/>
                <a:gd name="T22" fmla="*/ 77 w 281"/>
                <a:gd name="T23" fmla="*/ 44 h 144"/>
                <a:gd name="T24" fmla="*/ 57 w 281"/>
                <a:gd name="T25" fmla="*/ 24 h 144"/>
                <a:gd name="T26" fmla="*/ 13 w 281"/>
                <a:gd name="T27" fmla="*/ 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1"/>
                <a:gd name="T43" fmla="*/ 0 h 144"/>
                <a:gd name="T44" fmla="*/ 281 w 281"/>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1" h="144">
                  <a:moveTo>
                    <a:pt x="13" y="0"/>
                  </a:moveTo>
                  <a:cubicBezTo>
                    <a:pt x="0" y="19"/>
                    <a:pt x="9" y="23"/>
                    <a:pt x="29" y="28"/>
                  </a:cubicBezTo>
                  <a:cubicBezTo>
                    <a:pt x="51" y="61"/>
                    <a:pt x="35" y="51"/>
                    <a:pt x="77" y="56"/>
                  </a:cubicBezTo>
                  <a:cubicBezTo>
                    <a:pt x="95" y="68"/>
                    <a:pt x="110" y="85"/>
                    <a:pt x="125" y="100"/>
                  </a:cubicBezTo>
                  <a:cubicBezTo>
                    <a:pt x="138" y="113"/>
                    <a:pt x="130" y="122"/>
                    <a:pt x="149" y="128"/>
                  </a:cubicBezTo>
                  <a:cubicBezTo>
                    <a:pt x="196" y="119"/>
                    <a:pt x="147" y="131"/>
                    <a:pt x="181" y="116"/>
                  </a:cubicBezTo>
                  <a:cubicBezTo>
                    <a:pt x="189" y="113"/>
                    <a:pt x="205" y="108"/>
                    <a:pt x="205" y="108"/>
                  </a:cubicBezTo>
                  <a:cubicBezTo>
                    <a:pt x="223" y="113"/>
                    <a:pt x="241" y="119"/>
                    <a:pt x="257" y="128"/>
                  </a:cubicBezTo>
                  <a:cubicBezTo>
                    <a:pt x="265" y="133"/>
                    <a:pt x="281" y="144"/>
                    <a:pt x="281" y="144"/>
                  </a:cubicBezTo>
                  <a:cubicBezTo>
                    <a:pt x="273" y="120"/>
                    <a:pt x="266" y="102"/>
                    <a:pt x="245" y="88"/>
                  </a:cubicBezTo>
                  <a:cubicBezTo>
                    <a:pt x="216" y="44"/>
                    <a:pt x="159" y="26"/>
                    <a:pt x="109" y="20"/>
                  </a:cubicBezTo>
                  <a:cubicBezTo>
                    <a:pt x="94" y="25"/>
                    <a:pt x="90" y="35"/>
                    <a:pt x="77" y="44"/>
                  </a:cubicBezTo>
                  <a:cubicBezTo>
                    <a:pt x="45" y="23"/>
                    <a:pt x="84" y="51"/>
                    <a:pt x="57" y="24"/>
                  </a:cubicBezTo>
                  <a:cubicBezTo>
                    <a:pt x="47" y="14"/>
                    <a:pt x="25" y="7"/>
                    <a:pt x="13" y="0"/>
                  </a:cubicBezTo>
                  <a:close/>
                </a:path>
              </a:pathLst>
            </a:custGeom>
            <a:grpFill/>
            <a:ln w="9525">
              <a:round/>
              <a:headEnd/>
              <a:tailE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p>
              <a:pPr>
                <a:spcAft>
                  <a:spcPct val="0"/>
                </a:spcAft>
                <a:defRPr/>
              </a:pPr>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5" name="Freeform 14"/>
            <p:cNvSpPr>
              <a:spLocks/>
            </p:cNvSpPr>
            <p:nvPr/>
          </p:nvSpPr>
          <p:spPr bwMode="auto">
            <a:xfrm>
              <a:off x="2192" y="2329"/>
              <a:ext cx="630" cy="486"/>
            </a:xfrm>
            <a:custGeom>
              <a:avLst/>
              <a:gdLst>
                <a:gd name="T0" fmla="*/ 337 w 580"/>
                <a:gd name="T1" fmla="*/ 13 h 452"/>
                <a:gd name="T2" fmla="*/ 281 w 580"/>
                <a:gd name="T3" fmla="*/ 21 h 452"/>
                <a:gd name="T4" fmla="*/ 237 w 580"/>
                <a:gd name="T5" fmla="*/ 57 h 452"/>
                <a:gd name="T6" fmla="*/ 197 w 580"/>
                <a:gd name="T7" fmla="*/ 57 h 452"/>
                <a:gd name="T8" fmla="*/ 177 w 580"/>
                <a:gd name="T9" fmla="*/ 93 h 452"/>
                <a:gd name="T10" fmla="*/ 153 w 580"/>
                <a:gd name="T11" fmla="*/ 105 h 452"/>
                <a:gd name="T12" fmla="*/ 89 w 580"/>
                <a:gd name="T13" fmla="*/ 153 h 452"/>
                <a:gd name="T14" fmla="*/ 29 w 580"/>
                <a:gd name="T15" fmla="*/ 173 h 452"/>
                <a:gd name="T16" fmla="*/ 29 w 580"/>
                <a:gd name="T17" fmla="*/ 233 h 452"/>
                <a:gd name="T18" fmla="*/ 45 w 580"/>
                <a:gd name="T19" fmla="*/ 257 h 452"/>
                <a:gd name="T20" fmla="*/ 61 w 580"/>
                <a:gd name="T21" fmla="*/ 381 h 452"/>
                <a:gd name="T22" fmla="*/ 149 w 580"/>
                <a:gd name="T23" fmla="*/ 349 h 452"/>
                <a:gd name="T24" fmla="*/ 265 w 580"/>
                <a:gd name="T25" fmla="*/ 345 h 452"/>
                <a:gd name="T26" fmla="*/ 321 w 580"/>
                <a:gd name="T27" fmla="*/ 341 h 452"/>
                <a:gd name="T28" fmla="*/ 337 w 580"/>
                <a:gd name="T29" fmla="*/ 385 h 452"/>
                <a:gd name="T30" fmla="*/ 377 w 580"/>
                <a:gd name="T31" fmla="*/ 369 h 452"/>
                <a:gd name="T32" fmla="*/ 385 w 580"/>
                <a:gd name="T33" fmla="*/ 405 h 452"/>
                <a:gd name="T34" fmla="*/ 409 w 580"/>
                <a:gd name="T35" fmla="*/ 417 h 452"/>
                <a:gd name="T36" fmla="*/ 517 w 580"/>
                <a:gd name="T37" fmla="*/ 417 h 452"/>
                <a:gd name="T38" fmla="*/ 541 w 580"/>
                <a:gd name="T39" fmla="*/ 369 h 452"/>
                <a:gd name="T40" fmla="*/ 545 w 580"/>
                <a:gd name="T41" fmla="*/ 329 h 452"/>
                <a:gd name="T42" fmla="*/ 577 w 580"/>
                <a:gd name="T43" fmla="*/ 281 h 452"/>
                <a:gd name="T44" fmla="*/ 569 w 580"/>
                <a:gd name="T45" fmla="*/ 233 h 452"/>
                <a:gd name="T46" fmla="*/ 545 w 580"/>
                <a:gd name="T47" fmla="*/ 217 h 452"/>
                <a:gd name="T48" fmla="*/ 493 w 580"/>
                <a:gd name="T49" fmla="*/ 161 h 452"/>
                <a:gd name="T50" fmla="*/ 465 w 580"/>
                <a:gd name="T51" fmla="*/ 129 h 452"/>
                <a:gd name="T52" fmla="*/ 441 w 580"/>
                <a:gd name="T53" fmla="*/ 93 h 452"/>
                <a:gd name="T54" fmla="*/ 429 w 580"/>
                <a:gd name="T55" fmla="*/ 5 h 452"/>
                <a:gd name="T56" fmla="*/ 393 w 580"/>
                <a:gd name="T57" fmla="*/ 93 h 452"/>
                <a:gd name="T58" fmla="*/ 337 w 580"/>
                <a:gd name="T59" fmla="*/ 57 h 452"/>
                <a:gd name="T60" fmla="*/ 325 w 580"/>
                <a:gd name="T61" fmla="*/ 33 h 452"/>
                <a:gd name="T62" fmla="*/ 337 w 580"/>
                <a:gd name="T63" fmla="*/ 13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0"/>
                <a:gd name="T97" fmla="*/ 0 h 452"/>
                <a:gd name="T98" fmla="*/ 580 w 580"/>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0" h="452">
                  <a:moveTo>
                    <a:pt x="337" y="13"/>
                  </a:moveTo>
                  <a:cubicBezTo>
                    <a:pt x="326" y="14"/>
                    <a:pt x="296" y="13"/>
                    <a:pt x="281" y="21"/>
                  </a:cubicBezTo>
                  <a:cubicBezTo>
                    <a:pt x="262" y="30"/>
                    <a:pt x="256" y="51"/>
                    <a:pt x="237" y="57"/>
                  </a:cubicBezTo>
                  <a:cubicBezTo>
                    <a:pt x="221" y="46"/>
                    <a:pt x="214" y="51"/>
                    <a:pt x="197" y="57"/>
                  </a:cubicBezTo>
                  <a:cubicBezTo>
                    <a:pt x="190" y="67"/>
                    <a:pt x="186" y="85"/>
                    <a:pt x="177" y="93"/>
                  </a:cubicBezTo>
                  <a:cubicBezTo>
                    <a:pt x="170" y="99"/>
                    <a:pt x="160" y="100"/>
                    <a:pt x="153" y="105"/>
                  </a:cubicBezTo>
                  <a:cubicBezTo>
                    <a:pt x="125" y="96"/>
                    <a:pt x="108" y="134"/>
                    <a:pt x="89" y="153"/>
                  </a:cubicBezTo>
                  <a:cubicBezTo>
                    <a:pt x="68" y="174"/>
                    <a:pt x="59" y="170"/>
                    <a:pt x="29" y="173"/>
                  </a:cubicBezTo>
                  <a:cubicBezTo>
                    <a:pt x="0" y="193"/>
                    <a:pt x="11" y="206"/>
                    <a:pt x="29" y="233"/>
                  </a:cubicBezTo>
                  <a:cubicBezTo>
                    <a:pt x="34" y="241"/>
                    <a:pt x="45" y="257"/>
                    <a:pt x="45" y="257"/>
                  </a:cubicBezTo>
                  <a:cubicBezTo>
                    <a:pt x="50" y="299"/>
                    <a:pt x="57" y="339"/>
                    <a:pt x="61" y="381"/>
                  </a:cubicBezTo>
                  <a:cubicBezTo>
                    <a:pt x="93" y="376"/>
                    <a:pt x="117" y="350"/>
                    <a:pt x="149" y="349"/>
                  </a:cubicBezTo>
                  <a:cubicBezTo>
                    <a:pt x="188" y="348"/>
                    <a:pt x="226" y="346"/>
                    <a:pt x="265" y="345"/>
                  </a:cubicBezTo>
                  <a:cubicBezTo>
                    <a:pt x="299" y="334"/>
                    <a:pt x="281" y="336"/>
                    <a:pt x="321" y="341"/>
                  </a:cubicBezTo>
                  <a:cubicBezTo>
                    <a:pt x="330" y="355"/>
                    <a:pt x="332" y="369"/>
                    <a:pt x="337" y="385"/>
                  </a:cubicBezTo>
                  <a:cubicBezTo>
                    <a:pt x="355" y="373"/>
                    <a:pt x="355" y="363"/>
                    <a:pt x="377" y="369"/>
                  </a:cubicBezTo>
                  <a:cubicBezTo>
                    <a:pt x="381" y="381"/>
                    <a:pt x="379" y="394"/>
                    <a:pt x="385" y="405"/>
                  </a:cubicBezTo>
                  <a:cubicBezTo>
                    <a:pt x="389" y="413"/>
                    <a:pt x="402" y="412"/>
                    <a:pt x="409" y="417"/>
                  </a:cubicBezTo>
                  <a:cubicBezTo>
                    <a:pt x="432" y="452"/>
                    <a:pt x="485" y="438"/>
                    <a:pt x="517" y="417"/>
                  </a:cubicBezTo>
                  <a:cubicBezTo>
                    <a:pt x="527" y="403"/>
                    <a:pt x="535" y="386"/>
                    <a:pt x="541" y="369"/>
                  </a:cubicBezTo>
                  <a:cubicBezTo>
                    <a:pt x="542" y="356"/>
                    <a:pt x="542" y="342"/>
                    <a:pt x="545" y="329"/>
                  </a:cubicBezTo>
                  <a:cubicBezTo>
                    <a:pt x="549" y="312"/>
                    <a:pt x="571" y="300"/>
                    <a:pt x="577" y="281"/>
                  </a:cubicBezTo>
                  <a:cubicBezTo>
                    <a:pt x="575" y="265"/>
                    <a:pt x="580" y="244"/>
                    <a:pt x="569" y="233"/>
                  </a:cubicBezTo>
                  <a:cubicBezTo>
                    <a:pt x="562" y="226"/>
                    <a:pt x="545" y="217"/>
                    <a:pt x="545" y="217"/>
                  </a:cubicBezTo>
                  <a:cubicBezTo>
                    <a:pt x="531" y="196"/>
                    <a:pt x="507" y="183"/>
                    <a:pt x="493" y="161"/>
                  </a:cubicBezTo>
                  <a:cubicBezTo>
                    <a:pt x="474" y="133"/>
                    <a:pt x="485" y="142"/>
                    <a:pt x="465" y="129"/>
                  </a:cubicBezTo>
                  <a:cubicBezTo>
                    <a:pt x="456" y="115"/>
                    <a:pt x="453" y="105"/>
                    <a:pt x="441" y="93"/>
                  </a:cubicBezTo>
                  <a:cubicBezTo>
                    <a:pt x="431" y="64"/>
                    <a:pt x="439" y="34"/>
                    <a:pt x="429" y="5"/>
                  </a:cubicBezTo>
                  <a:cubicBezTo>
                    <a:pt x="395" y="16"/>
                    <a:pt x="422" y="64"/>
                    <a:pt x="393" y="93"/>
                  </a:cubicBezTo>
                  <a:cubicBezTo>
                    <a:pt x="364" y="87"/>
                    <a:pt x="359" y="72"/>
                    <a:pt x="337" y="57"/>
                  </a:cubicBezTo>
                  <a:cubicBezTo>
                    <a:pt x="335" y="54"/>
                    <a:pt x="323" y="39"/>
                    <a:pt x="325" y="33"/>
                  </a:cubicBezTo>
                  <a:cubicBezTo>
                    <a:pt x="329" y="20"/>
                    <a:pt x="350" y="0"/>
                    <a:pt x="337" y="13"/>
                  </a:cubicBezTo>
                  <a:close/>
                </a:path>
              </a:pathLst>
            </a:custGeom>
            <a:grpFill/>
            <a:ln w="9525">
              <a:round/>
              <a:headEnd/>
              <a:tailE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p>
              <a:pPr>
                <a:spcAft>
                  <a:spcPct val="0"/>
                </a:spcAft>
                <a:defRPr/>
              </a:pPr>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6" name="Freeform 15"/>
            <p:cNvSpPr>
              <a:spLocks/>
            </p:cNvSpPr>
            <p:nvPr/>
          </p:nvSpPr>
          <p:spPr bwMode="auto">
            <a:xfrm>
              <a:off x="3136" y="2746"/>
              <a:ext cx="87" cy="100"/>
            </a:xfrm>
            <a:custGeom>
              <a:avLst/>
              <a:gdLst>
                <a:gd name="T0" fmla="*/ 0 w 80"/>
                <a:gd name="T1" fmla="*/ 9 h 93"/>
                <a:gd name="T2" fmla="*/ 24 w 80"/>
                <a:gd name="T3" fmla="*/ 93 h 93"/>
                <a:gd name="T4" fmla="*/ 48 w 80"/>
                <a:gd name="T5" fmla="*/ 81 h 93"/>
                <a:gd name="T6" fmla="*/ 80 w 80"/>
                <a:gd name="T7" fmla="*/ 49 h 93"/>
                <a:gd name="T8" fmla="*/ 40 w 80"/>
                <a:gd name="T9" fmla="*/ 37 h 93"/>
                <a:gd name="T10" fmla="*/ 0 w 80"/>
                <a:gd name="T11" fmla="*/ 9 h 93"/>
                <a:gd name="T12" fmla="*/ 0 60000 65536"/>
                <a:gd name="T13" fmla="*/ 0 60000 65536"/>
                <a:gd name="T14" fmla="*/ 0 60000 65536"/>
                <a:gd name="T15" fmla="*/ 0 60000 65536"/>
                <a:gd name="T16" fmla="*/ 0 60000 65536"/>
                <a:gd name="T17" fmla="*/ 0 60000 65536"/>
                <a:gd name="T18" fmla="*/ 0 w 80"/>
                <a:gd name="T19" fmla="*/ 0 h 93"/>
                <a:gd name="T20" fmla="*/ 80 w 8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80" h="93">
                  <a:moveTo>
                    <a:pt x="0" y="9"/>
                  </a:moveTo>
                  <a:cubicBezTo>
                    <a:pt x="14" y="37"/>
                    <a:pt x="7" y="68"/>
                    <a:pt x="24" y="93"/>
                  </a:cubicBezTo>
                  <a:cubicBezTo>
                    <a:pt x="31" y="88"/>
                    <a:pt x="41" y="87"/>
                    <a:pt x="48" y="81"/>
                  </a:cubicBezTo>
                  <a:cubicBezTo>
                    <a:pt x="56" y="74"/>
                    <a:pt x="72" y="57"/>
                    <a:pt x="80" y="49"/>
                  </a:cubicBezTo>
                  <a:cubicBezTo>
                    <a:pt x="67" y="45"/>
                    <a:pt x="53" y="41"/>
                    <a:pt x="40" y="37"/>
                  </a:cubicBezTo>
                  <a:cubicBezTo>
                    <a:pt x="29" y="26"/>
                    <a:pt x="18" y="0"/>
                    <a:pt x="0" y="9"/>
                  </a:cubicBezTo>
                  <a:close/>
                </a:path>
              </a:pathLst>
            </a:custGeom>
            <a:grpFill/>
            <a:ln w="9525">
              <a:round/>
              <a:headEnd/>
              <a:tailE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p>
              <a:pPr>
                <a:spcAft>
                  <a:spcPct val="0"/>
                </a:spcAft>
                <a:defRPr/>
              </a:pPr>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7" name="Freeform 16"/>
            <p:cNvSpPr>
              <a:spLocks/>
            </p:cNvSpPr>
            <p:nvPr/>
          </p:nvSpPr>
          <p:spPr bwMode="auto">
            <a:xfrm>
              <a:off x="3027" y="2851"/>
              <a:ext cx="122" cy="103"/>
            </a:xfrm>
            <a:custGeom>
              <a:avLst/>
              <a:gdLst>
                <a:gd name="T0" fmla="*/ 4 w 112"/>
                <a:gd name="T1" fmla="*/ 88 h 96"/>
                <a:gd name="T2" fmla="*/ 48 w 112"/>
                <a:gd name="T3" fmla="*/ 88 h 96"/>
                <a:gd name="T4" fmla="*/ 60 w 112"/>
                <a:gd name="T5" fmla="*/ 64 h 96"/>
                <a:gd name="T6" fmla="*/ 92 w 112"/>
                <a:gd name="T7" fmla="*/ 40 h 96"/>
                <a:gd name="T8" fmla="*/ 88 w 112"/>
                <a:gd name="T9" fmla="*/ 0 h 96"/>
                <a:gd name="T10" fmla="*/ 0 w 112"/>
                <a:gd name="T11" fmla="*/ 80 h 96"/>
                <a:gd name="T12" fmla="*/ 4 w 112"/>
                <a:gd name="T13" fmla="*/ 88 h 96"/>
                <a:gd name="T14" fmla="*/ 0 60000 65536"/>
                <a:gd name="T15" fmla="*/ 0 60000 65536"/>
                <a:gd name="T16" fmla="*/ 0 60000 65536"/>
                <a:gd name="T17" fmla="*/ 0 60000 65536"/>
                <a:gd name="T18" fmla="*/ 0 60000 65536"/>
                <a:gd name="T19" fmla="*/ 0 60000 65536"/>
                <a:gd name="T20" fmla="*/ 0 60000 65536"/>
                <a:gd name="T21" fmla="*/ 0 w 112"/>
                <a:gd name="T22" fmla="*/ 0 h 96"/>
                <a:gd name="T23" fmla="*/ 112 w 112"/>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96">
                  <a:moveTo>
                    <a:pt x="4" y="88"/>
                  </a:moveTo>
                  <a:cubicBezTo>
                    <a:pt x="18" y="90"/>
                    <a:pt x="34" y="96"/>
                    <a:pt x="48" y="88"/>
                  </a:cubicBezTo>
                  <a:cubicBezTo>
                    <a:pt x="56" y="83"/>
                    <a:pt x="57" y="71"/>
                    <a:pt x="60" y="64"/>
                  </a:cubicBezTo>
                  <a:cubicBezTo>
                    <a:pt x="67" y="49"/>
                    <a:pt x="77" y="45"/>
                    <a:pt x="92" y="40"/>
                  </a:cubicBezTo>
                  <a:cubicBezTo>
                    <a:pt x="103" y="23"/>
                    <a:pt x="112" y="8"/>
                    <a:pt x="88" y="0"/>
                  </a:cubicBezTo>
                  <a:cubicBezTo>
                    <a:pt x="60" y="9"/>
                    <a:pt x="17" y="55"/>
                    <a:pt x="0" y="80"/>
                  </a:cubicBezTo>
                  <a:cubicBezTo>
                    <a:pt x="4" y="93"/>
                    <a:pt x="4" y="96"/>
                    <a:pt x="4" y="88"/>
                  </a:cubicBezTo>
                  <a:close/>
                </a:path>
              </a:pathLst>
            </a:custGeom>
            <a:grpFill/>
            <a:ln w="9525">
              <a:round/>
              <a:headEnd/>
              <a:tailE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p>
              <a:pPr>
                <a:spcAft>
                  <a:spcPct val="0"/>
                </a:spcAft>
                <a:defRPr/>
              </a:pPr>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8" name="Freeform 17"/>
            <p:cNvSpPr>
              <a:spLocks/>
            </p:cNvSpPr>
            <p:nvPr/>
          </p:nvSpPr>
          <p:spPr bwMode="auto">
            <a:xfrm>
              <a:off x="2459" y="1196"/>
              <a:ext cx="230" cy="378"/>
            </a:xfrm>
            <a:custGeom>
              <a:avLst/>
              <a:gdLst>
                <a:gd name="T0" fmla="*/ 15 w 211"/>
                <a:gd name="T1" fmla="*/ 339 h 352"/>
                <a:gd name="T2" fmla="*/ 23 w 211"/>
                <a:gd name="T3" fmla="*/ 351 h 352"/>
                <a:gd name="T4" fmla="*/ 35 w 211"/>
                <a:gd name="T5" fmla="*/ 343 h 352"/>
                <a:gd name="T6" fmla="*/ 79 w 211"/>
                <a:gd name="T7" fmla="*/ 335 h 352"/>
                <a:gd name="T8" fmla="*/ 107 w 211"/>
                <a:gd name="T9" fmla="*/ 303 h 352"/>
                <a:gd name="T10" fmla="*/ 139 w 211"/>
                <a:gd name="T11" fmla="*/ 295 h 352"/>
                <a:gd name="T12" fmla="*/ 155 w 211"/>
                <a:gd name="T13" fmla="*/ 259 h 352"/>
                <a:gd name="T14" fmla="*/ 151 w 211"/>
                <a:gd name="T15" fmla="*/ 191 h 352"/>
                <a:gd name="T16" fmla="*/ 211 w 211"/>
                <a:gd name="T17" fmla="*/ 159 h 352"/>
                <a:gd name="T18" fmla="*/ 183 w 211"/>
                <a:gd name="T19" fmla="*/ 131 h 352"/>
                <a:gd name="T20" fmla="*/ 207 w 211"/>
                <a:gd name="T21" fmla="*/ 71 h 352"/>
                <a:gd name="T22" fmla="*/ 187 w 211"/>
                <a:gd name="T23" fmla="*/ 31 h 352"/>
                <a:gd name="T24" fmla="*/ 179 w 211"/>
                <a:gd name="T25" fmla="*/ 71 h 352"/>
                <a:gd name="T26" fmla="*/ 167 w 211"/>
                <a:gd name="T27" fmla="*/ 95 h 352"/>
                <a:gd name="T28" fmla="*/ 167 w 211"/>
                <a:gd name="T29" fmla="*/ 139 h 352"/>
                <a:gd name="T30" fmla="*/ 151 w 211"/>
                <a:gd name="T31" fmla="*/ 163 h 352"/>
                <a:gd name="T32" fmla="*/ 143 w 211"/>
                <a:gd name="T33" fmla="*/ 175 h 352"/>
                <a:gd name="T34" fmla="*/ 119 w 211"/>
                <a:gd name="T35" fmla="*/ 211 h 352"/>
                <a:gd name="T36" fmla="*/ 103 w 211"/>
                <a:gd name="T37" fmla="*/ 235 h 352"/>
                <a:gd name="T38" fmla="*/ 95 w 211"/>
                <a:gd name="T39" fmla="*/ 247 h 352"/>
                <a:gd name="T40" fmla="*/ 55 w 211"/>
                <a:gd name="T41" fmla="*/ 291 h 352"/>
                <a:gd name="T42" fmla="*/ 11 w 211"/>
                <a:gd name="T43" fmla="*/ 335 h 352"/>
                <a:gd name="T44" fmla="*/ 3 w 211"/>
                <a:gd name="T45" fmla="*/ 347 h 352"/>
                <a:gd name="T46" fmla="*/ 19 w 211"/>
                <a:gd name="T47" fmla="*/ 343 h 352"/>
                <a:gd name="T48" fmla="*/ 15 w 211"/>
                <a:gd name="T49" fmla="*/ 339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1"/>
                <a:gd name="T76" fmla="*/ 0 h 352"/>
                <a:gd name="T77" fmla="*/ 211 w 211"/>
                <a:gd name="T78" fmla="*/ 352 h 3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1" h="352">
                  <a:moveTo>
                    <a:pt x="15" y="339"/>
                  </a:moveTo>
                  <a:cubicBezTo>
                    <a:pt x="18" y="343"/>
                    <a:pt x="18" y="350"/>
                    <a:pt x="23" y="351"/>
                  </a:cubicBezTo>
                  <a:cubicBezTo>
                    <a:pt x="28" y="352"/>
                    <a:pt x="31" y="345"/>
                    <a:pt x="35" y="343"/>
                  </a:cubicBezTo>
                  <a:cubicBezTo>
                    <a:pt x="47" y="337"/>
                    <a:pt x="68" y="336"/>
                    <a:pt x="79" y="335"/>
                  </a:cubicBezTo>
                  <a:cubicBezTo>
                    <a:pt x="99" y="322"/>
                    <a:pt x="88" y="331"/>
                    <a:pt x="107" y="303"/>
                  </a:cubicBezTo>
                  <a:cubicBezTo>
                    <a:pt x="113" y="294"/>
                    <a:pt x="128" y="297"/>
                    <a:pt x="139" y="295"/>
                  </a:cubicBezTo>
                  <a:cubicBezTo>
                    <a:pt x="146" y="284"/>
                    <a:pt x="155" y="259"/>
                    <a:pt x="155" y="259"/>
                  </a:cubicBezTo>
                  <a:cubicBezTo>
                    <a:pt x="159" y="229"/>
                    <a:pt x="168" y="216"/>
                    <a:pt x="151" y="191"/>
                  </a:cubicBezTo>
                  <a:cubicBezTo>
                    <a:pt x="181" y="181"/>
                    <a:pt x="200" y="192"/>
                    <a:pt x="211" y="159"/>
                  </a:cubicBezTo>
                  <a:cubicBezTo>
                    <a:pt x="183" y="141"/>
                    <a:pt x="190" y="152"/>
                    <a:pt x="183" y="131"/>
                  </a:cubicBezTo>
                  <a:cubicBezTo>
                    <a:pt x="189" y="61"/>
                    <a:pt x="184" y="106"/>
                    <a:pt x="207" y="71"/>
                  </a:cubicBezTo>
                  <a:cubicBezTo>
                    <a:pt x="202" y="52"/>
                    <a:pt x="201" y="45"/>
                    <a:pt x="187" y="31"/>
                  </a:cubicBezTo>
                  <a:cubicBezTo>
                    <a:pt x="177" y="0"/>
                    <a:pt x="187" y="27"/>
                    <a:pt x="179" y="71"/>
                  </a:cubicBezTo>
                  <a:cubicBezTo>
                    <a:pt x="177" y="80"/>
                    <a:pt x="170" y="87"/>
                    <a:pt x="167" y="95"/>
                  </a:cubicBezTo>
                  <a:cubicBezTo>
                    <a:pt x="173" y="112"/>
                    <a:pt x="176" y="115"/>
                    <a:pt x="167" y="139"/>
                  </a:cubicBezTo>
                  <a:cubicBezTo>
                    <a:pt x="164" y="148"/>
                    <a:pt x="156" y="155"/>
                    <a:pt x="151" y="163"/>
                  </a:cubicBezTo>
                  <a:cubicBezTo>
                    <a:pt x="148" y="167"/>
                    <a:pt x="143" y="175"/>
                    <a:pt x="143" y="175"/>
                  </a:cubicBezTo>
                  <a:cubicBezTo>
                    <a:pt x="138" y="194"/>
                    <a:pt x="135" y="200"/>
                    <a:pt x="119" y="211"/>
                  </a:cubicBezTo>
                  <a:cubicBezTo>
                    <a:pt x="114" y="219"/>
                    <a:pt x="108" y="227"/>
                    <a:pt x="103" y="235"/>
                  </a:cubicBezTo>
                  <a:cubicBezTo>
                    <a:pt x="100" y="239"/>
                    <a:pt x="95" y="247"/>
                    <a:pt x="95" y="247"/>
                  </a:cubicBezTo>
                  <a:cubicBezTo>
                    <a:pt x="90" y="280"/>
                    <a:pt x="86" y="283"/>
                    <a:pt x="55" y="291"/>
                  </a:cubicBezTo>
                  <a:cubicBezTo>
                    <a:pt x="42" y="304"/>
                    <a:pt x="27" y="325"/>
                    <a:pt x="11" y="335"/>
                  </a:cubicBezTo>
                  <a:cubicBezTo>
                    <a:pt x="8" y="339"/>
                    <a:pt x="0" y="344"/>
                    <a:pt x="3" y="347"/>
                  </a:cubicBezTo>
                  <a:cubicBezTo>
                    <a:pt x="7" y="351"/>
                    <a:pt x="14" y="346"/>
                    <a:pt x="19" y="343"/>
                  </a:cubicBezTo>
                  <a:cubicBezTo>
                    <a:pt x="21" y="342"/>
                    <a:pt x="16" y="340"/>
                    <a:pt x="15" y="339"/>
                  </a:cubicBezTo>
                  <a:close/>
                </a:path>
              </a:pathLst>
            </a:custGeom>
            <a:grpFill/>
            <a:ln w="9525">
              <a:round/>
              <a:headEnd/>
              <a:tailE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p>
              <a:pPr>
                <a:spcAft>
                  <a:spcPct val="0"/>
                </a:spcAft>
                <a:defRPr/>
              </a:pPr>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9" name="Freeform 18"/>
            <p:cNvSpPr>
              <a:spLocks/>
            </p:cNvSpPr>
            <p:nvPr/>
          </p:nvSpPr>
          <p:spPr bwMode="auto">
            <a:xfrm>
              <a:off x="3433" y="885"/>
              <a:ext cx="2032" cy="2228"/>
            </a:xfrm>
            <a:custGeom>
              <a:avLst/>
              <a:gdLst>
                <a:gd name="T0" fmla="*/ 78 w 1872"/>
                <a:gd name="T1" fmla="*/ 88 h 2072"/>
                <a:gd name="T2" fmla="*/ 42 w 1872"/>
                <a:gd name="T3" fmla="*/ 136 h 2072"/>
                <a:gd name="T4" fmla="*/ 98 w 1872"/>
                <a:gd name="T5" fmla="*/ 208 h 2072"/>
                <a:gd name="T6" fmla="*/ 278 w 1872"/>
                <a:gd name="T7" fmla="*/ 176 h 2072"/>
                <a:gd name="T8" fmla="*/ 454 w 1872"/>
                <a:gd name="T9" fmla="*/ 208 h 2072"/>
                <a:gd name="T10" fmla="*/ 586 w 1872"/>
                <a:gd name="T11" fmla="*/ 316 h 2072"/>
                <a:gd name="T12" fmla="*/ 686 w 1872"/>
                <a:gd name="T13" fmla="*/ 592 h 2072"/>
                <a:gd name="T14" fmla="*/ 746 w 1872"/>
                <a:gd name="T15" fmla="*/ 668 h 2072"/>
                <a:gd name="T16" fmla="*/ 782 w 1872"/>
                <a:gd name="T17" fmla="*/ 728 h 2072"/>
                <a:gd name="T18" fmla="*/ 786 w 1872"/>
                <a:gd name="T19" fmla="*/ 672 h 2072"/>
                <a:gd name="T20" fmla="*/ 890 w 1872"/>
                <a:gd name="T21" fmla="*/ 796 h 2072"/>
                <a:gd name="T22" fmla="*/ 986 w 1872"/>
                <a:gd name="T23" fmla="*/ 880 h 2072"/>
                <a:gd name="T24" fmla="*/ 1162 w 1872"/>
                <a:gd name="T25" fmla="*/ 972 h 2072"/>
                <a:gd name="T26" fmla="*/ 1186 w 1872"/>
                <a:gd name="T27" fmla="*/ 1020 h 2072"/>
                <a:gd name="T28" fmla="*/ 1254 w 1872"/>
                <a:gd name="T29" fmla="*/ 1144 h 2072"/>
                <a:gd name="T30" fmla="*/ 1270 w 1872"/>
                <a:gd name="T31" fmla="*/ 1300 h 2072"/>
                <a:gd name="T32" fmla="*/ 1366 w 1872"/>
                <a:gd name="T33" fmla="*/ 1468 h 2072"/>
                <a:gd name="T34" fmla="*/ 1330 w 1872"/>
                <a:gd name="T35" fmla="*/ 1760 h 2072"/>
                <a:gd name="T36" fmla="*/ 1422 w 1872"/>
                <a:gd name="T37" fmla="*/ 2072 h 2072"/>
                <a:gd name="T38" fmla="*/ 1438 w 1872"/>
                <a:gd name="T39" fmla="*/ 1940 h 2072"/>
                <a:gd name="T40" fmla="*/ 1514 w 1872"/>
                <a:gd name="T41" fmla="*/ 1812 h 2072"/>
                <a:gd name="T42" fmla="*/ 1562 w 1872"/>
                <a:gd name="T43" fmla="*/ 1724 h 2072"/>
                <a:gd name="T44" fmla="*/ 1658 w 1872"/>
                <a:gd name="T45" fmla="*/ 1680 h 2072"/>
                <a:gd name="T46" fmla="*/ 1782 w 1872"/>
                <a:gd name="T47" fmla="*/ 1516 h 2072"/>
                <a:gd name="T48" fmla="*/ 1858 w 1872"/>
                <a:gd name="T49" fmla="*/ 1332 h 2072"/>
                <a:gd name="T50" fmla="*/ 1734 w 1872"/>
                <a:gd name="T51" fmla="*/ 1204 h 2072"/>
                <a:gd name="T52" fmla="*/ 1578 w 1872"/>
                <a:gd name="T53" fmla="*/ 1056 h 2072"/>
                <a:gd name="T54" fmla="*/ 1494 w 1872"/>
                <a:gd name="T55" fmla="*/ 1012 h 2072"/>
                <a:gd name="T56" fmla="*/ 1366 w 1872"/>
                <a:gd name="T57" fmla="*/ 968 h 2072"/>
                <a:gd name="T58" fmla="*/ 1226 w 1872"/>
                <a:gd name="T59" fmla="*/ 1012 h 2072"/>
                <a:gd name="T60" fmla="*/ 1114 w 1872"/>
                <a:gd name="T61" fmla="*/ 896 h 2072"/>
                <a:gd name="T62" fmla="*/ 1110 w 1872"/>
                <a:gd name="T63" fmla="*/ 828 h 2072"/>
                <a:gd name="T64" fmla="*/ 978 w 1872"/>
                <a:gd name="T65" fmla="*/ 792 h 2072"/>
                <a:gd name="T66" fmla="*/ 1082 w 1872"/>
                <a:gd name="T67" fmla="*/ 672 h 2072"/>
                <a:gd name="T68" fmla="*/ 1190 w 1872"/>
                <a:gd name="T69" fmla="*/ 676 h 2072"/>
                <a:gd name="T70" fmla="*/ 1218 w 1872"/>
                <a:gd name="T71" fmla="*/ 748 h 2072"/>
                <a:gd name="T72" fmla="*/ 1290 w 1872"/>
                <a:gd name="T73" fmla="*/ 576 h 2072"/>
                <a:gd name="T74" fmla="*/ 1390 w 1872"/>
                <a:gd name="T75" fmla="*/ 444 h 2072"/>
                <a:gd name="T76" fmla="*/ 1502 w 1872"/>
                <a:gd name="T77" fmla="*/ 428 h 2072"/>
                <a:gd name="T78" fmla="*/ 1466 w 1872"/>
                <a:gd name="T79" fmla="*/ 360 h 2072"/>
                <a:gd name="T80" fmla="*/ 1558 w 1872"/>
                <a:gd name="T81" fmla="*/ 308 h 2072"/>
                <a:gd name="T82" fmla="*/ 1470 w 1872"/>
                <a:gd name="T83" fmla="*/ 208 h 2072"/>
                <a:gd name="T84" fmla="*/ 1334 w 1872"/>
                <a:gd name="T85" fmla="*/ 156 h 2072"/>
                <a:gd name="T86" fmla="*/ 1278 w 1872"/>
                <a:gd name="T87" fmla="*/ 264 h 2072"/>
                <a:gd name="T88" fmla="*/ 1234 w 1872"/>
                <a:gd name="T89" fmla="*/ 328 h 2072"/>
                <a:gd name="T90" fmla="*/ 1050 w 1872"/>
                <a:gd name="T91" fmla="*/ 216 h 2072"/>
                <a:gd name="T92" fmla="*/ 1158 w 1872"/>
                <a:gd name="T93" fmla="*/ 72 h 2072"/>
                <a:gd name="T94" fmla="*/ 1126 w 1872"/>
                <a:gd name="T95" fmla="*/ 64 h 2072"/>
                <a:gd name="T96" fmla="*/ 862 w 1872"/>
                <a:gd name="T97" fmla="*/ 60 h 2072"/>
                <a:gd name="T98" fmla="*/ 734 w 1872"/>
                <a:gd name="T99" fmla="*/ 64 h 2072"/>
                <a:gd name="T100" fmla="*/ 486 w 1872"/>
                <a:gd name="T101" fmla="*/ 24 h 2072"/>
                <a:gd name="T102" fmla="*/ 170 w 1872"/>
                <a:gd name="T103" fmla="*/ 0 h 2072"/>
                <a:gd name="T104" fmla="*/ 50 w 1872"/>
                <a:gd name="T105" fmla="*/ 60 h 20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72"/>
                <a:gd name="T160" fmla="*/ 0 h 2072"/>
                <a:gd name="T161" fmla="*/ 1872 w 1872"/>
                <a:gd name="T162" fmla="*/ 2072 h 20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72" h="2072">
                  <a:moveTo>
                    <a:pt x="50" y="60"/>
                  </a:moveTo>
                  <a:cubicBezTo>
                    <a:pt x="54" y="61"/>
                    <a:pt x="58" y="63"/>
                    <a:pt x="62" y="64"/>
                  </a:cubicBezTo>
                  <a:cubicBezTo>
                    <a:pt x="90" y="69"/>
                    <a:pt x="115" y="63"/>
                    <a:pt x="78" y="88"/>
                  </a:cubicBezTo>
                  <a:cubicBezTo>
                    <a:pt x="55" y="84"/>
                    <a:pt x="43" y="85"/>
                    <a:pt x="22" y="92"/>
                  </a:cubicBezTo>
                  <a:cubicBezTo>
                    <a:pt x="0" y="126"/>
                    <a:pt x="85" y="115"/>
                    <a:pt x="94" y="116"/>
                  </a:cubicBezTo>
                  <a:cubicBezTo>
                    <a:pt x="80" y="137"/>
                    <a:pt x="68" y="133"/>
                    <a:pt x="42" y="136"/>
                  </a:cubicBezTo>
                  <a:cubicBezTo>
                    <a:pt x="27" y="146"/>
                    <a:pt x="24" y="150"/>
                    <a:pt x="30" y="168"/>
                  </a:cubicBezTo>
                  <a:cubicBezTo>
                    <a:pt x="47" y="162"/>
                    <a:pt x="52" y="166"/>
                    <a:pt x="66" y="176"/>
                  </a:cubicBezTo>
                  <a:cubicBezTo>
                    <a:pt x="75" y="190"/>
                    <a:pt x="86" y="196"/>
                    <a:pt x="98" y="208"/>
                  </a:cubicBezTo>
                  <a:cubicBezTo>
                    <a:pt x="209" y="203"/>
                    <a:pt x="166" y="214"/>
                    <a:pt x="218" y="192"/>
                  </a:cubicBezTo>
                  <a:cubicBezTo>
                    <a:pt x="227" y="188"/>
                    <a:pt x="237" y="187"/>
                    <a:pt x="246" y="184"/>
                  </a:cubicBezTo>
                  <a:cubicBezTo>
                    <a:pt x="257" y="181"/>
                    <a:pt x="278" y="176"/>
                    <a:pt x="278" y="176"/>
                  </a:cubicBezTo>
                  <a:cubicBezTo>
                    <a:pt x="293" y="177"/>
                    <a:pt x="308" y="177"/>
                    <a:pt x="322" y="180"/>
                  </a:cubicBezTo>
                  <a:cubicBezTo>
                    <a:pt x="339" y="184"/>
                    <a:pt x="352" y="203"/>
                    <a:pt x="370" y="204"/>
                  </a:cubicBezTo>
                  <a:cubicBezTo>
                    <a:pt x="398" y="206"/>
                    <a:pt x="426" y="207"/>
                    <a:pt x="454" y="208"/>
                  </a:cubicBezTo>
                  <a:cubicBezTo>
                    <a:pt x="469" y="211"/>
                    <a:pt x="492" y="212"/>
                    <a:pt x="506" y="220"/>
                  </a:cubicBezTo>
                  <a:cubicBezTo>
                    <a:pt x="514" y="225"/>
                    <a:pt x="530" y="236"/>
                    <a:pt x="530" y="236"/>
                  </a:cubicBezTo>
                  <a:cubicBezTo>
                    <a:pt x="539" y="272"/>
                    <a:pt x="563" y="290"/>
                    <a:pt x="586" y="316"/>
                  </a:cubicBezTo>
                  <a:cubicBezTo>
                    <a:pt x="602" y="334"/>
                    <a:pt x="601" y="349"/>
                    <a:pt x="614" y="368"/>
                  </a:cubicBezTo>
                  <a:cubicBezTo>
                    <a:pt x="624" y="381"/>
                    <a:pt x="633" y="394"/>
                    <a:pt x="642" y="408"/>
                  </a:cubicBezTo>
                  <a:cubicBezTo>
                    <a:pt x="635" y="485"/>
                    <a:pt x="632" y="538"/>
                    <a:pt x="686" y="592"/>
                  </a:cubicBezTo>
                  <a:cubicBezTo>
                    <a:pt x="699" y="605"/>
                    <a:pt x="705" y="614"/>
                    <a:pt x="722" y="620"/>
                  </a:cubicBezTo>
                  <a:cubicBezTo>
                    <a:pt x="725" y="628"/>
                    <a:pt x="725" y="637"/>
                    <a:pt x="730" y="644"/>
                  </a:cubicBezTo>
                  <a:cubicBezTo>
                    <a:pt x="735" y="652"/>
                    <a:pt x="746" y="668"/>
                    <a:pt x="746" y="668"/>
                  </a:cubicBezTo>
                  <a:cubicBezTo>
                    <a:pt x="755" y="703"/>
                    <a:pt x="778" y="731"/>
                    <a:pt x="798" y="760"/>
                  </a:cubicBezTo>
                  <a:cubicBezTo>
                    <a:pt x="808" y="775"/>
                    <a:pt x="809" y="782"/>
                    <a:pt x="826" y="788"/>
                  </a:cubicBezTo>
                  <a:cubicBezTo>
                    <a:pt x="811" y="766"/>
                    <a:pt x="791" y="754"/>
                    <a:pt x="782" y="728"/>
                  </a:cubicBezTo>
                  <a:cubicBezTo>
                    <a:pt x="777" y="684"/>
                    <a:pt x="782" y="703"/>
                    <a:pt x="770" y="668"/>
                  </a:cubicBezTo>
                  <a:cubicBezTo>
                    <a:pt x="768" y="663"/>
                    <a:pt x="757" y="655"/>
                    <a:pt x="762" y="656"/>
                  </a:cubicBezTo>
                  <a:cubicBezTo>
                    <a:pt x="771" y="658"/>
                    <a:pt x="786" y="672"/>
                    <a:pt x="786" y="672"/>
                  </a:cubicBezTo>
                  <a:cubicBezTo>
                    <a:pt x="802" y="719"/>
                    <a:pt x="814" y="700"/>
                    <a:pt x="850" y="724"/>
                  </a:cubicBezTo>
                  <a:cubicBezTo>
                    <a:pt x="858" y="736"/>
                    <a:pt x="869" y="746"/>
                    <a:pt x="874" y="760"/>
                  </a:cubicBezTo>
                  <a:cubicBezTo>
                    <a:pt x="884" y="789"/>
                    <a:pt x="877" y="777"/>
                    <a:pt x="890" y="796"/>
                  </a:cubicBezTo>
                  <a:cubicBezTo>
                    <a:pt x="887" y="817"/>
                    <a:pt x="882" y="843"/>
                    <a:pt x="890" y="864"/>
                  </a:cubicBezTo>
                  <a:cubicBezTo>
                    <a:pt x="894" y="873"/>
                    <a:pt x="909" y="870"/>
                    <a:pt x="918" y="872"/>
                  </a:cubicBezTo>
                  <a:cubicBezTo>
                    <a:pt x="948" y="879"/>
                    <a:pt x="945" y="877"/>
                    <a:pt x="986" y="880"/>
                  </a:cubicBezTo>
                  <a:cubicBezTo>
                    <a:pt x="1015" y="899"/>
                    <a:pt x="996" y="899"/>
                    <a:pt x="1042" y="904"/>
                  </a:cubicBezTo>
                  <a:cubicBezTo>
                    <a:pt x="1091" y="937"/>
                    <a:pt x="1063" y="938"/>
                    <a:pt x="1130" y="944"/>
                  </a:cubicBezTo>
                  <a:cubicBezTo>
                    <a:pt x="1143" y="964"/>
                    <a:pt x="1134" y="953"/>
                    <a:pt x="1162" y="972"/>
                  </a:cubicBezTo>
                  <a:cubicBezTo>
                    <a:pt x="1166" y="975"/>
                    <a:pt x="1174" y="980"/>
                    <a:pt x="1174" y="980"/>
                  </a:cubicBezTo>
                  <a:cubicBezTo>
                    <a:pt x="1177" y="984"/>
                    <a:pt x="1181" y="987"/>
                    <a:pt x="1182" y="992"/>
                  </a:cubicBezTo>
                  <a:cubicBezTo>
                    <a:pt x="1185" y="1001"/>
                    <a:pt x="1182" y="1012"/>
                    <a:pt x="1186" y="1020"/>
                  </a:cubicBezTo>
                  <a:cubicBezTo>
                    <a:pt x="1187" y="1022"/>
                    <a:pt x="1223" y="1035"/>
                    <a:pt x="1226" y="1036"/>
                  </a:cubicBezTo>
                  <a:cubicBezTo>
                    <a:pt x="1254" y="1027"/>
                    <a:pt x="1242" y="1025"/>
                    <a:pt x="1262" y="1032"/>
                  </a:cubicBezTo>
                  <a:cubicBezTo>
                    <a:pt x="1292" y="1062"/>
                    <a:pt x="1291" y="1120"/>
                    <a:pt x="1254" y="1144"/>
                  </a:cubicBezTo>
                  <a:cubicBezTo>
                    <a:pt x="1248" y="1162"/>
                    <a:pt x="1236" y="1174"/>
                    <a:pt x="1230" y="1192"/>
                  </a:cubicBezTo>
                  <a:cubicBezTo>
                    <a:pt x="1234" y="1224"/>
                    <a:pt x="1235" y="1248"/>
                    <a:pt x="1254" y="1276"/>
                  </a:cubicBezTo>
                  <a:cubicBezTo>
                    <a:pt x="1259" y="1284"/>
                    <a:pt x="1270" y="1300"/>
                    <a:pt x="1270" y="1300"/>
                  </a:cubicBezTo>
                  <a:cubicBezTo>
                    <a:pt x="1272" y="1313"/>
                    <a:pt x="1276" y="1354"/>
                    <a:pt x="1286" y="1364"/>
                  </a:cubicBezTo>
                  <a:cubicBezTo>
                    <a:pt x="1309" y="1387"/>
                    <a:pt x="1332" y="1404"/>
                    <a:pt x="1350" y="1432"/>
                  </a:cubicBezTo>
                  <a:cubicBezTo>
                    <a:pt x="1357" y="1443"/>
                    <a:pt x="1361" y="1456"/>
                    <a:pt x="1366" y="1468"/>
                  </a:cubicBezTo>
                  <a:cubicBezTo>
                    <a:pt x="1369" y="1476"/>
                    <a:pt x="1374" y="1492"/>
                    <a:pt x="1374" y="1492"/>
                  </a:cubicBezTo>
                  <a:cubicBezTo>
                    <a:pt x="1373" y="1549"/>
                    <a:pt x="1391" y="1660"/>
                    <a:pt x="1346" y="1720"/>
                  </a:cubicBezTo>
                  <a:cubicBezTo>
                    <a:pt x="1341" y="1735"/>
                    <a:pt x="1334" y="1745"/>
                    <a:pt x="1330" y="1760"/>
                  </a:cubicBezTo>
                  <a:cubicBezTo>
                    <a:pt x="1329" y="1835"/>
                    <a:pt x="1326" y="1909"/>
                    <a:pt x="1326" y="1984"/>
                  </a:cubicBezTo>
                  <a:cubicBezTo>
                    <a:pt x="1326" y="2003"/>
                    <a:pt x="1319" y="2029"/>
                    <a:pt x="1334" y="2040"/>
                  </a:cubicBezTo>
                  <a:cubicBezTo>
                    <a:pt x="1355" y="2055"/>
                    <a:pt x="1398" y="2064"/>
                    <a:pt x="1422" y="2072"/>
                  </a:cubicBezTo>
                  <a:cubicBezTo>
                    <a:pt x="1441" y="2043"/>
                    <a:pt x="1407" y="2026"/>
                    <a:pt x="1398" y="2000"/>
                  </a:cubicBezTo>
                  <a:cubicBezTo>
                    <a:pt x="1403" y="1979"/>
                    <a:pt x="1417" y="1971"/>
                    <a:pt x="1430" y="1952"/>
                  </a:cubicBezTo>
                  <a:cubicBezTo>
                    <a:pt x="1433" y="1948"/>
                    <a:pt x="1438" y="1940"/>
                    <a:pt x="1438" y="1940"/>
                  </a:cubicBezTo>
                  <a:cubicBezTo>
                    <a:pt x="1431" y="1929"/>
                    <a:pt x="1422" y="1904"/>
                    <a:pt x="1422" y="1904"/>
                  </a:cubicBezTo>
                  <a:cubicBezTo>
                    <a:pt x="1433" y="1888"/>
                    <a:pt x="1449" y="1873"/>
                    <a:pt x="1466" y="1864"/>
                  </a:cubicBezTo>
                  <a:cubicBezTo>
                    <a:pt x="1482" y="1817"/>
                    <a:pt x="1437" y="1820"/>
                    <a:pt x="1514" y="1812"/>
                  </a:cubicBezTo>
                  <a:cubicBezTo>
                    <a:pt x="1519" y="1810"/>
                    <a:pt x="1538" y="1801"/>
                    <a:pt x="1542" y="1796"/>
                  </a:cubicBezTo>
                  <a:cubicBezTo>
                    <a:pt x="1575" y="1759"/>
                    <a:pt x="1543" y="1782"/>
                    <a:pt x="1570" y="1764"/>
                  </a:cubicBezTo>
                  <a:cubicBezTo>
                    <a:pt x="1576" y="1747"/>
                    <a:pt x="1572" y="1739"/>
                    <a:pt x="1562" y="1724"/>
                  </a:cubicBezTo>
                  <a:cubicBezTo>
                    <a:pt x="1589" y="1715"/>
                    <a:pt x="1598" y="1723"/>
                    <a:pt x="1622" y="1704"/>
                  </a:cubicBezTo>
                  <a:cubicBezTo>
                    <a:pt x="1630" y="1698"/>
                    <a:pt x="1638" y="1693"/>
                    <a:pt x="1646" y="1688"/>
                  </a:cubicBezTo>
                  <a:cubicBezTo>
                    <a:pt x="1650" y="1685"/>
                    <a:pt x="1658" y="1680"/>
                    <a:pt x="1658" y="1680"/>
                  </a:cubicBezTo>
                  <a:cubicBezTo>
                    <a:pt x="1668" y="1665"/>
                    <a:pt x="1678" y="1652"/>
                    <a:pt x="1690" y="1640"/>
                  </a:cubicBezTo>
                  <a:cubicBezTo>
                    <a:pt x="1692" y="1606"/>
                    <a:pt x="1681" y="1575"/>
                    <a:pt x="1714" y="1564"/>
                  </a:cubicBezTo>
                  <a:cubicBezTo>
                    <a:pt x="1729" y="1541"/>
                    <a:pt x="1762" y="1536"/>
                    <a:pt x="1782" y="1516"/>
                  </a:cubicBezTo>
                  <a:cubicBezTo>
                    <a:pt x="1790" y="1508"/>
                    <a:pt x="1798" y="1500"/>
                    <a:pt x="1806" y="1492"/>
                  </a:cubicBezTo>
                  <a:cubicBezTo>
                    <a:pt x="1810" y="1488"/>
                    <a:pt x="1818" y="1480"/>
                    <a:pt x="1818" y="1480"/>
                  </a:cubicBezTo>
                  <a:cubicBezTo>
                    <a:pt x="1834" y="1432"/>
                    <a:pt x="1811" y="1363"/>
                    <a:pt x="1858" y="1332"/>
                  </a:cubicBezTo>
                  <a:cubicBezTo>
                    <a:pt x="1867" y="1305"/>
                    <a:pt x="1872" y="1273"/>
                    <a:pt x="1846" y="1256"/>
                  </a:cubicBezTo>
                  <a:cubicBezTo>
                    <a:pt x="1828" y="1229"/>
                    <a:pt x="1800" y="1228"/>
                    <a:pt x="1770" y="1224"/>
                  </a:cubicBezTo>
                  <a:cubicBezTo>
                    <a:pt x="1757" y="1220"/>
                    <a:pt x="1734" y="1204"/>
                    <a:pt x="1734" y="1204"/>
                  </a:cubicBezTo>
                  <a:cubicBezTo>
                    <a:pt x="1710" y="1168"/>
                    <a:pt x="1708" y="1162"/>
                    <a:pt x="1662" y="1156"/>
                  </a:cubicBezTo>
                  <a:cubicBezTo>
                    <a:pt x="1648" y="1135"/>
                    <a:pt x="1656" y="1114"/>
                    <a:pt x="1634" y="1100"/>
                  </a:cubicBezTo>
                  <a:cubicBezTo>
                    <a:pt x="1623" y="1084"/>
                    <a:pt x="1597" y="1062"/>
                    <a:pt x="1578" y="1056"/>
                  </a:cubicBezTo>
                  <a:cubicBezTo>
                    <a:pt x="1574" y="1059"/>
                    <a:pt x="1571" y="1063"/>
                    <a:pt x="1566" y="1064"/>
                  </a:cubicBezTo>
                  <a:cubicBezTo>
                    <a:pt x="1555" y="1066"/>
                    <a:pt x="1548" y="1053"/>
                    <a:pt x="1542" y="1048"/>
                  </a:cubicBezTo>
                  <a:cubicBezTo>
                    <a:pt x="1527" y="1035"/>
                    <a:pt x="1511" y="1023"/>
                    <a:pt x="1494" y="1012"/>
                  </a:cubicBezTo>
                  <a:cubicBezTo>
                    <a:pt x="1483" y="1004"/>
                    <a:pt x="1469" y="1000"/>
                    <a:pt x="1458" y="992"/>
                  </a:cubicBezTo>
                  <a:cubicBezTo>
                    <a:pt x="1454" y="989"/>
                    <a:pt x="1446" y="984"/>
                    <a:pt x="1446" y="984"/>
                  </a:cubicBezTo>
                  <a:cubicBezTo>
                    <a:pt x="1414" y="995"/>
                    <a:pt x="1394" y="977"/>
                    <a:pt x="1366" y="968"/>
                  </a:cubicBezTo>
                  <a:cubicBezTo>
                    <a:pt x="1343" y="972"/>
                    <a:pt x="1325" y="975"/>
                    <a:pt x="1306" y="988"/>
                  </a:cubicBezTo>
                  <a:cubicBezTo>
                    <a:pt x="1294" y="1006"/>
                    <a:pt x="1282" y="1017"/>
                    <a:pt x="1262" y="1024"/>
                  </a:cubicBezTo>
                  <a:cubicBezTo>
                    <a:pt x="1234" y="1006"/>
                    <a:pt x="1247" y="1005"/>
                    <a:pt x="1226" y="1012"/>
                  </a:cubicBezTo>
                  <a:cubicBezTo>
                    <a:pt x="1201" y="1007"/>
                    <a:pt x="1203" y="1001"/>
                    <a:pt x="1186" y="984"/>
                  </a:cubicBezTo>
                  <a:cubicBezTo>
                    <a:pt x="1194" y="946"/>
                    <a:pt x="1195" y="918"/>
                    <a:pt x="1162" y="896"/>
                  </a:cubicBezTo>
                  <a:cubicBezTo>
                    <a:pt x="1157" y="897"/>
                    <a:pt x="1119" y="906"/>
                    <a:pt x="1114" y="896"/>
                  </a:cubicBezTo>
                  <a:cubicBezTo>
                    <a:pt x="1103" y="875"/>
                    <a:pt x="1124" y="854"/>
                    <a:pt x="1130" y="836"/>
                  </a:cubicBezTo>
                  <a:cubicBezTo>
                    <a:pt x="1129" y="832"/>
                    <a:pt x="1130" y="826"/>
                    <a:pt x="1126" y="824"/>
                  </a:cubicBezTo>
                  <a:cubicBezTo>
                    <a:pt x="1121" y="822"/>
                    <a:pt x="1115" y="826"/>
                    <a:pt x="1110" y="828"/>
                  </a:cubicBezTo>
                  <a:cubicBezTo>
                    <a:pt x="1083" y="836"/>
                    <a:pt x="1064" y="851"/>
                    <a:pt x="1038" y="860"/>
                  </a:cubicBezTo>
                  <a:cubicBezTo>
                    <a:pt x="1024" y="851"/>
                    <a:pt x="1002" y="828"/>
                    <a:pt x="994" y="816"/>
                  </a:cubicBezTo>
                  <a:cubicBezTo>
                    <a:pt x="989" y="808"/>
                    <a:pt x="983" y="800"/>
                    <a:pt x="978" y="792"/>
                  </a:cubicBezTo>
                  <a:cubicBezTo>
                    <a:pt x="975" y="788"/>
                    <a:pt x="970" y="780"/>
                    <a:pt x="970" y="780"/>
                  </a:cubicBezTo>
                  <a:cubicBezTo>
                    <a:pt x="953" y="713"/>
                    <a:pt x="979" y="700"/>
                    <a:pt x="1034" y="692"/>
                  </a:cubicBezTo>
                  <a:cubicBezTo>
                    <a:pt x="1053" y="686"/>
                    <a:pt x="1066" y="682"/>
                    <a:pt x="1082" y="672"/>
                  </a:cubicBezTo>
                  <a:cubicBezTo>
                    <a:pt x="1091" y="674"/>
                    <a:pt x="1100" y="680"/>
                    <a:pt x="1110" y="680"/>
                  </a:cubicBezTo>
                  <a:cubicBezTo>
                    <a:pt x="1122" y="680"/>
                    <a:pt x="1135" y="668"/>
                    <a:pt x="1146" y="664"/>
                  </a:cubicBezTo>
                  <a:cubicBezTo>
                    <a:pt x="1161" y="666"/>
                    <a:pt x="1179" y="663"/>
                    <a:pt x="1190" y="676"/>
                  </a:cubicBezTo>
                  <a:cubicBezTo>
                    <a:pt x="1196" y="683"/>
                    <a:pt x="1201" y="692"/>
                    <a:pt x="1206" y="700"/>
                  </a:cubicBezTo>
                  <a:cubicBezTo>
                    <a:pt x="1209" y="704"/>
                    <a:pt x="1214" y="712"/>
                    <a:pt x="1214" y="712"/>
                  </a:cubicBezTo>
                  <a:cubicBezTo>
                    <a:pt x="1215" y="724"/>
                    <a:pt x="1214" y="737"/>
                    <a:pt x="1218" y="748"/>
                  </a:cubicBezTo>
                  <a:cubicBezTo>
                    <a:pt x="1220" y="753"/>
                    <a:pt x="1229" y="761"/>
                    <a:pt x="1230" y="756"/>
                  </a:cubicBezTo>
                  <a:cubicBezTo>
                    <a:pt x="1242" y="672"/>
                    <a:pt x="1208" y="647"/>
                    <a:pt x="1266" y="608"/>
                  </a:cubicBezTo>
                  <a:cubicBezTo>
                    <a:pt x="1275" y="595"/>
                    <a:pt x="1285" y="591"/>
                    <a:pt x="1290" y="576"/>
                  </a:cubicBezTo>
                  <a:cubicBezTo>
                    <a:pt x="1294" y="541"/>
                    <a:pt x="1305" y="517"/>
                    <a:pt x="1342" y="508"/>
                  </a:cubicBezTo>
                  <a:cubicBezTo>
                    <a:pt x="1357" y="498"/>
                    <a:pt x="1367" y="496"/>
                    <a:pt x="1374" y="480"/>
                  </a:cubicBezTo>
                  <a:cubicBezTo>
                    <a:pt x="1380" y="466"/>
                    <a:pt x="1379" y="455"/>
                    <a:pt x="1390" y="444"/>
                  </a:cubicBezTo>
                  <a:cubicBezTo>
                    <a:pt x="1402" y="432"/>
                    <a:pt x="1427" y="424"/>
                    <a:pt x="1442" y="420"/>
                  </a:cubicBezTo>
                  <a:cubicBezTo>
                    <a:pt x="1486" y="431"/>
                    <a:pt x="1430" y="412"/>
                    <a:pt x="1462" y="444"/>
                  </a:cubicBezTo>
                  <a:cubicBezTo>
                    <a:pt x="1463" y="445"/>
                    <a:pt x="1487" y="432"/>
                    <a:pt x="1502" y="428"/>
                  </a:cubicBezTo>
                  <a:cubicBezTo>
                    <a:pt x="1524" y="395"/>
                    <a:pt x="1567" y="420"/>
                    <a:pt x="1602" y="408"/>
                  </a:cubicBezTo>
                  <a:cubicBezTo>
                    <a:pt x="1570" y="387"/>
                    <a:pt x="1530" y="409"/>
                    <a:pt x="1498" y="388"/>
                  </a:cubicBezTo>
                  <a:cubicBezTo>
                    <a:pt x="1490" y="376"/>
                    <a:pt x="1466" y="360"/>
                    <a:pt x="1466" y="360"/>
                  </a:cubicBezTo>
                  <a:cubicBezTo>
                    <a:pt x="1477" y="328"/>
                    <a:pt x="1534" y="333"/>
                    <a:pt x="1562" y="324"/>
                  </a:cubicBezTo>
                  <a:cubicBezTo>
                    <a:pt x="1565" y="320"/>
                    <a:pt x="1571" y="317"/>
                    <a:pt x="1570" y="312"/>
                  </a:cubicBezTo>
                  <a:cubicBezTo>
                    <a:pt x="1569" y="308"/>
                    <a:pt x="1561" y="311"/>
                    <a:pt x="1558" y="308"/>
                  </a:cubicBezTo>
                  <a:cubicBezTo>
                    <a:pt x="1554" y="305"/>
                    <a:pt x="1553" y="299"/>
                    <a:pt x="1550" y="296"/>
                  </a:cubicBezTo>
                  <a:cubicBezTo>
                    <a:pt x="1536" y="282"/>
                    <a:pt x="1519" y="267"/>
                    <a:pt x="1502" y="256"/>
                  </a:cubicBezTo>
                  <a:cubicBezTo>
                    <a:pt x="1491" y="240"/>
                    <a:pt x="1481" y="224"/>
                    <a:pt x="1470" y="208"/>
                  </a:cubicBezTo>
                  <a:cubicBezTo>
                    <a:pt x="1465" y="201"/>
                    <a:pt x="1462" y="184"/>
                    <a:pt x="1462" y="184"/>
                  </a:cubicBezTo>
                  <a:cubicBezTo>
                    <a:pt x="1435" y="191"/>
                    <a:pt x="1436" y="202"/>
                    <a:pt x="1418" y="220"/>
                  </a:cubicBezTo>
                  <a:cubicBezTo>
                    <a:pt x="1381" y="196"/>
                    <a:pt x="1385" y="169"/>
                    <a:pt x="1334" y="156"/>
                  </a:cubicBezTo>
                  <a:cubicBezTo>
                    <a:pt x="1280" y="160"/>
                    <a:pt x="1259" y="155"/>
                    <a:pt x="1278" y="220"/>
                  </a:cubicBezTo>
                  <a:cubicBezTo>
                    <a:pt x="1279" y="225"/>
                    <a:pt x="1286" y="225"/>
                    <a:pt x="1290" y="228"/>
                  </a:cubicBezTo>
                  <a:cubicBezTo>
                    <a:pt x="1287" y="247"/>
                    <a:pt x="1290" y="251"/>
                    <a:pt x="1278" y="264"/>
                  </a:cubicBezTo>
                  <a:cubicBezTo>
                    <a:pt x="1270" y="272"/>
                    <a:pt x="1254" y="288"/>
                    <a:pt x="1254" y="288"/>
                  </a:cubicBezTo>
                  <a:cubicBezTo>
                    <a:pt x="1259" y="302"/>
                    <a:pt x="1282" y="324"/>
                    <a:pt x="1282" y="324"/>
                  </a:cubicBezTo>
                  <a:cubicBezTo>
                    <a:pt x="1274" y="348"/>
                    <a:pt x="1253" y="334"/>
                    <a:pt x="1234" y="328"/>
                  </a:cubicBezTo>
                  <a:cubicBezTo>
                    <a:pt x="1220" y="317"/>
                    <a:pt x="1212" y="306"/>
                    <a:pt x="1198" y="296"/>
                  </a:cubicBezTo>
                  <a:cubicBezTo>
                    <a:pt x="1179" y="267"/>
                    <a:pt x="1156" y="256"/>
                    <a:pt x="1122" y="252"/>
                  </a:cubicBezTo>
                  <a:cubicBezTo>
                    <a:pt x="1097" y="244"/>
                    <a:pt x="1072" y="231"/>
                    <a:pt x="1050" y="216"/>
                  </a:cubicBezTo>
                  <a:cubicBezTo>
                    <a:pt x="1041" y="203"/>
                    <a:pt x="1031" y="195"/>
                    <a:pt x="1026" y="180"/>
                  </a:cubicBezTo>
                  <a:cubicBezTo>
                    <a:pt x="1049" y="150"/>
                    <a:pt x="1084" y="138"/>
                    <a:pt x="1110" y="112"/>
                  </a:cubicBezTo>
                  <a:cubicBezTo>
                    <a:pt x="1124" y="98"/>
                    <a:pt x="1142" y="83"/>
                    <a:pt x="1158" y="72"/>
                  </a:cubicBezTo>
                  <a:cubicBezTo>
                    <a:pt x="1173" y="62"/>
                    <a:pt x="1193" y="66"/>
                    <a:pt x="1210" y="64"/>
                  </a:cubicBezTo>
                  <a:cubicBezTo>
                    <a:pt x="1201" y="37"/>
                    <a:pt x="1189" y="45"/>
                    <a:pt x="1162" y="48"/>
                  </a:cubicBezTo>
                  <a:cubicBezTo>
                    <a:pt x="1133" y="58"/>
                    <a:pt x="1145" y="51"/>
                    <a:pt x="1126" y="64"/>
                  </a:cubicBezTo>
                  <a:cubicBezTo>
                    <a:pt x="1113" y="60"/>
                    <a:pt x="1099" y="56"/>
                    <a:pt x="1086" y="52"/>
                  </a:cubicBezTo>
                  <a:cubicBezTo>
                    <a:pt x="1016" y="59"/>
                    <a:pt x="1059" y="70"/>
                    <a:pt x="974" y="64"/>
                  </a:cubicBezTo>
                  <a:cubicBezTo>
                    <a:pt x="922" y="47"/>
                    <a:pt x="958" y="56"/>
                    <a:pt x="862" y="60"/>
                  </a:cubicBezTo>
                  <a:cubicBezTo>
                    <a:pt x="854" y="65"/>
                    <a:pt x="851" y="76"/>
                    <a:pt x="842" y="80"/>
                  </a:cubicBezTo>
                  <a:cubicBezTo>
                    <a:pt x="838" y="82"/>
                    <a:pt x="834" y="77"/>
                    <a:pt x="830" y="76"/>
                  </a:cubicBezTo>
                  <a:cubicBezTo>
                    <a:pt x="784" y="67"/>
                    <a:pt x="780" y="68"/>
                    <a:pt x="734" y="64"/>
                  </a:cubicBezTo>
                  <a:cubicBezTo>
                    <a:pt x="711" y="30"/>
                    <a:pt x="725" y="38"/>
                    <a:pt x="674" y="32"/>
                  </a:cubicBezTo>
                  <a:cubicBezTo>
                    <a:pt x="627" y="33"/>
                    <a:pt x="580" y="45"/>
                    <a:pt x="534" y="40"/>
                  </a:cubicBezTo>
                  <a:cubicBezTo>
                    <a:pt x="517" y="38"/>
                    <a:pt x="486" y="24"/>
                    <a:pt x="486" y="24"/>
                  </a:cubicBezTo>
                  <a:cubicBezTo>
                    <a:pt x="454" y="28"/>
                    <a:pt x="446" y="24"/>
                    <a:pt x="430" y="48"/>
                  </a:cubicBezTo>
                  <a:cubicBezTo>
                    <a:pt x="358" y="44"/>
                    <a:pt x="286" y="37"/>
                    <a:pt x="214" y="32"/>
                  </a:cubicBezTo>
                  <a:cubicBezTo>
                    <a:pt x="197" y="21"/>
                    <a:pt x="191" y="7"/>
                    <a:pt x="170" y="0"/>
                  </a:cubicBezTo>
                  <a:cubicBezTo>
                    <a:pt x="149" y="1"/>
                    <a:pt x="127" y="2"/>
                    <a:pt x="106" y="4"/>
                  </a:cubicBezTo>
                  <a:cubicBezTo>
                    <a:pt x="89" y="6"/>
                    <a:pt x="56" y="37"/>
                    <a:pt x="34" y="44"/>
                  </a:cubicBezTo>
                  <a:cubicBezTo>
                    <a:pt x="39" y="64"/>
                    <a:pt x="33" y="60"/>
                    <a:pt x="50" y="60"/>
                  </a:cubicBezTo>
                  <a:close/>
                </a:path>
              </a:pathLst>
            </a:custGeom>
            <a:grpFill/>
            <a:ln w="9525">
              <a:round/>
              <a:headEnd/>
              <a:tailE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p>
              <a:pPr>
                <a:spcAft>
                  <a:spcPct val="0"/>
                </a:spcAft>
                <a:defRPr/>
              </a:pPr>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60" name="Freeform 19"/>
            <p:cNvSpPr>
              <a:spLocks/>
            </p:cNvSpPr>
            <p:nvPr/>
          </p:nvSpPr>
          <p:spPr bwMode="auto">
            <a:xfrm>
              <a:off x="2331" y="1905"/>
              <a:ext cx="49" cy="95"/>
            </a:xfrm>
            <a:custGeom>
              <a:avLst/>
              <a:gdLst>
                <a:gd name="T0" fmla="*/ 42 w 54"/>
                <a:gd name="T1" fmla="*/ 16 h 103"/>
                <a:gd name="T2" fmla="*/ 21 w 54"/>
                <a:gd name="T3" fmla="*/ 34 h 103"/>
                <a:gd name="T4" fmla="*/ 0 w 54"/>
                <a:gd name="T5" fmla="*/ 34 h 103"/>
                <a:gd name="T6" fmla="*/ 15 w 54"/>
                <a:gd name="T7" fmla="*/ 61 h 103"/>
                <a:gd name="T8" fmla="*/ 21 w 54"/>
                <a:gd name="T9" fmla="*/ 70 h 103"/>
                <a:gd name="T10" fmla="*/ 45 w 54"/>
                <a:gd name="T11" fmla="*/ 97 h 103"/>
                <a:gd name="T12" fmla="*/ 54 w 54"/>
                <a:gd name="T13" fmla="*/ 49 h 103"/>
                <a:gd name="T14" fmla="*/ 51 w 54"/>
                <a:gd name="T15" fmla="*/ 16 h 103"/>
                <a:gd name="T16" fmla="*/ 33 w 54"/>
                <a:gd name="T17" fmla="*/ 7 h 103"/>
                <a:gd name="T18" fmla="*/ 42 w 54"/>
                <a:gd name="T19" fmla="*/ 16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03"/>
                <a:gd name="T32" fmla="*/ 54 w 54"/>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03">
                  <a:moveTo>
                    <a:pt x="42" y="16"/>
                  </a:moveTo>
                  <a:cubicBezTo>
                    <a:pt x="31" y="23"/>
                    <a:pt x="25" y="22"/>
                    <a:pt x="21" y="34"/>
                  </a:cubicBezTo>
                  <a:cubicBezTo>
                    <a:pt x="10" y="27"/>
                    <a:pt x="5" y="19"/>
                    <a:pt x="0" y="34"/>
                  </a:cubicBezTo>
                  <a:cubicBezTo>
                    <a:pt x="5" y="50"/>
                    <a:pt x="1" y="40"/>
                    <a:pt x="15" y="61"/>
                  </a:cubicBezTo>
                  <a:cubicBezTo>
                    <a:pt x="17" y="64"/>
                    <a:pt x="21" y="70"/>
                    <a:pt x="21" y="70"/>
                  </a:cubicBezTo>
                  <a:cubicBezTo>
                    <a:pt x="24" y="97"/>
                    <a:pt x="20" y="103"/>
                    <a:pt x="45" y="97"/>
                  </a:cubicBezTo>
                  <a:cubicBezTo>
                    <a:pt x="50" y="81"/>
                    <a:pt x="50" y="65"/>
                    <a:pt x="54" y="49"/>
                  </a:cubicBezTo>
                  <a:cubicBezTo>
                    <a:pt x="53" y="38"/>
                    <a:pt x="54" y="27"/>
                    <a:pt x="51" y="16"/>
                  </a:cubicBezTo>
                  <a:cubicBezTo>
                    <a:pt x="49" y="10"/>
                    <a:pt x="33" y="0"/>
                    <a:pt x="33" y="7"/>
                  </a:cubicBezTo>
                  <a:cubicBezTo>
                    <a:pt x="33" y="11"/>
                    <a:pt x="39" y="13"/>
                    <a:pt x="42" y="16"/>
                  </a:cubicBezTo>
                  <a:close/>
                </a:path>
              </a:pathLst>
            </a:custGeom>
            <a:grpFill/>
            <a:ln w="9525">
              <a:round/>
              <a:headEnd/>
              <a:tailEnd/>
            </a:ln>
            <a:scene3d>
              <a:camera prst="legacyObliqueBottom">
                <a:rot lat="20399998" lon="0" rev="0"/>
              </a:camera>
              <a:lightRig rig="legacyFlat3" dir="b"/>
            </a:scene3d>
            <a:sp3d extrusionH="49200" prstMaterial="legacyPlastic">
              <a:bevelT w="13500" h="13500" prst="angle"/>
              <a:bevelB w="13500" h="13500" prst="angle"/>
              <a:extrusionClr>
                <a:schemeClr val="tx1"/>
              </a:extrusionClr>
            </a:sp3d>
          </p:spPr>
          <p:txBody>
            <a:bodyPr wrap="none" anchor="ctr">
              <a:flatTx/>
            </a:bodyPr>
            <a:lstStyle/>
            <a:p>
              <a:pPr>
                <a:spcAft>
                  <a:spcPct val="0"/>
                </a:spcAft>
                <a:defRPr/>
              </a:pPr>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61" name="Freeform 20"/>
            <p:cNvSpPr>
              <a:spLocks/>
            </p:cNvSpPr>
            <p:nvPr/>
          </p:nvSpPr>
          <p:spPr bwMode="auto">
            <a:xfrm>
              <a:off x="2290" y="1752"/>
              <a:ext cx="56" cy="105"/>
            </a:xfrm>
            <a:custGeom>
              <a:avLst/>
              <a:gdLst>
                <a:gd name="T0" fmla="*/ 9 w 61"/>
                <a:gd name="T1" fmla="*/ 27 h 114"/>
                <a:gd name="T2" fmla="*/ 12 w 61"/>
                <a:gd name="T3" fmla="*/ 54 h 114"/>
                <a:gd name="T4" fmla="*/ 0 w 61"/>
                <a:gd name="T5" fmla="*/ 72 h 114"/>
                <a:gd name="T6" fmla="*/ 48 w 61"/>
                <a:gd name="T7" fmla="*/ 105 h 114"/>
                <a:gd name="T8" fmla="*/ 54 w 61"/>
                <a:gd name="T9" fmla="*/ 114 h 114"/>
                <a:gd name="T10" fmla="*/ 60 w 61"/>
                <a:gd name="T11" fmla="*/ 105 h 114"/>
                <a:gd name="T12" fmla="*/ 42 w 61"/>
                <a:gd name="T13" fmla="*/ 90 h 114"/>
                <a:gd name="T14" fmla="*/ 9 w 61"/>
                <a:gd name="T15" fmla="*/ 27 h 114"/>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114"/>
                <a:gd name="T26" fmla="*/ 61 w 61"/>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114">
                  <a:moveTo>
                    <a:pt x="9" y="27"/>
                  </a:moveTo>
                  <a:cubicBezTo>
                    <a:pt x="16" y="38"/>
                    <a:pt x="19" y="37"/>
                    <a:pt x="12" y="54"/>
                  </a:cubicBezTo>
                  <a:cubicBezTo>
                    <a:pt x="9" y="61"/>
                    <a:pt x="0" y="72"/>
                    <a:pt x="0" y="72"/>
                  </a:cubicBezTo>
                  <a:cubicBezTo>
                    <a:pt x="6" y="91"/>
                    <a:pt x="30" y="99"/>
                    <a:pt x="48" y="105"/>
                  </a:cubicBezTo>
                  <a:cubicBezTo>
                    <a:pt x="50" y="108"/>
                    <a:pt x="50" y="114"/>
                    <a:pt x="54" y="114"/>
                  </a:cubicBezTo>
                  <a:cubicBezTo>
                    <a:pt x="58" y="114"/>
                    <a:pt x="61" y="109"/>
                    <a:pt x="60" y="105"/>
                  </a:cubicBezTo>
                  <a:cubicBezTo>
                    <a:pt x="59" y="101"/>
                    <a:pt x="45" y="92"/>
                    <a:pt x="42" y="90"/>
                  </a:cubicBezTo>
                  <a:cubicBezTo>
                    <a:pt x="41" y="73"/>
                    <a:pt x="50" y="0"/>
                    <a:pt x="9" y="27"/>
                  </a:cubicBezTo>
                  <a:close/>
                </a:path>
              </a:pathLst>
            </a:custGeom>
            <a:grpFill/>
            <a:ln w="9525">
              <a:round/>
              <a:headEnd/>
              <a:tailEnd/>
            </a:ln>
            <a:scene3d>
              <a:camera prst="legacyObliqueBottom">
                <a:rot lat="20399998" lon="0" rev="0"/>
              </a:camera>
              <a:lightRig rig="legacyFlat3" dir="b"/>
            </a:scene3d>
            <a:sp3d extrusionH="49200" prstMaterial="legacyPlastic">
              <a:bevelT w="13500" h="13500" prst="angle"/>
              <a:bevelB w="13500" h="13500" prst="angle"/>
              <a:extrusionClr>
                <a:schemeClr val="tx1"/>
              </a:extrusionClr>
            </a:sp3d>
          </p:spPr>
          <p:txBody>
            <a:bodyPr wrap="none" anchor="ctr">
              <a:flatTx/>
            </a:bodyPr>
            <a:lstStyle/>
            <a:p>
              <a:pPr>
                <a:spcAft>
                  <a:spcPct val="0"/>
                </a:spcAft>
                <a:defRPr/>
              </a:pPr>
              <a:endParaRPr lang="zh-TW" altLang="en-US">
                <a:solidFill>
                  <a:prstClr val="black"/>
                </a:solidFill>
                <a:latin typeface="微軟正黑體" panose="020B0604030504040204" pitchFamily="34" charset="-120"/>
                <a:ea typeface="微軟正黑體" panose="020B0604030504040204" pitchFamily="34" charset="-120"/>
              </a:endParaRPr>
            </a:p>
          </p:txBody>
        </p:sp>
      </p:grpSp>
      <p:sp>
        <p:nvSpPr>
          <p:cNvPr id="7171" name="AutoShape 14"/>
          <p:cNvSpPr>
            <a:spLocks noChangeArrowheads="1"/>
          </p:cNvSpPr>
          <p:nvPr/>
        </p:nvSpPr>
        <p:spPr bwMode="auto">
          <a:xfrm>
            <a:off x="2267744" y="980728"/>
            <a:ext cx="4320133" cy="503238"/>
          </a:xfrm>
          <a:prstGeom prst="homePlate">
            <a:avLst>
              <a:gd name="adj" fmla="val 49573"/>
            </a:avLst>
          </a:prstGeom>
          <a:solidFill>
            <a:schemeClr val="accent2"/>
          </a:solidFill>
          <a:ln w="9525">
            <a:miter lim="800000"/>
            <a:headEnd/>
            <a:tailEnd/>
          </a:ln>
          <a:scene3d>
            <a:camera prst="legacyObliqueTopRight"/>
            <a:lightRig rig="legacyFlat3" dir="b"/>
          </a:scene3d>
          <a:sp3d extrusionH="201600" prstMaterial="legacyMatte">
            <a:bevelT w="13500" h="13500" prst="angle"/>
            <a:bevelB w="13500" h="13500" prst="angle"/>
            <a:extrusionClr>
              <a:srgbClr val="33CCFF"/>
            </a:extrusionClr>
          </a:sp3d>
        </p:spPr>
        <p:txBody>
          <a:bodyPr anchor="ctr">
            <a:flatTx/>
          </a:bodyPr>
          <a:lstStyle>
            <a:lvl1pPr eaLnBrk="0" hangingPunct="0">
              <a:defRPr kumimoji="1" sz="2800">
                <a:solidFill>
                  <a:srgbClr val="990000"/>
                </a:solidFill>
                <a:latin typeface="Times New Roman" pitchFamily="18" charset="0"/>
                <a:ea typeface="標楷體" pitchFamily="65" charset="-120"/>
              </a:defRPr>
            </a:lvl1pPr>
            <a:lvl2pPr marL="742950" indent="-285750" eaLnBrk="0" hangingPunct="0">
              <a:defRPr kumimoji="1" sz="2800">
                <a:solidFill>
                  <a:srgbClr val="990000"/>
                </a:solidFill>
                <a:latin typeface="Times New Roman" pitchFamily="18" charset="0"/>
                <a:ea typeface="標楷體" pitchFamily="65" charset="-120"/>
              </a:defRPr>
            </a:lvl2pPr>
            <a:lvl3pPr marL="1143000" indent="-228600" eaLnBrk="0" hangingPunct="0">
              <a:defRPr kumimoji="1" sz="2800">
                <a:solidFill>
                  <a:srgbClr val="990000"/>
                </a:solidFill>
                <a:latin typeface="Times New Roman" pitchFamily="18" charset="0"/>
                <a:ea typeface="標楷體" pitchFamily="65" charset="-120"/>
              </a:defRPr>
            </a:lvl3pPr>
            <a:lvl4pPr marL="1600200" indent="-228600" eaLnBrk="0" hangingPunct="0">
              <a:defRPr kumimoji="1" sz="2800">
                <a:solidFill>
                  <a:srgbClr val="990000"/>
                </a:solidFill>
                <a:latin typeface="Times New Roman" pitchFamily="18" charset="0"/>
                <a:ea typeface="標楷體" pitchFamily="65" charset="-120"/>
              </a:defRPr>
            </a:lvl4pPr>
            <a:lvl5pPr marL="2057400" indent="-228600" eaLnBrk="0" hangingPunct="0">
              <a:defRPr kumimoji="1" sz="2800">
                <a:solidFill>
                  <a:srgbClr val="990000"/>
                </a:solidFill>
                <a:latin typeface="Times New Roman" pitchFamily="18" charset="0"/>
                <a:ea typeface="標楷體" pitchFamily="65" charset="-120"/>
              </a:defRPr>
            </a:lvl5pPr>
            <a:lvl6pPr marL="2514600" indent="-228600" algn="ctr" eaLnBrk="0" fontAlgn="base" hangingPunct="0">
              <a:spcBef>
                <a:spcPct val="0"/>
              </a:spcBef>
              <a:spcAft>
                <a:spcPts val="1200"/>
              </a:spcAft>
              <a:defRPr kumimoji="1" sz="2800">
                <a:solidFill>
                  <a:srgbClr val="990000"/>
                </a:solidFill>
                <a:latin typeface="Times New Roman" pitchFamily="18" charset="0"/>
                <a:ea typeface="標楷體" pitchFamily="65" charset="-120"/>
              </a:defRPr>
            </a:lvl6pPr>
            <a:lvl7pPr marL="2971800" indent="-228600" algn="ctr" eaLnBrk="0" fontAlgn="base" hangingPunct="0">
              <a:spcBef>
                <a:spcPct val="0"/>
              </a:spcBef>
              <a:spcAft>
                <a:spcPts val="1200"/>
              </a:spcAft>
              <a:defRPr kumimoji="1" sz="2800">
                <a:solidFill>
                  <a:srgbClr val="990000"/>
                </a:solidFill>
                <a:latin typeface="Times New Roman" pitchFamily="18" charset="0"/>
                <a:ea typeface="標楷體" pitchFamily="65" charset="-120"/>
              </a:defRPr>
            </a:lvl7pPr>
            <a:lvl8pPr marL="3429000" indent="-228600" algn="ctr" eaLnBrk="0" fontAlgn="base" hangingPunct="0">
              <a:spcBef>
                <a:spcPct val="0"/>
              </a:spcBef>
              <a:spcAft>
                <a:spcPts val="1200"/>
              </a:spcAft>
              <a:defRPr kumimoji="1" sz="2800">
                <a:solidFill>
                  <a:srgbClr val="990000"/>
                </a:solidFill>
                <a:latin typeface="Times New Roman" pitchFamily="18" charset="0"/>
                <a:ea typeface="標楷體" pitchFamily="65" charset="-120"/>
              </a:defRPr>
            </a:lvl8pPr>
            <a:lvl9pPr marL="3886200" indent="-228600" algn="ctr" eaLnBrk="0" fontAlgn="base" hangingPunct="0">
              <a:spcBef>
                <a:spcPct val="0"/>
              </a:spcBef>
              <a:spcAft>
                <a:spcPts val="1200"/>
              </a:spcAft>
              <a:defRPr kumimoji="1" sz="2800">
                <a:solidFill>
                  <a:srgbClr val="990000"/>
                </a:solidFill>
                <a:latin typeface="Times New Roman" pitchFamily="18" charset="0"/>
                <a:ea typeface="標楷體" pitchFamily="65" charset="-120"/>
              </a:defRPr>
            </a:lvl9pPr>
          </a:lstStyle>
          <a:p>
            <a:pPr eaLnBrk="1" hangingPunct="1">
              <a:spcAft>
                <a:spcPct val="0"/>
              </a:spcAft>
            </a:pPr>
            <a:r>
              <a:rPr lang="zh-TW" altLang="en-US" sz="2400" b="1" dirty="0">
                <a:solidFill>
                  <a:prstClr val="white"/>
                </a:solidFill>
                <a:latin typeface="微軟正黑體" panose="020B0604030504040204" pitchFamily="34" charset="-120"/>
                <a:ea typeface="微軟正黑體" panose="020B0604030504040204" pitchFamily="34" charset="-120"/>
                <a:cs typeface="Times New Roman" pitchFamily="18" charset="0"/>
              </a:rPr>
              <a:t>促進出口市場與產業多元化</a:t>
            </a:r>
          </a:p>
        </p:txBody>
      </p:sp>
      <p:sp>
        <p:nvSpPr>
          <p:cNvPr id="7193" name="文字方塊 43"/>
          <p:cNvSpPr txBox="1">
            <a:spLocks noChangeArrowheads="1"/>
          </p:cNvSpPr>
          <p:nvPr/>
        </p:nvSpPr>
        <p:spPr bwMode="auto">
          <a:xfrm>
            <a:off x="-36513" y="1432084"/>
            <a:ext cx="194468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rgbClr val="990000"/>
                </a:solidFill>
                <a:latin typeface="Times New Roman" pitchFamily="18" charset="0"/>
                <a:ea typeface="標楷體" pitchFamily="65" charset="-120"/>
              </a:defRPr>
            </a:lvl1pPr>
            <a:lvl2pPr marL="742950" indent="-285750" eaLnBrk="0" hangingPunct="0">
              <a:defRPr kumimoji="1" sz="2800">
                <a:solidFill>
                  <a:srgbClr val="990000"/>
                </a:solidFill>
                <a:latin typeface="Times New Roman" pitchFamily="18" charset="0"/>
                <a:ea typeface="標楷體" pitchFamily="65" charset="-120"/>
              </a:defRPr>
            </a:lvl2pPr>
            <a:lvl3pPr marL="1143000" indent="-228600" eaLnBrk="0" hangingPunct="0">
              <a:defRPr kumimoji="1" sz="2800">
                <a:solidFill>
                  <a:srgbClr val="990000"/>
                </a:solidFill>
                <a:latin typeface="Times New Roman" pitchFamily="18" charset="0"/>
                <a:ea typeface="標楷體" pitchFamily="65" charset="-120"/>
              </a:defRPr>
            </a:lvl3pPr>
            <a:lvl4pPr marL="1600200" indent="-228600" eaLnBrk="0" hangingPunct="0">
              <a:defRPr kumimoji="1" sz="2800">
                <a:solidFill>
                  <a:srgbClr val="990000"/>
                </a:solidFill>
                <a:latin typeface="Times New Roman" pitchFamily="18" charset="0"/>
                <a:ea typeface="標楷體" pitchFamily="65" charset="-120"/>
              </a:defRPr>
            </a:lvl4pPr>
            <a:lvl5pPr marL="2057400" indent="-228600" eaLnBrk="0" hangingPunct="0">
              <a:defRPr kumimoji="1" sz="2800">
                <a:solidFill>
                  <a:srgbClr val="990000"/>
                </a:solidFill>
                <a:latin typeface="Times New Roman" pitchFamily="18" charset="0"/>
                <a:ea typeface="標楷體" pitchFamily="65" charset="-120"/>
              </a:defRPr>
            </a:lvl5pPr>
            <a:lvl6pPr marL="2514600" indent="-228600" algn="ctr" eaLnBrk="0" fontAlgn="base" hangingPunct="0">
              <a:spcBef>
                <a:spcPct val="0"/>
              </a:spcBef>
              <a:spcAft>
                <a:spcPts val="1200"/>
              </a:spcAft>
              <a:defRPr kumimoji="1" sz="2800">
                <a:solidFill>
                  <a:srgbClr val="990000"/>
                </a:solidFill>
                <a:latin typeface="Times New Roman" pitchFamily="18" charset="0"/>
                <a:ea typeface="標楷體" pitchFamily="65" charset="-120"/>
              </a:defRPr>
            </a:lvl6pPr>
            <a:lvl7pPr marL="2971800" indent="-228600" algn="ctr" eaLnBrk="0" fontAlgn="base" hangingPunct="0">
              <a:spcBef>
                <a:spcPct val="0"/>
              </a:spcBef>
              <a:spcAft>
                <a:spcPts val="1200"/>
              </a:spcAft>
              <a:defRPr kumimoji="1" sz="2800">
                <a:solidFill>
                  <a:srgbClr val="990000"/>
                </a:solidFill>
                <a:latin typeface="Times New Roman" pitchFamily="18" charset="0"/>
                <a:ea typeface="標楷體" pitchFamily="65" charset="-120"/>
              </a:defRPr>
            </a:lvl7pPr>
            <a:lvl8pPr marL="3429000" indent="-228600" algn="ctr" eaLnBrk="0" fontAlgn="base" hangingPunct="0">
              <a:spcBef>
                <a:spcPct val="0"/>
              </a:spcBef>
              <a:spcAft>
                <a:spcPts val="1200"/>
              </a:spcAft>
              <a:defRPr kumimoji="1" sz="2800">
                <a:solidFill>
                  <a:srgbClr val="990000"/>
                </a:solidFill>
                <a:latin typeface="Times New Roman" pitchFamily="18" charset="0"/>
                <a:ea typeface="標楷體" pitchFamily="65" charset="-120"/>
              </a:defRPr>
            </a:lvl8pPr>
            <a:lvl9pPr marL="3886200" indent="-228600" algn="ctr" eaLnBrk="0" fontAlgn="base" hangingPunct="0">
              <a:spcBef>
                <a:spcPct val="0"/>
              </a:spcBef>
              <a:spcAft>
                <a:spcPts val="1200"/>
              </a:spcAft>
              <a:defRPr kumimoji="1" sz="2800">
                <a:solidFill>
                  <a:srgbClr val="990000"/>
                </a:solidFill>
                <a:latin typeface="Times New Roman" pitchFamily="18" charset="0"/>
                <a:ea typeface="標楷體" pitchFamily="65" charset="-120"/>
              </a:defRPr>
            </a:lvl9pPr>
          </a:lstStyle>
          <a:p>
            <a:pPr eaLnBrk="1" hangingPunct="1">
              <a:spcAft>
                <a:spcPts val="300"/>
              </a:spcAft>
            </a:pPr>
            <a:r>
              <a:rPr lang="zh-TW" altLang="en-US" sz="1800" b="1" dirty="0">
                <a:solidFill>
                  <a:srgbClr val="800000"/>
                </a:solidFill>
                <a:latin typeface="微軟正黑體" panose="020B0604030504040204" pitchFamily="34" charset="-120"/>
                <a:ea typeface="微軟正黑體" panose="020B0604030504040204" pitchFamily="34" charset="-120"/>
                <a:cs typeface="Times New Roman" pitchFamily="18" charset="0"/>
              </a:rPr>
              <a:t>－市場－</a:t>
            </a:r>
          </a:p>
          <a:p>
            <a:pPr eaLnBrk="1" hangingPunct="1">
              <a:spcAft>
                <a:spcPct val="0"/>
              </a:spcAft>
            </a:pPr>
            <a:r>
              <a:rPr lang="zh-TW" altLang="en-US" sz="1500" b="1" dirty="0">
                <a:solidFill>
                  <a:srgbClr val="800000"/>
                </a:solidFill>
                <a:latin typeface="微軟正黑體" panose="020B0604030504040204" pitchFamily="34" charset="-120"/>
                <a:ea typeface="微軟正黑體" panose="020B0604030504040204" pitchFamily="34" charset="-120"/>
                <a:cs typeface="Times New Roman" pitchFamily="18" charset="0"/>
              </a:rPr>
              <a:t>出口多元、均衡並重</a:t>
            </a:r>
          </a:p>
        </p:txBody>
      </p:sp>
      <p:sp>
        <p:nvSpPr>
          <p:cNvPr id="7194" name="文字方塊 44"/>
          <p:cNvSpPr txBox="1">
            <a:spLocks noChangeArrowheads="1"/>
          </p:cNvSpPr>
          <p:nvPr/>
        </p:nvSpPr>
        <p:spPr bwMode="auto">
          <a:xfrm>
            <a:off x="7236296" y="1191379"/>
            <a:ext cx="1944439" cy="8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rgbClr val="990000"/>
                </a:solidFill>
                <a:latin typeface="Times New Roman" pitchFamily="18" charset="0"/>
                <a:ea typeface="標楷體" pitchFamily="65" charset="-120"/>
              </a:defRPr>
            </a:lvl1pPr>
            <a:lvl2pPr marL="742950" indent="-285750" eaLnBrk="0" hangingPunct="0">
              <a:defRPr kumimoji="1" sz="2800">
                <a:solidFill>
                  <a:srgbClr val="990000"/>
                </a:solidFill>
                <a:latin typeface="Times New Roman" pitchFamily="18" charset="0"/>
                <a:ea typeface="標楷體" pitchFamily="65" charset="-120"/>
              </a:defRPr>
            </a:lvl2pPr>
            <a:lvl3pPr marL="1143000" indent="-228600" eaLnBrk="0" hangingPunct="0">
              <a:defRPr kumimoji="1" sz="2800">
                <a:solidFill>
                  <a:srgbClr val="990000"/>
                </a:solidFill>
                <a:latin typeface="Times New Roman" pitchFamily="18" charset="0"/>
                <a:ea typeface="標楷體" pitchFamily="65" charset="-120"/>
              </a:defRPr>
            </a:lvl3pPr>
            <a:lvl4pPr marL="1600200" indent="-228600" eaLnBrk="0" hangingPunct="0">
              <a:defRPr kumimoji="1" sz="2800">
                <a:solidFill>
                  <a:srgbClr val="990000"/>
                </a:solidFill>
                <a:latin typeface="Times New Roman" pitchFamily="18" charset="0"/>
                <a:ea typeface="標楷體" pitchFamily="65" charset="-120"/>
              </a:defRPr>
            </a:lvl4pPr>
            <a:lvl5pPr marL="2057400" indent="-228600" eaLnBrk="0" hangingPunct="0">
              <a:defRPr kumimoji="1" sz="2800">
                <a:solidFill>
                  <a:srgbClr val="990000"/>
                </a:solidFill>
                <a:latin typeface="Times New Roman" pitchFamily="18" charset="0"/>
                <a:ea typeface="標楷體" pitchFamily="65" charset="-120"/>
              </a:defRPr>
            </a:lvl5pPr>
            <a:lvl6pPr marL="2514600" indent="-228600" algn="ctr" eaLnBrk="0" fontAlgn="base" hangingPunct="0">
              <a:spcBef>
                <a:spcPct val="0"/>
              </a:spcBef>
              <a:spcAft>
                <a:spcPts val="1200"/>
              </a:spcAft>
              <a:defRPr kumimoji="1" sz="2800">
                <a:solidFill>
                  <a:srgbClr val="990000"/>
                </a:solidFill>
                <a:latin typeface="Times New Roman" pitchFamily="18" charset="0"/>
                <a:ea typeface="標楷體" pitchFamily="65" charset="-120"/>
              </a:defRPr>
            </a:lvl6pPr>
            <a:lvl7pPr marL="2971800" indent="-228600" algn="ctr" eaLnBrk="0" fontAlgn="base" hangingPunct="0">
              <a:spcBef>
                <a:spcPct val="0"/>
              </a:spcBef>
              <a:spcAft>
                <a:spcPts val="1200"/>
              </a:spcAft>
              <a:defRPr kumimoji="1" sz="2800">
                <a:solidFill>
                  <a:srgbClr val="990000"/>
                </a:solidFill>
                <a:latin typeface="Times New Roman" pitchFamily="18" charset="0"/>
                <a:ea typeface="標楷體" pitchFamily="65" charset="-120"/>
              </a:defRPr>
            </a:lvl7pPr>
            <a:lvl8pPr marL="3429000" indent="-228600" algn="ctr" eaLnBrk="0" fontAlgn="base" hangingPunct="0">
              <a:spcBef>
                <a:spcPct val="0"/>
              </a:spcBef>
              <a:spcAft>
                <a:spcPts val="1200"/>
              </a:spcAft>
              <a:defRPr kumimoji="1" sz="2800">
                <a:solidFill>
                  <a:srgbClr val="990000"/>
                </a:solidFill>
                <a:latin typeface="Times New Roman" pitchFamily="18" charset="0"/>
                <a:ea typeface="標楷體" pitchFamily="65" charset="-120"/>
              </a:defRPr>
            </a:lvl8pPr>
            <a:lvl9pPr marL="3886200" indent="-228600" algn="ctr" eaLnBrk="0" fontAlgn="base" hangingPunct="0">
              <a:spcBef>
                <a:spcPct val="0"/>
              </a:spcBef>
              <a:spcAft>
                <a:spcPts val="1200"/>
              </a:spcAft>
              <a:defRPr kumimoji="1" sz="2800">
                <a:solidFill>
                  <a:srgbClr val="990000"/>
                </a:solidFill>
                <a:latin typeface="Times New Roman" pitchFamily="18" charset="0"/>
                <a:ea typeface="標楷體" pitchFamily="65" charset="-120"/>
              </a:defRPr>
            </a:lvl9pPr>
          </a:lstStyle>
          <a:p>
            <a:pPr algn="ctr" eaLnBrk="1" hangingPunct="1">
              <a:spcAft>
                <a:spcPts val="300"/>
              </a:spcAft>
            </a:pPr>
            <a:r>
              <a:rPr lang="zh-TW" altLang="en-US" sz="1800" b="1" dirty="0">
                <a:solidFill>
                  <a:srgbClr val="800000"/>
                </a:solidFill>
                <a:latin typeface="微軟正黑體" panose="020B0604030504040204" pitchFamily="34" charset="-120"/>
                <a:ea typeface="微軟正黑體" panose="020B0604030504040204" pitchFamily="34" charset="-120"/>
                <a:cs typeface="Times New Roman" pitchFamily="18" charset="0"/>
              </a:rPr>
              <a:t>－</a:t>
            </a:r>
            <a:r>
              <a:rPr lang="zh-TW" altLang="en-US" sz="1800" b="1" dirty="0" smtClean="0">
                <a:solidFill>
                  <a:srgbClr val="800000"/>
                </a:solidFill>
                <a:latin typeface="微軟正黑體" panose="020B0604030504040204" pitchFamily="34" charset="-120"/>
                <a:ea typeface="微軟正黑體" panose="020B0604030504040204" pitchFamily="34" charset="-120"/>
                <a:cs typeface="Times New Roman" pitchFamily="18" charset="0"/>
              </a:rPr>
              <a:t>產業－</a:t>
            </a:r>
            <a:endParaRPr lang="zh-TW" altLang="en-US" sz="1800" b="1" dirty="0">
              <a:solidFill>
                <a:srgbClr val="800000"/>
              </a:solidFill>
              <a:latin typeface="微軟正黑體" panose="020B0604030504040204" pitchFamily="34" charset="-120"/>
              <a:ea typeface="微軟正黑體" panose="020B0604030504040204" pitchFamily="34" charset="-120"/>
              <a:cs typeface="Times New Roman" pitchFamily="18" charset="0"/>
            </a:endParaRPr>
          </a:p>
          <a:p>
            <a:pPr eaLnBrk="1" hangingPunct="1">
              <a:spcAft>
                <a:spcPct val="0"/>
              </a:spcAft>
            </a:pPr>
            <a:r>
              <a:rPr lang="zh-TW" altLang="en-US" sz="1500" b="1" dirty="0">
                <a:solidFill>
                  <a:srgbClr val="800000"/>
                </a:solidFill>
                <a:latin typeface="微軟正黑體" panose="020B0604030504040204" pitchFamily="34" charset="-120"/>
                <a:ea typeface="微軟正黑體" panose="020B0604030504040204" pitchFamily="34" charset="-120"/>
                <a:cs typeface="Times New Roman" pitchFamily="18" charset="0"/>
              </a:rPr>
              <a:t>強化產業國際競爭力</a:t>
            </a:r>
          </a:p>
          <a:p>
            <a:pPr eaLnBrk="1" hangingPunct="1">
              <a:spcAft>
                <a:spcPct val="0"/>
              </a:spcAft>
            </a:pPr>
            <a:r>
              <a:rPr lang="zh-TW" altLang="en-US" sz="1500" b="1" dirty="0">
                <a:solidFill>
                  <a:srgbClr val="800000"/>
                </a:solidFill>
                <a:latin typeface="微軟正黑體" panose="020B0604030504040204" pitchFamily="34" charset="-120"/>
                <a:ea typeface="微軟正黑體" panose="020B0604030504040204" pitchFamily="34" charset="-120"/>
                <a:cs typeface="Times New Roman" pitchFamily="18" charset="0"/>
              </a:rPr>
              <a:t>厚植出口新動能</a:t>
            </a:r>
          </a:p>
        </p:txBody>
      </p:sp>
      <p:sp>
        <p:nvSpPr>
          <p:cNvPr id="2" name="圓角矩形 1"/>
          <p:cNvSpPr/>
          <p:nvPr/>
        </p:nvSpPr>
        <p:spPr>
          <a:xfrm>
            <a:off x="1979712" y="5013176"/>
            <a:ext cx="4774059" cy="135793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TW" sz="2400" b="1" dirty="0">
                <a:solidFill>
                  <a:srgbClr val="0000FF"/>
                </a:solidFill>
                <a:latin typeface="微軟正黑體" panose="020B0604030504040204" pitchFamily="34" charset="-120"/>
                <a:ea typeface="微軟正黑體" panose="020B0604030504040204" pitchFamily="34" charset="-120"/>
                <a:cs typeface="Times New Roman" pitchFamily="18" charset="0"/>
              </a:rPr>
              <a:t>106</a:t>
            </a:r>
            <a:r>
              <a:rPr kumimoji="1" lang="zh-TW" altLang="en-US" sz="2400" b="1" dirty="0">
                <a:solidFill>
                  <a:srgbClr val="0000FF"/>
                </a:solidFill>
                <a:latin typeface="微軟正黑體" panose="020B0604030504040204" pitchFamily="34" charset="-120"/>
                <a:ea typeface="微軟正黑體" panose="020B0604030504040204" pitchFamily="34" charset="-120"/>
                <a:cs typeface="Times New Roman" pitchFamily="18" charset="0"/>
              </a:rPr>
              <a:t>年重點市場：美國、德國、馬來西亞、印尼、越南、菲律賓、中國大陸、印度</a:t>
            </a:r>
          </a:p>
        </p:txBody>
      </p:sp>
      <p:cxnSp>
        <p:nvCxnSpPr>
          <p:cNvPr id="36" name="直線コネクタ 81"/>
          <p:cNvCxnSpPr>
            <a:cxnSpLocks noChangeShapeType="1"/>
          </p:cNvCxnSpPr>
          <p:nvPr/>
        </p:nvCxnSpPr>
        <p:spPr bwMode="auto">
          <a:xfrm rot="10800000">
            <a:off x="900113" y="745281"/>
            <a:ext cx="7358062"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
        <p:nvSpPr>
          <p:cNvPr id="37" name="AutoShape 2"/>
          <p:cNvSpPr>
            <a:spLocks noChangeArrowheads="1"/>
          </p:cNvSpPr>
          <p:nvPr/>
        </p:nvSpPr>
        <p:spPr bwMode="auto">
          <a:xfrm>
            <a:off x="899592" y="116632"/>
            <a:ext cx="7488832" cy="628650"/>
          </a:xfrm>
          <a:prstGeom prst="flowChartAlternateProcess">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none" anchor="ctr"/>
          <a:lstStyle/>
          <a:p>
            <a:pPr lvl="0" algn="ctr"/>
            <a:r>
              <a:rPr kumimoji="0" lang="zh-TW" altLang="en-US" sz="3200" b="1" dirty="0" smtClean="0">
                <a:solidFill>
                  <a:srgbClr val="0000CC"/>
                </a:solidFill>
                <a:effectLst/>
                <a:latin typeface="微軟正黑體" panose="020B0604030504040204" pitchFamily="34" charset="-120"/>
                <a:ea typeface="微軟正黑體" panose="020B0604030504040204" pitchFamily="34" charset="-120"/>
                <a:cs typeface="Times New Roman" pitchFamily="18" charset="0"/>
              </a:rPr>
              <a:t>壹、我國對外貿易拓展</a:t>
            </a:r>
            <a:r>
              <a:rPr lang="zh-TW" altLang="en-US" sz="3200" b="1" dirty="0">
                <a:solidFill>
                  <a:srgbClr val="0000CC"/>
                </a:solidFill>
                <a:latin typeface="微軟正黑體" panose="020B0604030504040204" pitchFamily="34" charset="-120"/>
                <a:ea typeface="微軟正黑體" panose="020B0604030504040204" pitchFamily="34" charset="-120"/>
                <a:cs typeface="Times New Roman" pitchFamily="18" charset="0"/>
              </a:rPr>
              <a:t>策略及</a:t>
            </a:r>
            <a:r>
              <a:rPr lang="zh-TW" altLang="en-US" sz="32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作法</a:t>
            </a:r>
            <a:r>
              <a:rPr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(1/4)</a:t>
            </a:r>
            <a:endParaRPr lang="zh-TW" altLang="en-US" sz="20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sp>
        <p:nvSpPr>
          <p:cNvPr id="31" name="五邊形 30"/>
          <p:cNvSpPr/>
          <p:nvPr/>
        </p:nvSpPr>
        <p:spPr>
          <a:xfrm>
            <a:off x="-3851" y="2132856"/>
            <a:ext cx="2124000" cy="720000"/>
          </a:xfrm>
          <a:prstGeom prst="homePlate">
            <a:avLst/>
          </a:prstGeom>
          <a:solidFill>
            <a:srgbClr val="996633"/>
          </a:solidFill>
        </p:spPr>
        <p:style>
          <a:lnRef idx="0">
            <a:schemeClr val="accent6"/>
          </a:lnRef>
          <a:fillRef idx="3">
            <a:schemeClr val="accent6"/>
          </a:fillRef>
          <a:effectRef idx="3">
            <a:schemeClr val="accent6"/>
          </a:effectRef>
          <a:fontRef idx="minor">
            <a:schemeClr val="lt1"/>
          </a:fontRef>
        </p:style>
        <p:txBody>
          <a:bodyPr lIns="36000" tIns="36000" rIns="72000" bIns="36000" anchor="ctr"/>
          <a:lstStyle/>
          <a:p>
            <a:pPr>
              <a:spcAft>
                <a:spcPts val="600"/>
              </a:spcAft>
              <a:defRPr/>
            </a:pPr>
            <a:r>
              <a:rPr lang="zh-TW" altLang="en-US" sz="2000" b="1" dirty="0">
                <a:solidFill>
                  <a:srgbClr val="FFFF99"/>
                </a:solidFill>
                <a:latin typeface="微軟正黑體" panose="020B0604030504040204" pitchFamily="34" charset="-120"/>
                <a:ea typeface="微軟正黑體" panose="020B0604030504040204" pitchFamily="34" charset="-120"/>
                <a:cs typeface="Times New Roman" pitchFamily="18" charset="0"/>
              </a:rPr>
              <a:t>已開發國家</a:t>
            </a:r>
            <a:r>
              <a:rPr lang="zh-TW" altLang="en-US" sz="2000" b="1" dirty="0" smtClean="0">
                <a:solidFill>
                  <a:srgbClr val="FFFF99"/>
                </a:solidFill>
                <a:latin typeface="微軟正黑體" panose="020B0604030504040204" pitchFamily="34" charset="-120"/>
                <a:ea typeface="微軟正黑體" panose="020B0604030504040204" pitchFamily="34" charset="-120"/>
                <a:cs typeface="Times New Roman" pitchFamily="18" charset="0"/>
              </a:rPr>
              <a:t>市場</a:t>
            </a:r>
            <a:endParaRPr lang="zh-TW" altLang="en-US" sz="2000" b="1" dirty="0">
              <a:solidFill>
                <a:srgbClr val="FFFF99"/>
              </a:solidFill>
              <a:latin typeface="微軟正黑體" panose="020B0604030504040204" pitchFamily="34" charset="-120"/>
              <a:ea typeface="微軟正黑體" panose="020B0604030504040204" pitchFamily="34" charset="-120"/>
              <a:cs typeface="Times New Roman" pitchFamily="18" charset="0"/>
            </a:endParaRPr>
          </a:p>
        </p:txBody>
      </p:sp>
      <p:sp>
        <p:nvSpPr>
          <p:cNvPr id="38" name="五邊形 37"/>
          <p:cNvSpPr/>
          <p:nvPr/>
        </p:nvSpPr>
        <p:spPr>
          <a:xfrm>
            <a:off x="-3849" y="3069012"/>
            <a:ext cx="2124000" cy="936000"/>
          </a:xfrm>
          <a:prstGeom prst="homePlate">
            <a:avLst>
              <a:gd name="adj" fmla="val 40280"/>
            </a:avLst>
          </a:prstGeom>
          <a:solidFill>
            <a:srgbClr val="996633"/>
          </a:solidFill>
        </p:spPr>
        <p:style>
          <a:lnRef idx="0">
            <a:schemeClr val="accent6"/>
          </a:lnRef>
          <a:fillRef idx="3">
            <a:schemeClr val="accent6"/>
          </a:fillRef>
          <a:effectRef idx="3">
            <a:schemeClr val="accent6"/>
          </a:effectRef>
          <a:fontRef idx="minor">
            <a:schemeClr val="lt1"/>
          </a:fontRef>
        </p:style>
        <p:txBody>
          <a:bodyPr lIns="36000" tIns="36000" rIns="0" bIns="36000" anchor="ctr"/>
          <a:lstStyle/>
          <a:p>
            <a:pPr>
              <a:spcAft>
                <a:spcPct val="0"/>
              </a:spcAft>
              <a:defRPr/>
            </a:pPr>
            <a:r>
              <a:rPr lang="zh-TW" altLang="en-US" sz="2000" b="1" dirty="0">
                <a:solidFill>
                  <a:srgbClr val="FFFF99"/>
                </a:solidFill>
                <a:latin typeface="微軟正黑體" panose="020B0604030504040204" pitchFamily="34" charset="-120"/>
                <a:ea typeface="微軟正黑體" panose="020B0604030504040204" pitchFamily="34" charset="-120"/>
                <a:cs typeface="Times New Roman" pitchFamily="18" charset="0"/>
              </a:rPr>
              <a:t>新興市場</a:t>
            </a:r>
            <a:endParaRPr lang="en-US" altLang="zh-TW" sz="2000" b="1" dirty="0">
              <a:solidFill>
                <a:srgbClr val="FFFF99"/>
              </a:solidFill>
              <a:latin typeface="微軟正黑體" panose="020B0604030504040204" pitchFamily="34" charset="-120"/>
              <a:ea typeface="微軟正黑體" panose="020B0604030504040204" pitchFamily="34" charset="-120"/>
              <a:cs typeface="Times New Roman" pitchFamily="18" charset="0"/>
            </a:endParaRPr>
          </a:p>
          <a:p>
            <a:pPr>
              <a:spcAft>
                <a:spcPct val="0"/>
              </a:spcAft>
              <a:defRPr/>
            </a:pPr>
            <a:r>
              <a:rPr lang="zh-TW" altLang="en-US" sz="16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擴大新南</a:t>
            </a:r>
            <a:r>
              <a:rPr lang="zh-TW" altLang="en-US" sz="1600" b="1" dirty="0">
                <a:solidFill>
                  <a:srgbClr val="FFFFFF"/>
                </a:solidFill>
                <a:latin typeface="微軟正黑體" panose="020B0604030504040204" pitchFamily="34" charset="-120"/>
                <a:ea typeface="微軟正黑體" panose="020B0604030504040204" pitchFamily="34" charset="-120"/>
                <a:cs typeface="Times New Roman" pitchFamily="18" charset="0"/>
              </a:rPr>
              <a:t>向</a:t>
            </a:r>
            <a:r>
              <a:rPr lang="zh-TW" altLang="en-US" sz="16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市場</a:t>
            </a:r>
            <a:r>
              <a:rPr lang="zh-TW" altLang="en-US" sz="1600" b="1" dirty="0">
                <a:solidFill>
                  <a:srgbClr val="FFFFFF"/>
                </a:solidFill>
                <a:latin typeface="微軟正黑體" panose="020B0604030504040204" pitchFamily="34" charset="-120"/>
                <a:ea typeface="微軟正黑體" panose="020B0604030504040204" pitchFamily="34" charset="-120"/>
                <a:cs typeface="Times New Roman" pitchFamily="18" charset="0"/>
              </a:rPr>
              <a:t>出口</a:t>
            </a:r>
          </a:p>
        </p:txBody>
      </p:sp>
      <p:sp>
        <p:nvSpPr>
          <p:cNvPr id="45" name="五邊形 44"/>
          <p:cNvSpPr/>
          <p:nvPr/>
        </p:nvSpPr>
        <p:spPr>
          <a:xfrm>
            <a:off x="-3851" y="4221168"/>
            <a:ext cx="2124000" cy="720000"/>
          </a:xfrm>
          <a:prstGeom prst="homePlate">
            <a:avLst/>
          </a:prstGeom>
          <a:solidFill>
            <a:srgbClr val="996633"/>
          </a:solidFill>
        </p:spPr>
        <p:style>
          <a:lnRef idx="0">
            <a:schemeClr val="accent6"/>
          </a:lnRef>
          <a:fillRef idx="3">
            <a:schemeClr val="accent6"/>
          </a:fillRef>
          <a:effectRef idx="3">
            <a:schemeClr val="accent6"/>
          </a:effectRef>
          <a:fontRef idx="minor">
            <a:schemeClr val="lt1"/>
          </a:fontRef>
        </p:style>
        <p:txBody>
          <a:bodyPr lIns="36000" tIns="36000" rIns="72000" bIns="36000" anchor="ctr"/>
          <a:lstStyle/>
          <a:p>
            <a:pPr>
              <a:spcAft>
                <a:spcPct val="0"/>
              </a:spcAft>
              <a:defRPr/>
            </a:pPr>
            <a:r>
              <a:rPr lang="zh-TW" altLang="en-US" sz="2000" b="1" dirty="0">
                <a:solidFill>
                  <a:srgbClr val="FFFF99"/>
                </a:solidFill>
                <a:latin typeface="微軟正黑體" panose="020B0604030504040204" pitchFamily="34" charset="-120"/>
                <a:ea typeface="微軟正黑體" panose="020B0604030504040204" pitchFamily="34" charset="-120"/>
                <a:cs typeface="Times New Roman" pitchFamily="18" charset="0"/>
              </a:rPr>
              <a:t>中國大陸</a:t>
            </a:r>
            <a:r>
              <a:rPr lang="zh-TW" altLang="en-US" sz="2000" b="1" dirty="0" smtClean="0">
                <a:solidFill>
                  <a:srgbClr val="FFFF99"/>
                </a:solidFill>
                <a:latin typeface="微軟正黑體" panose="020B0604030504040204" pitchFamily="34" charset="-120"/>
                <a:ea typeface="微軟正黑體" panose="020B0604030504040204" pitchFamily="34" charset="-120"/>
                <a:cs typeface="Times New Roman" pitchFamily="18" charset="0"/>
              </a:rPr>
              <a:t>市場</a:t>
            </a:r>
            <a:endParaRPr lang="zh-TW" altLang="en-US" sz="2000" b="1" dirty="0">
              <a:solidFill>
                <a:srgbClr val="FFFF99"/>
              </a:solidFill>
              <a:latin typeface="微軟正黑體" panose="020B0604030504040204" pitchFamily="34" charset="-120"/>
              <a:ea typeface="微軟正黑體" panose="020B0604030504040204" pitchFamily="34" charset="-120"/>
              <a:cs typeface="Times New Roman" pitchFamily="18" charset="0"/>
            </a:endParaRPr>
          </a:p>
        </p:txBody>
      </p:sp>
      <p:sp>
        <p:nvSpPr>
          <p:cNvPr id="41" name="五邊形 40"/>
          <p:cNvSpPr/>
          <p:nvPr/>
        </p:nvSpPr>
        <p:spPr bwMode="auto">
          <a:xfrm flipH="1">
            <a:off x="7056208" y="2035333"/>
            <a:ext cx="2088000" cy="505451"/>
          </a:xfrm>
          <a:prstGeom prst="homePlate">
            <a:avLst/>
          </a:prstGeom>
          <a:solidFill>
            <a:srgbClr val="996633"/>
          </a:solidFill>
        </p:spPr>
        <p:style>
          <a:lnRef idx="0">
            <a:schemeClr val="accent6"/>
          </a:lnRef>
          <a:fillRef idx="3">
            <a:schemeClr val="accent6"/>
          </a:fillRef>
          <a:effectRef idx="3">
            <a:schemeClr val="accent6"/>
          </a:effectRef>
          <a:fontRef idx="minor">
            <a:schemeClr val="lt1"/>
          </a:fontRef>
        </p:style>
        <p:txBody>
          <a:bodyPr lIns="180000" tIns="36000" rIns="72000" bIns="36000" anchor="ctr"/>
          <a:lstStyle/>
          <a:p>
            <a:pPr algn="ctr">
              <a:spcAft>
                <a:spcPct val="0"/>
              </a:spcAft>
              <a:defRPr/>
            </a:pPr>
            <a:r>
              <a:rPr lang="zh-TW" altLang="en-US" sz="2000" b="1" dirty="0" smtClean="0">
                <a:solidFill>
                  <a:srgbClr val="FFFF99"/>
                </a:solidFill>
                <a:latin typeface="微軟正黑體" panose="020B0604030504040204" pitchFamily="34" charset="-120"/>
                <a:ea typeface="微軟正黑體" panose="020B0604030504040204" pitchFamily="34" charset="-120"/>
                <a:cs typeface="Times New Roman" pitchFamily="18" charset="0"/>
              </a:rPr>
              <a:t>亞洲矽谷</a:t>
            </a:r>
            <a:endParaRPr lang="zh-TW" altLang="en-US" sz="2000" b="1" dirty="0">
              <a:solidFill>
                <a:srgbClr val="FFFF99"/>
              </a:solidFill>
              <a:latin typeface="微軟正黑體" panose="020B0604030504040204" pitchFamily="34" charset="-120"/>
              <a:ea typeface="微軟正黑體" panose="020B0604030504040204" pitchFamily="34" charset="-120"/>
              <a:cs typeface="Times New Roman" pitchFamily="18" charset="0"/>
            </a:endParaRPr>
          </a:p>
        </p:txBody>
      </p:sp>
      <p:sp>
        <p:nvSpPr>
          <p:cNvPr id="42" name="五邊形 41"/>
          <p:cNvSpPr/>
          <p:nvPr/>
        </p:nvSpPr>
        <p:spPr bwMode="auto">
          <a:xfrm flipH="1">
            <a:off x="7056208" y="3072353"/>
            <a:ext cx="2088000" cy="505451"/>
          </a:xfrm>
          <a:prstGeom prst="homePlate">
            <a:avLst/>
          </a:prstGeom>
          <a:solidFill>
            <a:srgbClr val="996633"/>
          </a:solidFill>
        </p:spPr>
        <p:style>
          <a:lnRef idx="0">
            <a:schemeClr val="accent6"/>
          </a:lnRef>
          <a:fillRef idx="3">
            <a:schemeClr val="accent6"/>
          </a:fillRef>
          <a:effectRef idx="3">
            <a:schemeClr val="accent6"/>
          </a:effectRef>
          <a:fontRef idx="minor">
            <a:schemeClr val="lt1"/>
          </a:fontRef>
        </p:style>
        <p:txBody>
          <a:bodyPr lIns="180000" tIns="36000" rIns="72000" bIns="36000" anchor="ctr"/>
          <a:lstStyle/>
          <a:p>
            <a:pPr algn="ctr">
              <a:spcAft>
                <a:spcPct val="0"/>
              </a:spcAft>
              <a:defRPr/>
            </a:pPr>
            <a:r>
              <a:rPr lang="zh-TW" altLang="en-US" sz="2000" b="1" dirty="0" smtClean="0">
                <a:solidFill>
                  <a:srgbClr val="FFFF99"/>
                </a:solidFill>
                <a:latin typeface="微軟正黑體" panose="020B0604030504040204" pitchFamily="34" charset="-120"/>
                <a:ea typeface="微軟正黑體" panose="020B0604030504040204" pitchFamily="34" charset="-120"/>
                <a:cs typeface="Times New Roman" pitchFamily="18" charset="0"/>
              </a:rPr>
              <a:t>綠能科</a:t>
            </a:r>
            <a:r>
              <a:rPr lang="zh-TW" altLang="en-US" sz="2000" b="1" dirty="0">
                <a:solidFill>
                  <a:srgbClr val="FFFF99"/>
                </a:solidFill>
                <a:latin typeface="微軟正黑體" panose="020B0604030504040204" pitchFamily="34" charset="-120"/>
                <a:ea typeface="微軟正黑體" panose="020B0604030504040204" pitchFamily="34" charset="-120"/>
                <a:cs typeface="Times New Roman" pitchFamily="18" charset="0"/>
              </a:rPr>
              <a:t>技</a:t>
            </a:r>
          </a:p>
        </p:txBody>
      </p:sp>
      <p:sp>
        <p:nvSpPr>
          <p:cNvPr id="43" name="五邊形 42"/>
          <p:cNvSpPr/>
          <p:nvPr/>
        </p:nvSpPr>
        <p:spPr bwMode="auto">
          <a:xfrm flipH="1">
            <a:off x="7056208" y="4109372"/>
            <a:ext cx="2088000" cy="505451"/>
          </a:xfrm>
          <a:prstGeom prst="homePlate">
            <a:avLst/>
          </a:prstGeom>
          <a:solidFill>
            <a:srgbClr val="996633"/>
          </a:solidFill>
        </p:spPr>
        <p:style>
          <a:lnRef idx="0">
            <a:schemeClr val="accent6"/>
          </a:lnRef>
          <a:fillRef idx="3">
            <a:schemeClr val="accent6"/>
          </a:fillRef>
          <a:effectRef idx="3">
            <a:schemeClr val="accent6"/>
          </a:effectRef>
          <a:fontRef idx="minor">
            <a:schemeClr val="lt1"/>
          </a:fontRef>
        </p:style>
        <p:txBody>
          <a:bodyPr lIns="180000" tIns="36000" rIns="72000" bIns="36000" anchor="ctr"/>
          <a:lstStyle/>
          <a:p>
            <a:pPr algn="ctr">
              <a:spcAft>
                <a:spcPct val="0"/>
              </a:spcAft>
              <a:defRPr/>
            </a:pPr>
            <a:r>
              <a:rPr lang="zh-TW" altLang="en-US" sz="2000" b="1" dirty="0" smtClean="0">
                <a:solidFill>
                  <a:srgbClr val="FFFF99"/>
                </a:solidFill>
                <a:latin typeface="微軟正黑體" panose="020B0604030504040204" pitchFamily="34" charset="-120"/>
                <a:ea typeface="微軟正黑體" panose="020B0604030504040204" pitchFamily="34" charset="-120"/>
                <a:cs typeface="Times New Roman" pitchFamily="18" charset="0"/>
              </a:rPr>
              <a:t>國防</a:t>
            </a:r>
            <a:r>
              <a:rPr lang="zh-TW" altLang="en-US" sz="2000" b="1" dirty="0">
                <a:solidFill>
                  <a:srgbClr val="FFFF99"/>
                </a:solidFill>
                <a:latin typeface="微軟正黑體" panose="020B0604030504040204" pitchFamily="34" charset="-120"/>
                <a:ea typeface="微軟正黑體" panose="020B0604030504040204" pitchFamily="34" charset="-120"/>
                <a:cs typeface="Times New Roman" pitchFamily="18" charset="0"/>
              </a:rPr>
              <a:t>航太</a:t>
            </a:r>
          </a:p>
        </p:txBody>
      </p:sp>
      <p:sp>
        <p:nvSpPr>
          <p:cNvPr id="44" name="五邊形 43"/>
          <p:cNvSpPr/>
          <p:nvPr/>
        </p:nvSpPr>
        <p:spPr bwMode="auto">
          <a:xfrm flipH="1">
            <a:off x="7056208" y="5753736"/>
            <a:ext cx="2088000" cy="505451"/>
          </a:xfrm>
          <a:prstGeom prst="homePlate">
            <a:avLst/>
          </a:prstGeom>
          <a:solidFill>
            <a:srgbClr val="996633"/>
          </a:solidFill>
        </p:spPr>
        <p:style>
          <a:lnRef idx="0">
            <a:schemeClr val="accent6"/>
          </a:lnRef>
          <a:fillRef idx="3">
            <a:schemeClr val="accent6"/>
          </a:fillRef>
          <a:effectRef idx="3">
            <a:schemeClr val="accent6"/>
          </a:effectRef>
          <a:fontRef idx="minor">
            <a:schemeClr val="lt1"/>
          </a:fontRef>
        </p:style>
        <p:txBody>
          <a:bodyPr lIns="180000" tIns="36000" rIns="72000" bIns="36000" anchor="ctr"/>
          <a:lstStyle/>
          <a:p>
            <a:pPr algn="ctr">
              <a:spcAft>
                <a:spcPct val="0"/>
              </a:spcAft>
              <a:defRPr/>
            </a:pPr>
            <a:r>
              <a:rPr lang="zh-TW" altLang="en-US" sz="2000" b="1" dirty="0" smtClean="0">
                <a:solidFill>
                  <a:srgbClr val="FFFF99"/>
                </a:solidFill>
                <a:latin typeface="微軟正黑體" panose="020B0604030504040204" pitchFamily="34" charset="-120"/>
                <a:ea typeface="微軟正黑體" panose="020B0604030504040204" pitchFamily="34" charset="-120"/>
                <a:cs typeface="Times New Roman" pitchFamily="18" charset="0"/>
              </a:rPr>
              <a:t>循環經</a:t>
            </a:r>
            <a:r>
              <a:rPr lang="zh-TW" altLang="en-US" sz="2000" b="1" dirty="0">
                <a:solidFill>
                  <a:srgbClr val="FFFF99"/>
                </a:solidFill>
                <a:latin typeface="微軟正黑體" panose="020B0604030504040204" pitchFamily="34" charset="-120"/>
                <a:ea typeface="微軟正黑體" panose="020B0604030504040204" pitchFamily="34" charset="-120"/>
                <a:cs typeface="Times New Roman" pitchFamily="18" charset="0"/>
              </a:rPr>
              <a:t>濟</a:t>
            </a:r>
          </a:p>
        </p:txBody>
      </p:sp>
      <p:sp>
        <p:nvSpPr>
          <p:cNvPr id="69" name="五邊形 68"/>
          <p:cNvSpPr/>
          <p:nvPr/>
        </p:nvSpPr>
        <p:spPr bwMode="auto">
          <a:xfrm flipH="1">
            <a:off x="7056208" y="2553843"/>
            <a:ext cx="2088000" cy="505451"/>
          </a:xfrm>
          <a:prstGeom prst="homePlate">
            <a:avLst/>
          </a:prstGeom>
          <a:solidFill>
            <a:srgbClr val="996633"/>
          </a:solidFill>
        </p:spPr>
        <p:style>
          <a:lnRef idx="0">
            <a:schemeClr val="accent6"/>
          </a:lnRef>
          <a:fillRef idx="3">
            <a:schemeClr val="accent6"/>
          </a:fillRef>
          <a:effectRef idx="3">
            <a:schemeClr val="accent6"/>
          </a:effectRef>
          <a:fontRef idx="minor">
            <a:schemeClr val="lt1"/>
          </a:fontRef>
        </p:style>
        <p:txBody>
          <a:bodyPr lIns="180000" tIns="36000" rIns="72000" bIns="36000" anchor="ctr"/>
          <a:lstStyle/>
          <a:p>
            <a:pPr algn="ctr">
              <a:spcAft>
                <a:spcPct val="0"/>
              </a:spcAft>
              <a:defRPr/>
            </a:pPr>
            <a:r>
              <a:rPr lang="zh-TW" altLang="en-US" sz="2000" b="1" dirty="0" smtClean="0">
                <a:solidFill>
                  <a:srgbClr val="FFFF99"/>
                </a:solidFill>
                <a:latin typeface="微軟正黑體" panose="020B0604030504040204" pitchFamily="34" charset="-120"/>
                <a:ea typeface="微軟正黑體" panose="020B0604030504040204" pitchFamily="34" charset="-120"/>
                <a:cs typeface="Times New Roman" pitchFamily="18" charset="0"/>
              </a:rPr>
              <a:t>生技</a:t>
            </a:r>
            <a:r>
              <a:rPr lang="zh-TW" altLang="en-US" sz="2000" b="1" dirty="0">
                <a:solidFill>
                  <a:srgbClr val="FFFF99"/>
                </a:solidFill>
                <a:latin typeface="微軟正黑體" panose="020B0604030504040204" pitchFamily="34" charset="-120"/>
                <a:ea typeface="微軟正黑體" panose="020B0604030504040204" pitchFamily="34" charset="-120"/>
                <a:cs typeface="Times New Roman" pitchFamily="18" charset="0"/>
              </a:rPr>
              <a:t>醫療</a:t>
            </a:r>
          </a:p>
        </p:txBody>
      </p:sp>
      <p:sp>
        <p:nvSpPr>
          <p:cNvPr id="70" name="五邊形 69"/>
          <p:cNvSpPr/>
          <p:nvPr/>
        </p:nvSpPr>
        <p:spPr bwMode="auto">
          <a:xfrm flipH="1">
            <a:off x="7056208" y="3590863"/>
            <a:ext cx="2088000" cy="505451"/>
          </a:xfrm>
          <a:prstGeom prst="homePlate">
            <a:avLst/>
          </a:prstGeom>
          <a:solidFill>
            <a:srgbClr val="996633"/>
          </a:solidFill>
        </p:spPr>
        <p:style>
          <a:lnRef idx="0">
            <a:schemeClr val="accent6"/>
          </a:lnRef>
          <a:fillRef idx="3">
            <a:schemeClr val="accent6"/>
          </a:fillRef>
          <a:effectRef idx="3">
            <a:schemeClr val="accent6"/>
          </a:effectRef>
          <a:fontRef idx="minor">
            <a:schemeClr val="lt1"/>
          </a:fontRef>
        </p:style>
        <p:txBody>
          <a:bodyPr lIns="180000" tIns="36000" rIns="72000" bIns="36000" anchor="ctr"/>
          <a:lstStyle/>
          <a:p>
            <a:pPr algn="ctr">
              <a:spcAft>
                <a:spcPct val="0"/>
              </a:spcAft>
              <a:defRPr/>
            </a:pPr>
            <a:r>
              <a:rPr lang="zh-TW" altLang="en-US" sz="2000" b="1" dirty="0" smtClean="0">
                <a:solidFill>
                  <a:srgbClr val="FFFF99"/>
                </a:solidFill>
                <a:latin typeface="微軟正黑體" panose="020B0604030504040204" pitchFamily="34" charset="-120"/>
                <a:ea typeface="微軟正黑體" panose="020B0604030504040204" pitchFamily="34" charset="-120"/>
                <a:cs typeface="Times New Roman" pitchFamily="18" charset="0"/>
              </a:rPr>
              <a:t>智慧機</a:t>
            </a:r>
            <a:r>
              <a:rPr lang="zh-TW" altLang="en-US" sz="2000" b="1" dirty="0">
                <a:solidFill>
                  <a:srgbClr val="FFFF99"/>
                </a:solidFill>
                <a:latin typeface="微軟正黑體" panose="020B0604030504040204" pitchFamily="34" charset="-120"/>
                <a:ea typeface="微軟正黑體" panose="020B0604030504040204" pitchFamily="34" charset="-120"/>
                <a:cs typeface="Times New Roman" pitchFamily="18" charset="0"/>
              </a:rPr>
              <a:t>械</a:t>
            </a:r>
            <a:endParaRPr lang="en-US" altLang="zh-TW" sz="2000" b="1" dirty="0" smtClean="0">
              <a:solidFill>
                <a:srgbClr val="FFFF99"/>
              </a:solidFill>
              <a:latin typeface="微軟正黑體" panose="020B0604030504040204" pitchFamily="34" charset="-120"/>
              <a:ea typeface="微軟正黑體" panose="020B0604030504040204" pitchFamily="34" charset="-120"/>
              <a:cs typeface="Times New Roman" pitchFamily="18" charset="0"/>
            </a:endParaRPr>
          </a:p>
        </p:txBody>
      </p:sp>
      <p:sp>
        <p:nvSpPr>
          <p:cNvPr id="71" name="五邊形 70"/>
          <p:cNvSpPr/>
          <p:nvPr/>
        </p:nvSpPr>
        <p:spPr bwMode="auto">
          <a:xfrm flipH="1">
            <a:off x="7056208" y="5248285"/>
            <a:ext cx="2088000" cy="505451"/>
          </a:xfrm>
          <a:prstGeom prst="homePlate">
            <a:avLst/>
          </a:prstGeom>
          <a:solidFill>
            <a:srgbClr val="996633"/>
          </a:solidFill>
        </p:spPr>
        <p:style>
          <a:lnRef idx="0">
            <a:schemeClr val="accent6"/>
          </a:lnRef>
          <a:fillRef idx="3">
            <a:schemeClr val="accent6"/>
          </a:fillRef>
          <a:effectRef idx="3">
            <a:schemeClr val="accent6"/>
          </a:effectRef>
          <a:fontRef idx="minor">
            <a:schemeClr val="lt1"/>
          </a:fontRef>
        </p:style>
        <p:txBody>
          <a:bodyPr lIns="180000" tIns="36000" rIns="72000" bIns="36000" anchor="ctr"/>
          <a:lstStyle/>
          <a:p>
            <a:pPr algn="ctr">
              <a:spcAft>
                <a:spcPct val="0"/>
              </a:spcAft>
              <a:defRPr/>
            </a:pPr>
            <a:r>
              <a:rPr lang="zh-TW" altLang="en-US" sz="2000" b="1" dirty="0" smtClean="0">
                <a:solidFill>
                  <a:srgbClr val="FFFF99"/>
                </a:solidFill>
                <a:latin typeface="微軟正黑體" panose="020B0604030504040204" pitchFamily="34" charset="-120"/>
                <a:ea typeface="微軟正黑體" panose="020B0604030504040204" pitchFamily="34" charset="-120"/>
                <a:cs typeface="Times New Roman" pitchFamily="18" charset="0"/>
              </a:rPr>
              <a:t>新農</a:t>
            </a:r>
            <a:r>
              <a:rPr lang="zh-TW" altLang="en-US" sz="2000" b="1" dirty="0">
                <a:solidFill>
                  <a:srgbClr val="FFFF99"/>
                </a:solidFill>
                <a:latin typeface="微軟正黑體" panose="020B0604030504040204" pitchFamily="34" charset="-120"/>
                <a:ea typeface="微軟正黑體" panose="020B0604030504040204" pitchFamily="34" charset="-120"/>
                <a:cs typeface="Times New Roman" pitchFamily="18" charset="0"/>
              </a:rPr>
              <a:t>業</a:t>
            </a:r>
          </a:p>
        </p:txBody>
      </p:sp>
      <p:sp>
        <p:nvSpPr>
          <p:cNvPr id="72" name="加號 71"/>
          <p:cNvSpPr/>
          <p:nvPr/>
        </p:nvSpPr>
        <p:spPr>
          <a:xfrm>
            <a:off x="7956376" y="4674902"/>
            <a:ext cx="576064" cy="53740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Tree>
    <p:extLst>
      <p:ext uri="{BB962C8B-B14F-4D97-AF65-F5344CB8AC3E}">
        <p14:creationId xmlns:p14="http://schemas.microsoft.com/office/powerpoint/2010/main" val="3339907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6"/>
          <p:cNvGraphicFramePr>
            <a:graphicFrameLocks noGrp="1"/>
          </p:cNvGraphicFramePr>
          <p:nvPr>
            <p:extLst>
              <p:ext uri="{D42A27DB-BD31-4B8C-83A1-F6EECF244321}">
                <p14:modId xmlns:p14="http://schemas.microsoft.com/office/powerpoint/2010/main" val="2471218000"/>
              </p:ext>
            </p:extLst>
          </p:nvPr>
        </p:nvGraphicFramePr>
        <p:xfrm>
          <a:off x="395536" y="692695"/>
          <a:ext cx="8280920" cy="5934860"/>
        </p:xfrm>
        <a:graphic>
          <a:graphicData uri="http://schemas.openxmlformats.org/drawingml/2006/table">
            <a:tbl>
              <a:tblPr/>
              <a:tblGrid>
                <a:gridCol w="2123250"/>
                <a:gridCol w="6157670"/>
              </a:tblGrid>
              <a:tr h="8219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優質平價新興市場精進方案</a:t>
                      </a: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黃曉珮小姐  電話：</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02-2397-7391 </a:t>
                      </a:r>
                    </a:p>
                    <a:p>
                      <a:pPr marL="0" marR="0" lvl="0" indent="0" algn="l" defTabSz="914400" rtl="0" eaLnBrk="1" fontAlgn="base" latinLnBrk="0" hangingPunct="1">
                        <a:lnSpc>
                          <a:spcPct val="100000"/>
                        </a:lnSpc>
                        <a:spcBef>
                          <a:spcPct val="0"/>
                        </a:spcBef>
                        <a:spcAft>
                          <a:spcPts val="40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推動辦公室電話：</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02-7713-3777</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；商研院 丁敦吟小姐 </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02-7707-4919</a:t>
                      </a:r>
                    </a:p>
                    <a:p>
                      <a:pPr marL="0" marR="0" lvl="0" indent="0" algn="l" defTabSz="914400" rtl="0" eaLnBrk="1" fontAlgn="base" latinLnBrk="0" hangingPunct="1">
                        <a:lnSpc>
                          <a:spcPct val="100000"/>
                        </a:lnSpc>
                        <a:spcBef>
                          <a:spcPct val="0"/>
                        </a:spcBef>
                        <a:spcAft>
                          <a:spcPts val="40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網址：</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http://mvp-plan.cdri.org.tw</a:t>
                      </a:r>
                    </a:p>
                  </a:txBody>
                  <a:tcPr marL="131674" marR="131674" marT="65837" marB="658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92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綠色貿易推動方案</a:t>
                      </a: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袁嘉治小姐   電話：</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02-2397-7212  </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專案辦公室  </a:t>
                      </a:r>
                      <a:r>
                        <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梁曉文小姐</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02-2725-5200 #1260</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網址：</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http://www.greentrade.org.tw</a:t>
                      </a:r>
                      <a:endPar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31674" marR="131674" marT="65837" marB="658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2524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紡織品整合行銷與商機開發計畫</a:t>
                      </a: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林建興先生  電話：</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02-2397-7318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p>
                    <a:p>
                      <a:pPr marL="0" marR="0" lvl="0" indent="0" algn="l" defTabSz="914400" rtl="0" eaLnBrk="1" fontAlgn="base" latinLnBrk="0" hangingPunct="1">
                        <a:lnSpc>
                          <a:spcPct val="100000"/>
                        </a:lnSpc>
                        <a:spcBef>
                          <a:spcPct val="0"/>
                        </a:spcBef>
                        <a:spcAft>
                          <a:spcPts val="40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紡拓會  </a:t>
                      </a:r>
                      <a:r>
                        <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江逸燕</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02-2341-7251</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#2962</a:t>
                      </a:r>
                    </a:p>
                    <a:p>
                      <a:pPr marL="0" marR="0" lvl="0" indent="0" algn="l" defTabSz="914400" rtl="0" eaLnBrk="1" fontAlgn="base" latinLnBrk="0" hangingPunct="1">
                        <a:lnSpc>
                          <a:spcPct val="100000"/>
                        </a:lnSpc>
                        <a:spcBef>
                          <a:spcPct val="0"/>
                        </a:spcBef>
                        <a:spcAft>
                          <a:spcPts val="400"/>
                        </a:spcAft>
                        <a:buClrTx/>
                        <a:buSzTx/>
                        <a:buFontTx/>
                        <a:buNone/>
                        <a:tabLst/>
                      </a:pPr>
                      <a:r>
                        <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計畫辦公室</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02-2341-7251</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#2962</a:t>
                      </a:r>
                    </a:p>
                    <a:p>
                      <a:pPr marL="0" marR="0" lvl="0" indent="0" algn="l" defTabSz="914400" rtl="0" eaLnBrk="1" fontAlgn="base" latinLnBrk="0" hangingPunct="1">
                        <a:lnSpc>
                          <a:spcPct val="100000"/>
                        </a:lnSpc>
                        <a:spcBef>
                          <a:spcPct val="0"/>
                        </a:spcBef>
                        <a:spcAft>
                          <a:spcPts val="400"/>
                        </a:spcAft>
                        <a:buClrTx/>
                        <a:buSzTx/>
                        <a:buFontTx/>
                        <a:buNone/>
                        <a:tabLst/>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網址：</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http://export.textiles.org.tw</a:t>
                      </a:r>
                      <a:endPar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252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TW" altLang="en-US" sz="1400" b="1" dirty="0" smtClean="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工具機暨零組件整合行銷計畫</a:t>
                      </a:r>
                      <a:endPar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吳麗惠小姐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02-2397-7312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中衛中心</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張強先生  </a:t>
                      </a:r>
                      <a:r>
                        <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電話</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02-2700-1356 #101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外貿協會  蕭欽沈小姐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02-2725-5200</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#1557</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網址：</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http://twmt.tw/ch/</a:t>
                      </a: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130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協助中堅企業行銷海外市場</a:t>
                      </a: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劉美惠小姐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02-2397-7327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外貿協會</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林嘉文先生  </a:t>
                      </a:r>
                      <a:r>
                        <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電話</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02-2725-5200 #1707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endPar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31674" marR="131674" marT="65837" marB="658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2524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因應貿易自由化拓展外銷措施</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31674" marR="131674" marT="65837" marB="658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貿易局  丁建元先生  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02-2397-7328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外貿協會</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林嘉文先生  </a:t>
                      </a:r>
                      <a:r>
                        <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電話</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02-2725-5200 #1707  </a:t>
                      </a:r>
                      <a:endPar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ts val="400"/>
                        </a:spcAft>
                        <a:buClrTx/>
                        <a:buSzTx/>
                        <a:buFontTx/>
                        <a:buNone/>
                        <a:tabLst/>
                        <a:defRPr/>
                      </a:pP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在中國大陸區設置行銷據點計畫</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r>
                      <a:b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b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台南企業股份有限公司  洪曉鈴小姐</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r>
                      <a:b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b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電話：</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02-2391-6421</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1" lang="en-US"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#193</a:t>
                      </a:r>
                      <a:r>
                        <a:rPr kumimoji="1" lang="zh-TW" altLang="en-US"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endParaRPr kumimoji="1" lang="zh-TW" altLang="zh-TW" sz="14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31674" marR="131674" marT="65837" marB="658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AutoShape 2"/>
          <p:cNvSpPr>
            <a:spLocks noChangeArrowheads="1"/>
          </p:cNvSpPr>
          <p:nvPr/>
        </p:nvSpPr>
        <p:spPr bwMode="auto">
          <a:xfrm>
            <a:off x="899592" y="44624"/>
            <a:ext cx="7488832" cy="578882"/>
          </a:xfrm>
          <a:prstGeom prst="flowChartAlternateProcess">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貳、服務網絡</a:t>
            </a:r>
            <a:r>
              <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各項專案窗口</a:t>
            </a:r>
            <a:r>
              <a:rPr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(3/3)</a:t>
            </a:r>
            <a:endParaRPr lang="en-US" altLang="zh-TW" sz="20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6" name="直線コネクタ 81"/>
          <p:cNvCxnSpPr>
            <a:cxnSpLocks noChangeShapeType="1"/>
          </p:cNvCxnSpPr>
          <p:nvPr/>
        </p:nvCxnSpPr>
        <p:spPr bwMode="auto">
          <a:xfrm rot="10800000">
            <a:off x="899592" y="548681"/>
            <a:ext cx="7358114"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378439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descr="world_map"/>
          <p:cNvPicPr preferRelativeResize="0">
            <a:picLocks noChangeAspect="1" noChangeArrowheads="1"/>
          </p:cNvPicPr>
          <p:nvPr/>
        </p:nvPicPr>
        <p:blipFill>
          <a:blip r:embed="rId3" cstate="print">
            <a:lum bright="6000"/>
          </a:blip>
          <a:srcRect l="279" t="9177" r="755"/>
          <a:stretch>
            <a:fillRect/>
          </a:stretch>
        </p:blipFill>
        <p:spPr bwMode="auto">
          <a:xfrm>
            <a:off x="0" y="1412875"/>
            <a:ext cx="9232690" cy="5445125"/>
          </a:xfrm>
          <a:prstGeom prst="rect">
            <a:avLst/>
          </a:prstGeom>
          <a:solidFill>
            <a:srgbClr val="FFFFFF">
              <a:alpha val="30196"/>
            </a:srgbClr>
          </a:solidFill>
          <a:ln w="9525">
            <a:noFill/>
            <a:miter lim="800000"/>
            <a:headEnd/>
            <a:tailEnd/>
          </a:ln>
        </p:spPr>
      </p:pic>
      <p:sp>
        <p:nvSpPr>
          <p:cNvPr id="4" name="Rectangle 13"/>
          <p:cNvSpPr>
            <a:spLocks noChangeArrowheads="1"/>
          </p:cNvSpPr>
          <p:nvPr/>
        </p:nvSpPr>
        <p:spPr bwMode="auto">
          <a:xfrm>
            <a:off x="8572468" y="0"/>
            <a:ext cx="45719" cy="369332"/>
          </a:xfrm>
          <a:prstGeom prst="rect">
            <a:avLst/>
          </a:prstGeom>
          <a:gradFill rotWithShape="1">
            <a:gsLst>
              <a:gs pos="0">
                <a:srgbClr val="CCECFF"/>
              </a:gs>
              <a:gs pos="50000">
                <a:srgbClr val="FFFFFF"/>
              </a:gs>
              <a:gs pos="100000">
                <a:srgbClr val="CCECFF"/>
              </a:gs>
            </a:gsLst>
            <a:lin ang="5400000" scaled="1"/>
          </a:gradFill>
          <a:ln w="38100" algn="ctr">
            <a:noFill/>
            <a:prstDash val="sysDot"/>
            <a:miter lim="800000"/>
            <a:headEnd/>
            <a:tailEnd/>
          </a:ln>
        </p:spPr>
        <p:txBody>
          <a:bodyPr wrap="square" lIns="0" rIns="0">
            <a:spAutoFit/>
          </a:bodyPr>
          <a:lstStyle/>
          <a:p>
            <a:pPr algn="ctr"/>
            <a:endParaRPr lang="zh-TW" altLang="zh-TW" sz="1800" b="1">
              <a:solidFill>
                <a:srgbClr val="FF3300"/>
              </a:solidFill>
              <a:latin typeface="微軟正黑體" panose="020B0604030504040204" pitchFamily="34" charset="-120"/>
              <a:ea typeface="微軟正黑體" panose="020B0604030504040204" pitchFamily="34" charset="-120"/>
              <a:cs typeface="Times New Roman" pitchFamily="18" charset="0"/>
            </a:endParaRPr>
          </a:p>
        </p:txBody>
      </p:sp>
      <p:sp>
        <p:nvSpPr>
          <p:cNvPr id="5" name="圓角矩形 4"/>
          <p:cNvSpPr/>
          <p:nvPr/>
        </p:nvSpPr>
        <p:spPr>
          <a:xfrm>
            <a:off x="2016027" y="372653"/>
            <a:ext cx="5325151" cy="898031"/>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400" b="1" dirty="0">
                <a:solidFill>
                  <a:schemeClr val="bg1"/>
                </a:solidFill>
                <a:latin typeface="微軟正黑體" panose="020B0604030504040204" pitchFamily="34" charset="-120"/>
                <a:ea typeface="微軟正黑體" panose="020B0604030504040204" pitchFamily="34" charset="-120"/>
                <a:cs typeface="Times New Roman" pitchFamily="18" charset="0"/>
              </a:rPr>
              <a:t>全球綿密的貿易推廣服務網絡</a:t>
            </a:r>
          </a:p>
          <a:p>
            <a:pPr algn="ctr">
              <a:defRPr/>
            </a:pPr>
            <a:r>
              <a:rPr lang="en-US" altLang="zh-TW" sz="2400" b="1" dirty="0">
                <a:solidFill>
                  <a:schemeClr val="bg1"/>
                </a:solidFill>
                <a:latin typeface="微軟正黑體" panose="020B0604030504040204" pitchFamily="34" charset="-120"/>
                <a:ea typeface="微軟正黑體" panose="020B0604030504040204" pitchFamily="34" charset="-120"/>
                <a:cs typeface="Times New Roman" pitchFamily="18" charset="0"/>
              </a:rPr>
              <a:t>--</a:t>
            </a:r>
            <a:r>
              <a:rPr lang="zh-TW" altLang="en-US" sz="2400" b="1" dirty="0">
                <a:solidFill>
                  <a:schemeClr val="bg1"/>
                </a:solidFill>
                <a:latin typeface="微軟正黑體" panose="020B0604030504040204" pitchFamily="34" charset="-120"/>
                <a:ea typeface="微軟正黑體" panose="020B0604030504040204" pitchFamily="34" charset="-120"/>
                <a:cs typeface="Times New Roman" pitchFamily="18" charset="0"/>
              </a:rPr>
              <a:t>您海外拓展之最佳夥伴</a:t>
            </a:r>
            <a:r>
              <a:rPr lang="en-US" altLang="zh-TW" sz="2400" b="1" dirty="0">
                <a:solidFill>
                  <a:schemeClr val="bg1"/>
                </a:solidFill>
                <a:latin typeface="微軟正黑體" panose="020B0604030504040204" pitchFamily="34" charset="-120"/>
                <a:ea typeface="微軟正黑體" panose="020B0604030504040204" pitchFamily="34" charset="-120"/>
                <a:cs typeface="Times New Roman" pitchFamily="18" charset="0"/>
              </a:rPr>
              <a:t>--</a:t>
            </a:r>
          </a:p>
        </p:txBody>
      </p:sp>
      <p:sp>
        <p:nvSpPr>
          <p:cNvPr id="6" name="Rectangle 33"/>
          <p:cNvSpPr>
            <a:spLocks noChangeArrowheads="1"/>
          </p:cNvSpPr>
          <p:nvPr/>
        </p:nvSpPr>
        <p:spPr bwMode="auto">
          <a:xfrm>
            <a:off x="539750" y="3085003"/>
            <a:ext cx="3456186" cy="634020"/>
          </a:xfrm>
          <a:prstGeom prst="rect">
            <a:avLst/>
          </a:prstGeom>
          <a:solidFill>
            <a:srgbClr val="FFCCFF"/>
          </a:solidFill>
          <a:ln w="38100">
            <a:solidFill>
              <a:srgbClr val="FF66CC"/>
            </a:solidFill>
            <a:prstDash val="sysDot"/>
            <a:miter lim="800000"/>
            <a:headEnd/>
            <a:tailEnd/>
          </a:ln>
          <a:effectLst/>
        </p:spPr>
        <p:txBody>
          <a:bodyPr wrap="square" anchor="ctr">
            <a:spAutoFit/>
          </a:bodyPr>
          <a:lstStyle/>
          <a:p>
            <a:pPr algn="ctr">
              <a:lnSpc>
                <a:spcPct val="80000"/>
              </a:lnSpc>
              <a:defRPr/>
            </a:pPr>
            <a:r>
              <a:rPr lang="zh-TW" altLang="en-US" sz="2400" b="1" dirty="0">
                <a:solidFill>
                  <a:srgbClr val="3333CC"/>
                </a:solidFill>
                <a:latin typeface="微軟正黑體" panose="020B0604030504040204" pitchFamily="34" charset="-120"/>
                <a:ea typeface="微軟正黑體" panose="020B0604030504040204" pitchFamily="34" charset="-120"/>
                <a:cs typeface="Times New Roman" pitchFamily="18" charset="0"/>
                <a:sym typeface="Webdings" pitchFamily="18" charset="2"/>
              </a:rPr>
              <a:t>外貿協會駐外</a:t>
            </a:r>
            <a:r>
              <a:rPr lang="zh-TW" altLang="en-US" sz="2400" b="1" dirty="0" smtClean="0">
                <a:solidFill>
                  <a:srgbClr val="3333CC"/>
                </a:solidFill>
                <a:latin typeface="微軟正黑體" panose="020B0604030504040204" pitchFamily="34" charset="-120"/>
                <a:ea typeface="微軟正黑體" panose="020B0604030504040204" pitchFamily="34" charset="-120"/>
                <a:cs typeface="Times New Roman" pitchFamily="18" charset="0"/>
                <a:sym typeface="Webdings" pitchFamily="18" charset="2"/>
              </a:rPr>
              <a:t>據點</a:t>
            </a:r>
            <a:r>
              <a:rPr lang="en-US" altLang="zh-TW" sz="2400" b="1" dirty="0">
                <a:solidFill>
                  <a:srgbClr val="FF33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Times New Roman" pitchFamily="18" charset="0"/>
                <a:sym typeface="Webdings" pitchFamily="18" charset="2"/>
              </a:rPr>
              <a:t>60</a:t>
            </a:r>
            <a:r>
              <a:rPr lang="zh-TW" altLang="en-US" sz="2400" b="1" dirty="0">
                <a:solidFill>
                  <a:srgbClr val="FF33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Times New Roman" pitchFamily="18" charset="0"/>
                <a:sym typeface="Webdings" pitchFamily="18" charset="2"/>
              </a:rPr>
              <a:t>個</a:t>
            </a:r>
          </a:p>
          <a:p>
            <a:pPr algn="ctr">
              <a:lnSpc>
                <a:spcPct val="80000"/>
              </a:lnSpc>
              <a:defRPr/>
            </a:pPr>
            <a:r>
              <a:rPr lang="en-US" altLang="zh-TW" sz="2000" b="1" dirty="0">
                <a:solidFill>
                  <a:srgbClr val="3333CC"/>
                </a:solidFill>
                <a:latin typeface="微軟正黑體" panose="020B0604030504040204" pitchFamily="34" charset="-120"/>
                <a:ea typeface="微軟正黑體" panose="020B0604030504040204" pitchFamily="34" charset="-120"/>
                <a:cs typeface="Times New Roman" pitchFamily="18" charset="0"/>
                <a:sym typeface="Webdings" pitchFamily="18" charset="2"/>
              </a:rPr>
              <a:t>(</a:t>
            </a:r>
            <a:r>
              <a:rPr lang="zh-TW" altLang="en-US" sz="2000" b="1" dirty="0">
                <a:solidFill>
                  <a:srgbClr val="3333CC"/>
                </a:solidFill>
                <a:latin typeface="微軟正黑體" panose="020B0604030504040204" pitchFamily="34" charset="-120"/>
                <a:ea typeface="微軟正黑體" panose="020B0604030504040204" pitchFamily="34" charset="-120"/>
                <a:cs typeface="Times New Roman" pitchFamily="18" charset="0"/>
                <a:sym typeface="Webdings" pitchFamily="18" charset="2"/>
              </a:rPr>
              <a:t>含大陸</a:t>
            </a:r>
            <a:r>
              <a:rPr lang="en-US" altLang="zh-TW" sz="2000" b="1" dirty="0">
                <a:solidFill>
                  <a:srgbClr val="3333CC"/>
                </a:solidFill>
                <a:latin typeface="微軟正黑體" panose="020B0604030504040204" pitchFamily="34" charset="-120"/>
                <a:ea typeface="微軟正黑體" panose="020B0604030504040204" pitchFamily="34" charset="-120"/>
                <a:cs typeface="Times New Roman" pitchFamily="18" charset="0"/>
                <a:sym typeface="Webdings" pitchFamily="18" charset="2"/>
              </a:rPr>
              <a:t>10</a:t>
            </a:r>
            <a:r>
              <a:rPr lang="zh-TW" altLang="en-US" sz="2000" b="1" dirty="0">
                <a:solidFill>
                  <a:srgbClr val="3333CC"/>
                </a:solidFill>
                <a:latin typeface="微軟正黑體" panose="020B0604030504040204" pitchFamily="34" charset="-120"/>
                <a:ea typeface="微軟正黑體" panose="020B0604030504040204" pitchFamily="34" charset="-120"/>
                <a:cs typeface="Times New Roman" pitchFamily="18" charset="0"/>
                <a:sym typeface="Webdings" pitchFamily="18" charset="2"/>
              </a:rPr>
              <a:t>個</a:t>
            </a:r>
            <a:r>
              <a:rPr lang="en-US" altLang="zh-TW" sz="2000" b="1" dirty="0">
                <a:solidFill>
                  <a:srgbClr val="3333CC"/>
                </a:solidFill>
                <a:latin typeface="微軟正黑體" panose="020B0604030504040204" pitchFamily="34" charset="-120"/>
                <a:ea typeface="微軟正黑體" panose="020B0604030504040204" pitchFamily="34" charset="-120"/>
                <a:cs typeface="Times New Roman" pitchFamily="18" charset="0"/>
                <a:sym typeface="Webdings" pitchFamily="18" charset="2"/>
              </a:rPr>
              <a:t>)</a:t>
            </a:r>
          </a:p>
        </p:txBody>
      </p:sp>
      <p:sp>
        <p:nvSpPr>
          <p:cNvPr id="7" name="Rectangle 34"/>
          <p:cNvSpPr>
            <a:spLocks noChangeArrowheads="1"/>
          </p:cNvSpPr>
          <p:nvPr/>
        </p:nvSpPr>
        <p:spPr bwMode="auto">
          <a:xfrm>
            <a:off x="5651500" y="3128398"/>
            <a:ext cx="3129498" cy="517065"/>
          </a:xfrm>
          <a:prstGeom prst="rect">
            <a:avLst/>
          </a:prstGeom>
          <a:solidFill>
            <a:srgbClr val="FFCCFF"/>
          </a:solidFill>
          <a:ln w="38100">
            <a:solidFill>
              <a:srgbClr val="FF66CC"/>
            </a:solidFill>
            <a:prstDash val="sysDot"/>
            <a:miter lim="800000"/>
            <a:headEnd/>
            <a:tailEnd/>
          </a:ln>
          <a:effectLst/>
        </p:spPr>
        <p:txBody>
          <a:bodyPr wrap="square" anchor="ctr">
            <a:spAutoFit/>
          </a:bodyPr>
          <a:lstStyle/>
          <a:p>
            <a:pPr algn="ctr">
              <a:lnSpc>
                <a:spcPct val="115000"/>
              </a:lnSpc>
              <a:spcBef>
                <a:spcPct val="50000"/>
              </a:spcBef>
              <a:spcAft>
                <a:spcPct val="50000"/>
              </a:spcAft>
              <a:defRPr/>
            </a:pPr>
            <a:r>
              <a:rPr lang="zh-TW" altLang="en-US" sz="2400" b="1" dirty="0">
                <a:solidFill>
                  <a:srgbClr val="3333CC"/>
                </a:solidFill>
                <a:latin typeface="微軟正黑體" panose="020B0604030504040204" pitchFamily="34" charset="-120"/>
                <a:ea typeface="微軟正黑體" panose="020B0604030504040204" pitchFamily="34" charset="-120"/>
                <a:cs typeface="Times New Roman" pitchFamily="18" charset="0"/>
                <a:sym typeface="Webdings" pitchFamily="18" charset="2"/>
              </a:rPr>
              <a:t>經濟部駐外單位</a:t>
            </a:r>
            <a:r>
              <a:rPr lang="en-US" altLang="zh-TW" sz="2400" b="1" dirty="0" smtClean="0">
                <a:solidFill>
                  <a:srgbClr val="FF33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Times New Roman" pitchFamily="18" charset="0"/>
                <a:sym typeface="Webdings" pitchFamily="18" charset="2"/>
              </a:rPr>
              <a:t>65</a:t>
            </a:r>
            <a:r>
              <a:rPr lang="zh-TW" altLang="en-US" sz="2400" b="1" dirty="0" smtClean="0">
                <a:solidFill>
                  <a:srgbClr val="FF33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Times New Roman" pitchFamily="18" charset="0"/>
                <a:sym typeface="Webdings" pitchFamily="18" charset="2"/>
              </a:rPr>
              <a:t>個</a:t>
            </a:r>
            <a:endParaRPr lang="zh-TW" altLang="en-US" sz="2400" b="1" dirty="0">
              <a:solidFill>
                <a:srgbClr val="FF33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Times New Roman" pitchFamily="18" charset="0"/>
              <a:sym typeface="Webdings" pitchFamily="18" charset="2"/>
            </a:endParaRPr>
          </a:p>
        </p:txBody>
      </p:sp>
      <p:sp>
        <p:nvSpPr>
          <p:cNvPr id="8" name="Rectangle 44"/>
          <p:cNvSpPr>
            <a:spLocks noChangeArrowheads="1"/>
          </p:cNvSpPr>
          <p:nvPr/>
        </p:nvSpPr>
        <p:spPr bwMode="auto">
          <a:xfrm>
            <a:off x="0" y="6021388"/>
            <a:ext cx="9520996" cy="600780"/>
          </a:xfrm>
          <a:prstGeom prst="rect">
            <a:avLst/>
          </a:prstGeom>
          <a:noFill/>
          <a:ln w="9525" algn="ctr">
            <a:noFill/>
            <a:miter lim="800000"/>
            <a:headEnd/>
            <a:tailEnd/>
          </a:ln>
        </p:spPr>
        <p:txBody>
          <a:bodyPr wrap="square" lIns="131674" tIns="65837" rIns="131674" bIns="65837">
            <a:spAutoFit/>
          </a:bodyPr>
          <a:lstStyle/>
          <a:p>
            <a:pPr defTabSz="1095375">
              <a:lnSpc>
                <a:spcPct val="80000"/>
              </a:lnSpc>
            </a:pPr>
            <a:r>
              <a:rPr lang="zh-TW" altLang="en-US" sz="2000" b="1" dirty="0">
                <a:latin typeface="微軟正黑體" panose="020B0604030504040204" pitchFamily="34" charset="-120"/>
                <a:ea typeface="微軟正黑體" panose="020B0604030504040204" pitchFamily="34" charset="-120"/>
                <a:cs typeface="Times New Roman" pitchFamily="18" charset="0"/>
                <a:sym typeface="Webdings" pitchFamily="18" charset="2"/>
              </a:rPr>
              <a:t>查詢</a:t>
            </a:r>
            <a:r>
              <a:rPr lang="zh-TW" altLang="en-US" sz="2000" b="1" dirty="0" smtClean="0">
                <a:latin typeface="微軟正黑體" panose="020B0604030504040204" pitchFamily="34" charset="-120"/>
                <a:ea typeface="微軟正黑體" panose="020B0604030504040204" pitchFamily="34" charset="-120"/>
                <a:cs typeface="Times New Roman" pitchFamily="18" charset="0"/>
                <a:sym typeface="Webdings" pitchFamily="18" charset="2"/>
              </a:rPr>
              <a:t>網址：</a:t>
            </a:r>
            <a:endParaRPr lang="zh-TW" altLang="en-US" sz="2000" b="1" dirty="0">
              <a:latin typeface="微軟正黑體" panose="020B0604030504040204" pitchFamily="34" charset="-120"/>
              <a:ea typeface="微軟正黑體" panose="020B0604030504040204" pitchFamily="34" charset="-120"/>
              <a:cs typeface="Times New Roman" pitchFamily="18" charset="0"/>
              <a:sym typeface="Webdings" pitchFamily="18" charset="2"/>
            </a:endParaRPr>
          </a:p>
          <a:p>
            <a:pPr defTabSz="1095375">
              <a:lnSpc>
                <a:spcPct val="80000"/>
              </a:lnSpc>
            </a:pPr>
            <a:r>
              <a:rPr lang="en-US" altLang="en-US" b="1" dirty="0" smtClean="0">
                <a:latin typeface="微軟正黑體" panose="020B0604030504040204" pitchFamily="34" charset="-120"/>
                <a:ea typeface="微軟正黑體" panose="020B0604030504040204" pitchFamily="34" charset="-120"/>
                <a:cs typeface="Times New Roman" pitchFamily="18" charset="0"/>
                <a:sym typeface="Webdings" pitchFamily="18" charset="2"/>
              </a:rPr>
              <a:t>http://www.taiwantrade.com.tw/CH/resources/MAIN/TC/S3/map/map_ch.htm</a:t>
            </a:r>
            <a:endParaRPr lang="en-US" altLang="zh-TW" b="1" dirty="0">
              <a:latin typeface="微軟正黑體" panose="020B0604030504040204" pitchFamily="34" charset="-120"/>
              <a:ea typeface="微軟正黑體" panose="020B0604030504040204" pitchFamily="34" charset="-120"/>
              <a:cs typeface="Times New Roman" pitchFamily="18" charset="0"/>
              <a:sym typeface="Webdings" pitchFamily="18" charset="2"/>
            </a:endParaRPr>
          </a:p>
        </p:txBody>
      </p:sp>
      <p:sp>
        <p:nvSpPr>
          <p:cNvPr id="9" name="Line 71"/>
          <p:cNvSpPr>
            <a:spLocks noChangeShapeType="1"/>
          </p:cNvSpPr>
          <p:nvPr/>
        </p:nvSpPr>
        <p:spPr bwMode="auto">
          <a:xfrm>
            <a:off x="3995935" y="3429000"/>
            <a:ext cx="1747149" cy="0"/>
          </a:xfrm>
          <a:prstGeom prst="line">
            <a:avLst/>
          </a:prstGeom>
          <a:noFill/>
          <a:ln w="50800">
            <a:solidFill>
              <a:srgbClr val="FF0000"/>
            </a:solidFill>
            <a:round/>
            <a:headEnd type="triangle" w="med" len="med"/>
            <a:tailEnd type="triangle" w="med" len="med"/>
          </a:ln>
        </p:spPr>
        <p:txBody>
          <a:bodyPr lIns="131674" tIns="65837" rIns="131674" bIns="65837" anchor="ctr"/>
          <a:lstStyle/>
          <a:p>
            <a:endParaRPr lang="zh-TW" altLang="en-US">
              <a:latin typeface="微軟正黑體" panose="020B0604030504040204" pitchFamily="34" charset="-120"/>
              <a:ea typeface="微軟正黑體" panose="020B0604030504040204" pitchFamily="34" charset="-120"/>
              <a:cs typeface="Times New Roman" pitchFamily="18" charset="0"/>
            </a:endParaRPr>
          </a:p>
        </p:txBody>
      </p:sp>
      <p:sp>
        <p:nvSpPr>
          <p:cNvPr id="11" name="投影片編號版面配置區 5"/>
          <p:cNvSpPr txBox="1">
            <a:spLocks/>
          </p:cNvSpPr>
          <p:nvPr/>
        </p:nvSpPr>
        <p:spPr>
          <a:xfrm>
            <a:off x="6902450" y="6481142"/>
            <a:ext cx="2133600" cy="4762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E6142A-913C-453E-8920-79B0116C706B}" type="slidenum">
              <a:rPr kumimoji="0" lang="en-US" altLang="zh-TW" sz="1400" b="0" i="0" u="none" strike="noStrike" kern="1200" cap="none" spc="0" normalizeH="0" baseline="0" noProof="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zh-TW" sz="18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val="296268130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descr="trade.PNG"/>
          <p:cNvPicPr>
            <a:picLocks noChangeAspect="1"/>
          </p:cNvPicPr>
          <p:nvPr/>
        </p:nvPicPr>
        <p:blipFill>
          <a:blip r:embed="rId3" cstate="print"/>
          <a:stretch>
            <a:fillRect/>
          </a:stretch>
        </p:blipFill>
        <p:spPr>
          <a:xfrm>
            <a:off x="3347864" y="4437112"/>
            <a:ext cx="968868" cy="972000"/>
          </a:xfrm>
          <a:prstGeom prst="rect">
            <a:avLst/>
          </a:prstGeom>
        </p:spPr>
      </p:pic>
      <p:pic>
        <p:nvPicPr>
          <p:cNvPr id="17" name="圖片 16" descr="image_logo.png"/>
          <p:cNvPicPr>
            <a:picLocks noChangeAspect="1"/>
          </p:cNvPicPr>
          <p:nvPr/>
        </p:nvPicPr>
        <p:blipFill>
          <a:blip r:embed="rId4" cstate="print"/>
          <a:stretch>
            <a:fillRect/>
          </a:stretch>
        </p:blipFill>
        <p:spPr>
          <a:xfrm>
            <a:off x="357733" y="4446050"/>
            <a:ext cx="4070251" cy="972000"/>
          </a:xfrm>
          <a:prstGeom prst="rect">
            <a:avLst/>
          </a:prstGeom>
        </p:spPr>
      </p:pic>
      <p:sp>
        <p:nvSpPr>
          <p:cNvPr id="25" name="剪去對角線角落矩形 24"/>
          <p:cNvSpPr/>
          <p:nvPr/>
        </p:nvSpPr>
        <p:spPr>
          <a:xfrm>
            <a:off x="4860032" y="5517232"/>
            <a:ext cx="3816424" cy="720080"/>
          </a:xfrm>
          <a:prstGeom prst="snip2DiagRect">
            <a:avLst>
              <a:gd name="adj1" fmla="val 33258"/>
              <a:gd name="adj2" fmla="val 0"/>
            </a:avLst>
          </a:prstGeom>
          <a:gradFill>
            <a:gsLst>
              <a:gs pos="0">
                <a:srgbClr val="66FF66"/>
              </a:gs>
              <a:gs pos="35000">
                <a:srgbClr val="99FF99"/>
              </a:gs>
              <a:gs pos="100000">
                <a:srgbClr val="CCFFCC"/>
              </a:gs>
            </a:gsLst>
          </a:gradFill>
          <a:ln>
            <a:solidFill>
              <a:srgbClr val="008000"/>
            </a:solidFill>
            <a:headEnd/>
            <a:tailEnd/>
          </a:ln>
        </p:spPr>
        <p:style>
          <a:lnRef idx="1">
            <a:schemeClr val="accent5"/>
          </a:lnRef>
          <a:fillRef idx="2">
            <a:schemeClr val="accent5"/>
          </a:fillRef>
          <a:effectRef idx="1">
            <a:schemeClr val="accent5"/>
          </a:effectRef>
          <a:fontRef idx="minor">
            <a:schemeClr val="dk1"/>
          </a:fontRef>
        </p:style>
        <p:txBody>
          <a:bodyPr lIns="36000" rIns="36000" anchor="ctr"/>
          <a:lstStyle/>
          <a:p>
            <a:pPr marL="261938" indent="-260350" algn="just">
              <a:lnSpc>
                <a:spcPct val="95000"/>
              </a:lnSpc>
              <a:spcBef>
                <a:spcPct val="25000"/>
              </a:spcBef>
              <a:buFont typeface="Wingdings" pitchFamily="2" charset="2"/>
              <a:buChar char="p"/>
              <a:defRPr/>
            </a:pPr>
            <a:endParaRPr lang="zh-TW" altLang="en-US" u="sng" dirty="0">
              <a:solidFill>
                <a:schemeClr val="tx1"/>
              </a:solidFill>
              <a:latin typeface="微軟正黑體" panose="020B0604030504040204" pitchFamily="34" charset="-120"/>
              <a:ea typeface="微軟正黑體" panose="020B0604030504040204" pitchFamily="34" charset="-120"/>
              <a:cs typeface="Times New Roman" pitchFamily="18" charset="0"/>
              <a:sym typeface="Webdings" pitchFamily="18" charset="2"/>
            </a:endParaRPr>
          </a:p>
        </p:txBody>
      </p:sp>
      <p:sp>
        <p:nvSpPr>
          <p:cNvPr id="23" name="剪去對角線角落矩形 22"/>
          <p:cNvSpPr/>
          <p:nvPr/>
        </p:nvSpPr>
        <p:spPr>
          <a:xfrm>
            <a:off x="755576" y="5517232"/>
            <a:ext cx="3384376" cy="720080"/>
          </a:xfrm>
          <a:prstGeom prst="snip2DiagRect">
            <a:avLst>
              <a:gd name="adj1" fmla="val 0"/>
              <a:gd name="adj2" fmla="val 34945"/>
            </a:avLst>
          </a:prstGeom>
          <a:ln>
            <a:headEnd/>
            <a:tailEnd/>
          </a:ln>
        </p:spPr>
        <p:style>
          <a:lnRef idx="1">
            <a:schemeClr val="accent6"/>
          </a:lnRef>
          <a:fillRef idx="2">
            <a:schemeClr val="accent6"/>
          </a:fillRef>
          <a:effectRef idx="1">
            <a:schemeClr val="accent6"/>
          </a:effectRef>
          <a:fontRef idx="minor">
            <a:schemeClr val="dk1"/>
          </a:fontRef>
        </p:style>
        <p:txBody>
          <a:bodyPr lIns="36000" rIns="36000" anchor="ctr"/>
          <a:lstStyle/>
          <a:p>
            <a:pPr marL="261938" indent="-260350" algn="just">
              <a:lnSpc>
                <a:spcPct val="95000"/>
              </a:lnSpc>
              <a:spcBef>
                <a:spcPct val="25000"/>
              </a:spcBef>
              <a:buFont typeface="Wingdings" pitchFamily="2" charset="2"/>
              <a:buChar char="p"/>
              <a:defRPr/>
            </a:pPr>
            <a:endParaRPr lang="zh-TW" altLang="en-US" u="sng" dirty="0">
              <a:solidFill>
                <a:schemeClr val="tx1"/>
              </a:solidFill>
              <a:latin typeface="微軟正黑體" panose="020B0604030504040204" pitchFamily="34" charset="-120"/>
              <a:ea typeface="微軟正黑體" panose="020B0604030504040204" pitchFamily="34" charset="-120"/>
              <a:cs typeface="Times New Roman" pitchFamily="18" charset="0"/>
              <a:sym typeface="Webdings" pitchFamily="18" charset="2"/>
            </a:endParaRPr>
          </a:p>
        </p:txBody>
      </p:sp>
      <p:cxnSp>
        <p:nvCxnSpPr>
          <p:cNvPr id="9" name="直線コネクタ 81"/>
          <p:cNvCxnSpPr>
            <a:cxnSpLocks noChangeShapeType="1"/>
          </p:cNvCxnSpPr>
          <p:nvPr/>
        </p:nvCxnSpPr>
        <p:spPr bwMode="auto">
          <a:xfrm rot="10800000">
            <a:off x="899592" y="692695"/>
            <a:ext cx="7358114"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grpSp>
        <p:nvGrpSpPr>
          <p:cNvPr id="10" name="群組 9"/>
          <p:cNvGrpSpPr/>
          <p:nvPr/>
        </p:nvGrpSpPr>
        <p:grpSpPr>
          <a:xfrm>
            <a:off x="2902273" y="879546"/>
            <a:ext cx="3181895" cy="2117406"/>
            <a:chOff x="2627784" y="2564904"/>
            <a:chExt cx="3181895" cy="2117406"/>
          </a:xfrm>
        </p:grpSpPr>
        <p:pic>
          <p:nvPicPr>
            <p:cNvPr id="4099" name="Picture 3" descr="D:\smile626\Documents\本科公檔\簡報可用圖片\imagesCAGJ70U6.jpg"/>
            <p:cNvPicPr>
              <a:picLocks noChangeAspect="1" noChangeArrowheads="1"/>
            </p:cNvPicPr>
            <p:nvPr/>
          </p:nvPicPr>
          <p:blipFill>
            <a:blip r:embed="rId5" cstate="print">
              <a:grayscl/>
            </a:blip>
            <a:srcRect/>
            <a:stretch>
              <a:fillRect/>
            </a:stretch>
          </p:blipFill>
          <p:spPr bwMode="auto">
            <a:xfrm>
              <a:off x="2627784" y="2564904"/>
              <a:ext cx="3181895" cy="2117406"/>
            </a:xfrm>
            <a:prstGeom prst="rect">
              <a:avLst/>
            </a:prstGeom>
            <a:ln>
              <a:noFill/>
            </a:ln>
            <a:effectLst>
              <a:softEdge rad="112500"/>
            </a:effectLst>
          </p:spPr>
        </p:pic>
        <p:pic>
          <p:nvPicPr>
            <p:cNvPr id="4098" name="Picture 2" descr="https://encrypted-tbn3.gstatic.com/images?q=tbn:ANd9GcTy_I49cK0_hDEgKvA7I6Zhjl-IDE0ZN98sTYcI3PSm3EZ2VdyQsKLno3M">
              <a:hlinkClick r:id="rId6"/>
            </p:cNvPr>
            <p:cNvPicPr>
              <a:picLocks noChangeAspect="1" noChangeArrowheads="1"/>
            </p:cNvPicPr>
            <p:nvPr/>
          </p:nvPicPr>
          <p:blipFill>
            <a:blip r:embed="rId7" cstate="print"/>
            <a:srcRect/>
            <a:stretch>
              <a:fillRect/>
            </a:stretch>
          </p:blipFill>
          <p:spPr bwMode="auto">
            <a:xfrm>
              <a:off x="3419872" y="2955748"/>
              <a:ext cx="1656184" cy="1301934"/>
            </a:xfrm>
            <a:prstGeom prst="rect">
              <a:avLst/>
            </a:prstGeom>
            <a:ln>
              <a:noFill/>
            </a:ln>
            <a:effectLst>
              <a:softEdge rad="112500"/>
            </a:effectLst>
          </p:spPr>
        </p:pic>
      </p:grpSp>
      <p:sp>
        <p:nvSpPr>
          <p:cNvPr id="4" name="Rectangle 2"/>
          <p:cNvSpPr>
            <a:spLocks noChangeArrowheads="1"/>
          </p:cNvSpPr>
          <p:nvPr/>
        </p:nvSpPr>
        <p:spPr bwMode="auto">
          <a:xfrm>
            <a:off x="2555776" y="3133417"/>
            <a:ext cx="3743325" cy="101566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a:r>
              <a:rPr lang="zh-TW" altLang="en-US" sz="5400" dirty="0">
                <a:solidFill>
                  <a:schemeClr val="bg1"/>
                </a:solidFill>
                <a:latin typeface="微軟正黑體" panose="020B0604030504040204" pitchFamily="34" charset="-120"/>
                <a:ea typeface="微軟正黑體" panose="020B0604030504040204" pitchFamily="34" charset="-120"/>
                <a:cs typeface="Times New Roman" pitchFamily="18" charset="0"/>
              </a:rPr>
              <a:t>簡	報	完	畢</a:t>
            </a:r>
            <a:r>
              <a:rPr lang="zh-TW" altLang="en-US" sz="6000" dirty="0">
                <a:solidFill>
                  <a:srgbClr val="333399"/>
                </a:solidFill>
                <a:latin typeface="微軟正黑體" panose="020B0604030504040204" pitchFamily="34" charset="-120"/>
                <a:ea typeface="微軟正黑體" panose="020B0604030504040204" pitchFamily="34" charset="-120"/>
                <a:cs typeface="Times New Roman" pitchFamily="18" charset="0"/>
              </a:rPr>
              <a:t> </a:t>
            </a:r>
          </a:p>
        </p:txBody>
      </p:sp>
      <p:sp>
        <p:nvSpPr>
          <p:cNvPr id="13" name="矩形 12"/>
          <p:cNvSpPr/>
          <p:nvPr/>
        </p:nvSpPr>
        <p:spPr>
          <a:xfrm>
            <a:off x="144016" y="5580529"/>
            <a:ext cx="4572000" cy="584775"/>
          </a:xfrm>
          <a:prstGeom prst="rect">
            <a:avLst/>
          </a:prstGeom>
        </p:spPr>
        <p:txBody>
          <a:bodyPr>
            <a:spAutoFit/>
          </a:bodyPr>
          <a:lstStyle/>
          <a:p>
            <a:pPr lvl="0" algn="ctr" fontAlgn="base">
              <a:spcBef>
                <a:spcPct val="0"/>
              </a:spcBef>
              <a:spcAft>
                <a:spcPct val="0"/>
              </a:spcAft>
            </a:pPr>
            <a:r>
              <a:rPr kumimoji="1" lang="zh-TW" altLang="en-US" sz="1600" dirty="0" smtClean="0">
                <a:solidFill>
                  <a:srgbClr val="000000"/>
                </a:solidFill>
                <a:latin typeface="微軟正黑體" panose="020B0604030504040204" pitchFamily="34" charset="-120"/>
                <a:ea typeface="微軟正黑體" panose="020B0604030504040204" pitchFamily="34" charset="-120"/>
              </a:rPr>
              <a:t>經濟部國際貿易局經貿資訊網</a:t>
            </a:r>
          </a:p>
          <a:p>
            <a:pPr lvl="0" algn="ctr" fontAlgn="base">
              <a:spcBef>
                <a:spcPct val="0"/>
              </a:spcBef>
              <a:spcAft>
                <a:spcPct val="0"/>
              </a:spcAft>
            </a:pPr>
            <a:r>
              <a:rPr kumimoji="1" lang="en-US" altLang="zh-TW" sz="1600" dirty="0" smtClean="0">
                <a:solidFill>
                  <a:srgbClr val="000000"/>
                </a:solidFill>
                <a:latin typeface="微軟正黑體" panose="020B0604030504040204" pitchFamily="34" charset="-120"/>
                <a:ea typeface="微軟正黑體" panose="020B0604030504040204" pitchFamily="34" charset="-120"/>
              </a:rPr>
              <a:t>https://www.trade.gov.tw</a:t>
            </a:r>
            <a:endParaRPr kumimoji="1" lang="zh-TW" altLang="zh-TW" sz="1600" dirty="0" smtClean="0">
              <a:latin typeface="微軟正黑體" panose="020B0604030504040204" pitchFamily="34" charset="-120"/>
              <a:ea typeface="微軟正黑體" panose="020B0604030504040204" pitchFamily="34" charset="-120"/>
            </a:endParaRPr>
          </a:p>
        </p:txBody>
      </p:sp>
      <p:sp>
        <p:nvSpPr>
          <p:cNvPr id="14" name="矩形 13"/>
          <p:cNvSpPr/>
          <p:nvPr/>
        </p:nvSpPr>
        <p:spPr>
          <a:xfrm>
            <a:off x="4499992" y="5580529"/>
            <a:ext cx="4572000" cy="584775"/>
          </a:xfrm>
          <a:prstGeom prst="rect">
            <a:avLst/>
          </a:prstGeom>
        </p:spPr>
        <p:txBody>
          <a:bodyPr>
            <a:spAutoFit/>
          </a:bodyPr>
          <a:lstStyle/>
          <a:p>
            <a:pPr algn="ctr" fontAlgn="base">
              <a:spcBef>
                <a:spcPct val="0"/>
              </a:spcBef>
              <a:spcAft>
                <a:spcPct val="0"/>
              </a:spcAft>
            </a:pPr>
            <a:r>
              <a:rPr kumimoji="1" lang="zh-TW" altLang="en-US" sz="1600" dirty="0" smtClean="0">
                <a:solidFill>
                  <a:srgbClr val="000000"/>
                </a:solidFill>
                <a:latin typeface="微軟正黑體" panose="020B0604030504040204" pitchFamily="34" charset="-120"/>
                <a:ea typeface="微軟正黑體" panose="020B0604030504040204" pitchFamily="34" charset="-120"/>
              </a:rPr>
              <a:t>經濟部國際貿易局粉絲專頁</a:t>
            </a:r>
            <a:r>
              <a:rPr kumimoji="1" lang="en-US" altLang="zh-TW" sz="1600" dirty="0" smtClean="0">
                <a:solidFill>
                  <a:srgbClr val="000000"/>
                </a:solidFill>
                <a:latin typeface="微軟正黑體" panose="020B0604030504040204" pitchFamily="34" charset="-120"/>
                <a:ea typeface="微軟正黑體" panose="020B0604030504040204" pitchFamily="34" charset="-120"/>
              </a:rPr>
              <a:t>https://www.facebook.com/boft.gov.tw </a:t>
            </a:r>
            <a:endParaRPr kumimoji="1" lang="zh-TW" altLang="zh-TW" sz="1600" dirty="0" smtClean="0">
              <a:solidFill>
                <a:srgbClr val="000000"/>
              </a:solidFill>
              <a:latin typeface="微軟正黑體" panose="020B0604030504040204" pitchFamily="34" charset="-120"/>
              <a:ea typeface="微軟正黑體" panose="020B0604030504040204" pitchFamily="34" charset="-120"/>
            </a:endParaRPr>
          </a:p>
        </p:txBody>
      </p:sp>
      <p:pic>
        <p:nvPicPr>
          <p:cNvPr id="15" name="圖片 14" descr="IMG_3456.PNG"/>
          <p:cNvPicPr>
            <a:picLocks noChangeAspect="1"/>
          </p:cNvPicPr>
          <p:nvPr/>
        </p:nvPicPr>
        <p:blipFill>
          <a:blip r:embed="rId8" cstate="print"/>
          <a:stretch>
            <a:fillRect/>
          </a:stretch>
        </p:blipFill>
        <p:spPr>
          <a:xfrm>
            <a:off x="7596336" y="4437112"/>
            <a:ext cx="962603" cy="972000"/>
          </a:xfrm>
          <a:prstGeom prst="rect">
            <a:avLst/>
          </a:prstGeom>
        </p:spPr>
      </p:pic>
      <p:pic>
        <p:nvPicPr>
          <p:cNvPr id="16" name="圖片 15" descr="IMG_3455.JPG"/>
          <p:cNvPicPr>
            <a:picLocks noChangeAspect="1"/>
          </p:cNvPicPr>
          <p:nvPr/>
        </p:nvPicPr>
        <p:blipFill>
          <a:blip r:embed="rId9" cstate="print"/>
          <a:stretch>
            <a:fillRect/>
          </a:stretch>
        </p:blipFill>
        <p:spPr>
          <a:xfrm>
            <a:off x="4932040" y="4446050"/>
            <a:ext cx="2643636" cy="972000"/>
          </a:xfrm>
          <a:prstGeom prst="rect">
            <a:avLst/>
          </a:prstGeom>
        </p:spPr>
      </p:pic>
    </p:spTree>
    <p:extLst>
      <p:ext uri="{BB962C8B-B14F-4D97-AF65-F5344CB8AC3E}">
        <p14:creationId xmlns:p14="http://schemas.microsoft.com/office/powerpoint/2010/main" val="240600188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58086337"/>
              </p:ext>
            </p:extLst>
          </p:nvPr>
        </p:nvGraphicFramePr>
        <p:xfrm>
          <a:off x="2195736" y="1105046"/>
          <a:ext cx="4668253" cy="5348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p:cNvSpPr/>
          <p:nvPr/>
        </p:nvSpPr>
        <p:spPr>
          <a:xfrm>
            <a:off x="3694860" y="983945"/>
            <a:ext cx="1620958" cy="367152"/>
          </a:xfrm>
          <a:prstGeom prst="rect">
            <a:avLst/>
          </a:prstGeom>
        </p:spPr>
        <p:txBody>
          <a:bodyPr wrap="none">
            <a:spAutoFit/>
          </a:bodyPr>
          <a:lstStyle/>
          <a:p>
            <a:pPr algn="ctr">
              <a:lnSpc>
                <a:spcPts val="2000"/>
              </a:lnSpc>
            </a:pPr>
            <a:r>
              <a:rPr lang="zh-TW" altLang="en-US" sz="2800" b="1" dirty="0">
                <a:solidFill>
                  <a:srgbClr val="002060"/>
                </a:solidFill>
                <a:latin typeface="微軟正黑體" panose="020B0604030504040204" pitchFamily="34" charset="-120"/>
                <a:ea typeface="微軟正黑體" panose="020B0604030504040204" pitchFamily="34" charset="-120"/>
              </a:rPr>
              <a:t>四大</a:t>
            </a:r>
            <a:r>
              <a:rPr lang="zh-TW" altLang="en-US" sz="2800" b="1" dirty="0" smtClean="0">
                <a:solidFill>
                  <a:srgbClr val="002060"/>
                </a:solidFill>
                <a:latin typeface="微軟正黑體" panose="020B0604030504040204" pitchFamily="34" charset="-120"/>
                <a:ea typeface="微軟正黑體" panose="020B0604030504040204" pitchFamily="34" charset="-120"/>
              </a:rPr>
              <a:t>面向</a:t>
            </a:r>
            <a:endParaRPr lang="zh-TW" altLang="en-US" sz="2800" b="1" dirty="0">
              <a:solidFill>
                <a:srgbClr val="002060"/>
              </a:solidFill>
              <a:latin typeface="微軟正黑體" panose="020B0604030504040204" pitchFamily="34" charset="-120"/>
              <a:ea typeface="微軟正黑體" panose="020B0604030504040204" pitchFamily="34" charset="-120"/>
            </a:endParaRPr>
          </a:p>
        </p:txBody>
      </p:sp>
      <p:sp>
        <p:nvSpPr>
          <p:cNvPr id="5" name="矩形 4"/>
          <p:cNvSpPr/>
          <p:nvPr/>
        </p:nvSpPr>
        <p:spPr>
          <a:xfrm>
            <a:off x="286747" y="1916832"/>
            <a:ext cx="2197021" cy="1528624"/>
          </a:xfrm>
          <a:prstGeom prst="rect">
            <a:avLst/>
          </a:prstGeom>
        </p:spPr>
        <p:txBody>
          <a:bodyPr wrap="square">
            <a:spAutoFit/>
          </a:bodyPr>
          <a:lstStyle/>
          <a:p>
            <a:pPr marL="174625" indent="-174625">
              <a:lnSpc>
                <a:spcPts val="2800"/>
              </a:lnSpc>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辦理展團活動</a:t>
            </a:r>
            <a:endParaRPr lang="en-US" altLang="zh-TW" sz="2400" b="1" dirty="0">
              <a:latin typeface="微軟正黑體" panose="020B0604030504040204" pitchFamily="34" charset="-120"/>
              <a:ea typeface="微軟正黑體" panose="020B0604030504040204" pitchFamily="34" charset="-120"/>
            </a:endParaRPr>
          </a:p>
          <a:p>
            <a:pPr marL="174625" indent="-174625">
              <a:lnSpc>
                <a:spcPts val="2800"/>
              </a:lnSpc>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洽邀買主採購</a:t>
            </a:r>
            <a:endParaRPr lang="en-US" altLang="zh-TW" sz="2400" b="1" dirty="0">
              <a:latin typeface="微軟正黑體" panose="020B0604030504040204" pitchFamily="34" charset="-120"/>
              <a:ea typeface="微軟正黑體" panose="020B0604030504040204" pitchFamily="34" charset="-120"/>
            </a:endParaRPr>
          </a:p>
          <a:p>
            <a:pPr marL="174625" indent="-174625">
              <a:lnSpc>
                <a:spcPts val="2800"/>
              </a:lnSpc>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布建行銷通路</a:t>
            </a:r>
            <a:endParaRPr lang="en-US" altLang="zh-TW" sz="2400" b="1" dirty="0">
              <a:latin typeface="微軟正黑體" panose="020B0604030504040204" pitchFamily="34" charset="-120"/>
              <a:ea typeface="微軟正黑體" panose="020B0604030504040204" pitchFamily="34" charset="-120"/>
            </a:endParaRPr>
          </a:p>
          <a:p>
            <a:pPr marL="174625" indent="-174625">
              <a:lnSpc>
                <a:spcPts val="2800"/>
              </a:lnSpc>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運用網路行銷</a:t>
            </a:r>
          </a:p>
        </p:txBody>
      </p:sp>
      <p:sp>
        <p:nvSpPr>
          <p:cNvPr id="15" name="矩形 14"/>
          <p:cNvSpPr/>
          <p:nvPr/>
        </p:nvSpPr>
        <p:spPr>
          <a:xfrm>
            <a:off x="6516216" y="1916832"/>
            <a:ext cx="2627784" cy="1528624"/>
          </a:xfrm>
          <a:prstGeom prst="rect">
            <a:avLst/>
          </a:prstGeom>
        </p:spPr>
        <p:txBody>
          <a:bodyPr wrap="square">
            <a:spAutoFit/>
          </a:bodyPr>
          <a:lstStyle/>
          <a:p>
            <a:pPr marL="174625" indent="-174625">
              <a:lnSpc>
                <a:spcPts val="2800"/>
              </a:lnSpc>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培訓行銷人才</a:t>
            </a:r>
            <a:endParaRPr lang="en-US" altLang="zh-TW" sz="2400" b="1" dirty="0">
              <a:latin typeface="微軟正黑體" panose="020B0604030504040204" pitchFamily="34" charset="-120"/>
              <a:ea typeface="微軟正黑體" panose="020B0604030504040204" pitchFamily="34" charset="-120"/>
            </a:endParaRPr>
          </a:p>
          <a:p>
            <a:pPr marL="174625" indent="-174625">
              <a:lnSpc>
                <a:spcPts val="2800"/>
              </a:lnSpc>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提供貿易金融</a:t>
            </a:r>
            <a:endParaRPr lang="en-US" altLang="zh-TW" sz="2400" b="1" dirty="0">
              <a:latin typeface="微軟正黑體" panose="020B0604030504040204" pitchFamily="34" charset="-120"/>
              <a:ea typeface="微軟正黑體" panose="020B0604030504040204" pitchFamily="34" charset="-120"/>
            </a:endParaRPr>
          </a:p>
          <a:p>
            <a:pPr marL="174625" indent="-174625">
              <a:lnSpc>
                <a:spcPts val="2800"/>
              </a:lnSpc>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提供商情資訊</a:t>
            </a:r>
            <a:endParaRPr lang="en-US" altLang="zh-TW" sz="2400" b="1" dirty="0">
              <a:latin typeface="微軟正黑體" panose="020B0604030504040204" pitchFamily="34" charset="-120"/>
              <a:ea typeface="微軟正黑體" panose="020B0604030504040204" pitchFamily="34" charset="-120"/>
            </a:endParaRPr>
          </a:p>
          <a:p>
            <a:pPr marL="174625" indent="-174625">
              <a:lnSpc>
                <a:spcPts val="2800"/>
              </a:lnSpc>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提供輔導諮詢</a:t>
            </a:r>
          </a:p>
        </p:txBody>
      </p:sp>
      <p:sp>
        <p:nvSpPr>
          <p:cNvPr id="16" name="矩形 15"/>
          <p:cNvSpPr/>
          <p:nvPr/>
        </p:nvSpPr>
        <p:spPr>
          <a:xfrm>
            <a:off x="286747" y="3878400"/>
            <a:ext cx="2197021" cy="1528624"/>
          </a:xfrm>
          <a:prstGeom prst="rect">
            <a:avLst/>
          </a:prstGeom>
        </p:spPr>
        <p:txBody>
          <a:bodyPr wrap="square">
            <a:spAutoFit/>
          </a:bodyPr>
          <a:lstStyle/>
          <a:p>
            <a:pPr marL="174625" indent="-174625">
              <a:lnSpc>
                <a:spcPts val="2800"/>
              </a:lnSpc>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本部及貿協海外據點</a:t>
            </a:r>
            <a:endParaRPr lang="en-US" altLang="zh-TW" sz="2400" b="1" dirty="0">
              <a:latin typeface="微軟正黑體" panose="020B0604030504040204" pitchFamily="34" charset="-120"/>
              <a:ea typeface="微軟正黑體" panose="020B0604030504040204" pitchFamily="34" charset="-120"/>
            </a:endParaRPr>
          </a:p>
          <a:p>
            <a:pPr marL="174625" indent="-174625">
              <a:lnSpc>
                <a:spcPts val="2800"/>
              </a:lnSpc>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新興市場商務中心</a:t>
            </a:r>
          </a:p>
        </p:txBody>
      </p:sp>
      <p:sp>
        <p:nvSpPr>
          <p:cNvPr id="17" name="矩形 16"/>
          <p:cNvSpPr/>
          <p:nvPr/>
        </p:nvSpPr>
        <p:spPr>
          <a:xfrm>
            <a:off x="6516216" y="3878400"/>
            <a:ext cx="2627784" cy="2605842"/>
          </a:xfrm>
          <a:prstGeom prst="rect">
            <a:avLst/>
          </a:prstGeom>
        </p:spPr>
        <p:txBody>
          <a:bodyPr wrap="square">
            <a:spAutoFit/>
          </a:bodyPr>
          <a:lstStyle/>
          <a:p>
            <a:pPr marL="174625" indent="-174625">
              <a:lnSpc>
                <a:spcPts val="2800"/>
              </a:lnSpc>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以台灣精品為推廣標</a:t>
            </a:r>
            <a:r>
              <a:rPr lang="zh-TW" altLang="en-US" sz="2400" b="1" dirty="0" smtClean="0">
                <a:latin typeface="微軟正黑體" panose="020B0604030504040204" pitchFamily="34" charset="-120"/>
                <a:ea typeface="微軟正黑體" panose="020B0604030504040204" pitchFamily="34" charset="-120"/>
              </a:rPr>
              <a:t>的</a:t>
            </a:r>
            <a:endParaRPr lang="en-US" altLang="zh-TW" sz="2400" b="1" dirty="0" smtClean="0">
              <a:latin typeface="微軟正黑體" panose="020B0604030504040204" pitchFamily="34" charset="-120"/>
              <a:ea typeface="微軟正黑體" panose="020B0604030504040204" pitchFamily="34" charset="-120"/>
            </a:endParaRPr>
          </a:p>
          <a:p>
            <a:pPr marL="174625" indent="-174625">
              <a:lnSpc>
                <a:spcPts val="2800"/>
              </a:lnSpc>
              <a:buFont typeface="Arial" panose="020B0604020202020204" pitchFamily="34" charset="0"/>
              <a:buChar char="•"/>
            </a:pPr>
            <a:r>
              <a:rPr lang="zh-TW" altLang="en-US" sz="2400" b="1" dirty="0" smtClean="0">
                <a:latin typeface="微軟正黑體" panose="020B0604030504040204" pitchFamily="34" charset="-120"/>
                <a:ea typeface="微軟正黑體" panose="020B0604030504040204" pitchFamily="34" charset="-120"/>
              </a:rPr>
              <a:t>聚焦</a:t>
            </a:r>
            <a:r>
              <a:rPr lang="zh-TW" altLang="en-US" sz="2400" b="1" dirty="0">
                <a:latin typeface="微軟正黑體" panose="020B0604030504040204" pitchFamily="34" charset="-120"/>
                <a:ea typeface="微軟正黑體" panose="020B0604030504040204" pitchFamily="34" charset="-120"/>
              </a:rPr>
              <a:t>目標市場及優勢</a:t>
            </a:r>
            <a:r>
              <a:rPr lang="zh-TW" altLang="en-US" sz="2400" b="1" dirty="0" smtClean="0">
                <a:latin typeface="微軟正黑體" panose="020B0604030504040204" pitchFamily="34" charset="-120"/>
                <a:ea typeface="微軟正黑體" panose="020B0604030504040204" pitchFamily="34" charset="-120"/>
              </a:rPr>
              <a:t>產業</a:t>
            </a:r>
            <a:endParaRPr lang="en-US" altLang="zh-TW" sz="2400" b="1" dirty="0" smtClean="0">
              <a:latin typeface="微軟正黑體" panose="020B0604030504040204" pitchFamily="34" charset="-120"/>
              <a:ea typeface="微軟正黑體" panose="020B0604030504040204" pitchFamily="34" charset="-120"/>
            </a:endParaRPr>
          </a:p>
          <a:p>
            <a:pPr marL="174625" indent="-174625">
              <a:lnSpc>
                <a:spcPts val="2800"/>
              </a:lnSpc>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運用整合行銷傳播工具，提升臺灣產業國際</a:t>
            </a:r>
            <a:r>
              <a:rPr lang="zh-TW" altLang="en-US" sz="2400" b="1" dirty="0" smtClean="0">
                <a:latin typeface="微軟正黑體" panose="020B0604030504040204" pitchFamily="34" charset="-120"/>
                <a:ea typeface="微軟正黑體" panose="020B0604030504040204" pitchFamily="34" charset="-120"/>
              </a:rPr>
              <a:t>形象</a:t>
            </a:r>
            <a:endParaRPr lang="zh-TW" altLang="en-US" sz="2400" b="1" dirty="0">
              <a:latin typeface="微軟正黑體" panose="020B0604030504040204" pitchFamily="34" charset="-120"/>
              <a:ea typeface="微軟正黑體" panose="020B0604030504040204" pitchFamily="34" charset="-120"/>
            </a:endParaRPr>
          </a:p>
        </p:txBody>
      </p:sp>
      <p:cxnSp>
        <p:nvCxnSpPr>
          <p:cNvPr id="11" name="直線コネクタ 81"/>
          <p:cNvCxnSpPr>
            <a:cxnSpLocks noChangeShapeType="1"/>
          </p:cNvCxnSpPr>
          <p:nvPr/>
        </p:nvCxnSpPr>
        <p:spPr bwMode="auto">
          <a:xfrm rot="10800000">
            <a:off x="958354" y="745283"/>
            <a:ext cx="7358062"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
        <p:nvSpPr>
          <p:cNvPr id="12" name="AutoShape 2"/>
          <p:cNvSpPr>
            <a:spLocks noChangeArrowheads="1"/>
          </p:cNvSpPr>
          <p:nvPr/>
        </p:nvSpPr>
        <p:spPr bwMode="auto">
          <a:xfrm>
            <a:off x="899592" y="116632"/>
            <a:ext cx="7488832" cy="628650"/>
          </a:xfrm>
          <a:prstGeom prst="flowChartAlternateProcess">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none" anchor="ctr"/>
          <a:lstStyle/>
          <a:p>
            <a:pPr lvl="0" algn="ctr"/>
            <a:r>
              <a:rPr kumimoji="0" lang="zh-TW" altLang="en-US" sz="3200" b="1" dirty="0" smtClean="0">
                <a:solidFill>
                  <a:srgbClr val="0000CC"/>
                </a:solidFill>
                <a:effectLst/>
                <a:latin typeface="微軟正黑體" panose="020B0604030504040204" pitchFamily="34" charset="-120"/>
                <a:ea typeface="微軟正黑體" panose="020B0604030504040204" pitchFamily="34" charset="-120"/>
                <a:cs typeface="Times New Roman" pitchFamily="18" charset="0"/>
              </a:rPr>
              <a:t>壹、我國對外貿易拓展</a:t>
            </a:r>
            <a:r>
              <a:rPr lang="zh-TW" altLang="en-US" sz="3200" b="1" dirty="0">
                <a:solidFill>
                  <a:srgbClr val="0000CC"/>
                </a:solidFill>
                <a:latin typeface="微軟正黑體" panose="020B0604030504040204" pitchFamily="34" charset="-120"/>
                <a:ea typeface="微軟正黑體" panose="020B0604030504040204" pitchFamily="34" charset="-120"/>
                <a:cs typeface="Times New Roman" pitchFamily="18" charset="0"/>
              </a:rPr>
              <a:t>策略及</a:t>
            </a:r>
            <a:r>
              <a:rPr lang="zh-TW" altLang="en-US" sz="32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作法</a:t>
            </a:r>
            <a:r>
              <a:rPr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(2/4)</a:t>
            </a:r>
            <a:endParaRPr lang="zh-TW" altLang="en-US" sz="20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val="375617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圓角矩形 77"/>
          <p:cNvSpPr/>
          <p:nvPr/>
        </p:nvSpPr>
        <p:spPr>
          <a:xfrm>
            <a:off x="3282331" y="955410"/>
            <a:ext cx="5386560" cy="984439"/>
          </a:xfrm>
          <a:prstGeom prst="roundRect">
            <a:avLst/>
          </a:prstGeom>
          <a:no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lvl="1">
              <a:lnSpc>
                <a:spcPts val="2300"/>
              </a:lnSpc>
              <a:buFont typeface="Wingdings" pitchFamily="2" charset="2"/>
              <a:buChar char="Ø"/>
            </a:pPr>
            <a:r>
              <a:rPr lang="zh-TW" altLang="en-US" b="1" dirty="0">
                <a:solidFill>
                  <a:schemeClr val="accent2"/>
                </a:solidFill>
                <a:latin typeface="微軟正黑體" panose="020B0604030504040204" pitchFamily="34" charset="-120"/>
                <a:ea typeface="微軟正黑體" panose="020B0604030504040204" pitchFamily="34" charset="-120"/>
                <a:cs typeface="Times New Roman" pitchFamily="18" charset="0"/>
              </a:rPr>
              <a:t>辦理推廣貿易工作</a:t>
            </a:r>
            <a:endParaRPr kumimoji="0" lang="en-US" altLang="zh-TW" b="1" dirty="0" smtClean="0">
              <a:solidFill>
                <a:schemeClr val="tx1"/>
              </a:solidFill>
              <a:latin typeface="微軟正黑體" panose="020B0604030504040204" pitchFamily="34" charset="-120"/>
              <a:ea typeface="微軟正黑體" panose="020B0604030504040204" pitchFamily="34" charset="-120"/>
              <a:cs typeface="Times New Roman" pitchFamily="18" charset="0"/>
              <a:sym typeface="Wingdings" pitchFamily="2" charset="2"/>
            </a:endParaRPr>
          </a:p>
          <a:p>
            <a:pPr marL="0" lvl="1">
              <a:lnSpc>
                <a:spcPts val="2300"/>
              </a:lnSpc>
              <a:buFont typeface="Wingdings" pitchFamily="2" charset="2"/>
              <a:buChar char="Ø"/>
            </a:pPr>
            <a:r>
              <a:rPr kumimoji="0" lang="zh-TW" altLang="zh-TW" b="1" dirty="0" smtClean="0">
                <a:solidFill>
                  <a:schemeClr val="accent2"/>
                </a:solidFill>
                <a:latin typeface="微軟正黑體" panose="020B0604030504040204" pitchFamily="34" charset="-120"/>
                <a:ea typeface="微軟正黑體" panose="020B0604030504040204" pitchFamily="34" charset="-120"/>
                <a:cs typeface="Times New Roman" pitchFamily="18" charset="0"/>
              </a:rPr>
              <a:t>爭取全球政府採購商機專案</a:t>
            </a:r>
            <a:endParaRPr kumimoji="0" lang="en-US" altLang="zh-TW" b="1" dirty="0" smtClean="0">
              <a:solidFill>
                <a:schemeClr val="tx1"/>
              </a:solidFill>
              <a:latin typeface="微軟正黑體" panose="020B0604030504040204" pitchFamily="34" charset="-120"/>
              <a:ea typeface="微軟正黑體" panose="020B0604030504040204" pitchFamily="34" charset="-120"/>
              <a:cs typeface="Times New Roman" pitchFamily="18" charset="0"/>
              <a:sym typeface="Wingdings" pitchFamily="2" charset="2"/>
            </a:endParaRPr>
          </a:p>
          <a:p>
            <a:pPr marL="0" lvl="1">
              <a:lnSpc>
                <a:spcPts val="2300"/>
              </a:lnSpc>
              <a:buFont typeface="Wingdings" pitchFamily="2" charset="2"/>
              <a:buChar char="Ø"/>
            </a:pPr>
            <a:r>
              <a:rPr kumimoji="0" lang="zh-TW" altLang="en-US" b="1" dirty="0" smtClean="0">
                <a:solidFill>
                  <a:schemeClr val="accent2"/>
                </a:solidFill>
                <a:latin typeface="微軟正黑體" panose="020B0604030504040204" pitchFamily="34" charset="-120"/>
                <a:ea typeface="微軟正黑體" panose="020B0604030504040204" pitchFamily="34" charset="-120"/>
                <a:cs typeface="Times New Roman" pitchFamily="18" charset="0"/>
              </a:rPr>
              <a:t>臺</a:t>
            </a:r>
            <a:r>
              <a:rPr kumimoji="0" lang="zh-TW" altLang="zh-TW" b="1" dirty="0" smtClean="0">
                <a:solidFill>
                  <a:schemeClr val="accent2"/>
                </a:solidFill>
                <a:latin typeface="微軟正黑體" panose="020B0604030504040204" pitchFamily="34" charset="-120"/>
                <a:ea typeface="微軟正黑體" panose="020B0604030504040204" pitchFamily="34" charset="-120"/>
                <a:cs typeface="Times New Roman" pitchFamily="18" charset="0"/>
              </a:rPr>
              <a:t>灣產業形象廣宣計畫</a:t>
            </a:r>
            <a:endParaRPr kumimoji="0" lang="en-US" altLang="zh-TW" b="1" dirty="0" smtClean="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sp>
        <p:nvSpPr>
          <p:cNvPr id="27" name="AutoShape 9"/>
          <p:cNvSpPr>
            <a:spLocks noChangeArrowheads="1"/>
          </p:cNvSpPr>
          <p:nvPr/>
        </p:nvSpPr>
        <p:spPr bwMode="auto">
          <a:xfrm>
            <a:off x="1258888" y="2716735"/>
            <a:ext cx="1866900" cy="62388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defTabSz="1095375" fontAlgn="auto">
              <a:spcBef>
                <a:spcPts val="0"/>
              </a:spcBef>
              <a:spcAft>
                <a:spcPts val="1200"/>
              </a:spcAft>
              <a:defRPr/>
            </a:pPr>
            <a:r>
              <a:rPr kumimoji="0" lang="zh-TW" altLang="en-US" sz="2000" b="1" dirty="0">
                <a:latin typeface="微軟正黑體" panose="020B0604030504040204" pitchFamily="34" charset="-120"/>
                <a:ea typeface="微軟正黑體" panose="020B0604030504040204" pitchFamily="34" charset="-120"/>
                <a:cs typeface="Times New Roman" pitchFamily="18" charset="0"/>
              </a:rPr>
              <a:t>補助計畫</a:t>
            </a:r>
          </a:p>
        </p:txBody>
      </p:sp>
      <p:sp>
        <p:nvSpPr>
          <p:cNvPr id="31" name="AutoShape 9"/>
          <p:cNvSpPr>
            <a:spLocks noChangeArrowheads="1"/>
          </p:cNvSpPr>
          <p:nvPr/>
        </p:nvSpPr>
        <p:spPr bwMode="auto">
          <a:xfrm>
            <a:off x="827088" y="1132559"/>
            <a:ext cx="1866900" cy="57626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defTabSz="1095375" fontAlgn="auto">
              <a:spcBef>
                <a:spcPts val="0"/>
              </a:spcBef>
              <a:spcAft>
                <a:spcPts val="1200"/>
              </a:spcAft>
              <a:defRPr/>
            </a:pPr>
            <a:r>
              <a:rPr kumimoji="0" lang="zh-TW" altLang="en-US" sz="2000" b="1" dirty="0">
                <a:solidFill>
                  <a:schemeClr val="accent2"/>
                </a:solidFill>
                <a:latin typeface="微軟正黑體" panose="020B0604030504040204" pitchFamily="34" charset="-120"/>
                <a:ea typeface="微軟正黑體" panose="020B0604030504040204" pitchFamily="34" charset="-120"/>
                <a:cs typeface="Times New Roman" pitchFamily="18" charset="0"/>
              </a:rPr>
              <a:t>委託貿協</a:t>
            </a:r>
          </a:p>
        </p:txBody>
      </p:sp>
      <p:sp>
        <p:nvSpPr>
          <p:cNvPr id="32" name="AutoShape 9"/>
          <p:cNvSpPr>
            <a:spLocks noChangeArrowheads="1"/>
          </p:cNvSpPr>
          <p:nvPr/>
        </p:nvSpPr>
        <p:spPr bwMode="auto">
          <a:xfrm>
            <a:off x="1258888" y="4221088"/>
            <a:ext cx="1866900" cy="576263"/>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defTabSz="1095375" fontAlgn="auto">
              <a:spcBef>
                <a:spcPts val="0"/>
              </a:spcBef>
              <a:spcAft>
                <a:spcPts val="1200"/>
              </a:spcAft>
              <a:defRPr/>
            </a:pPr>
            <a:r>
              <a:rPr kumimoji="0" lang="zh-TW" altLang="en-US" sz="2000" b="1" dirty="0">
                <a:solidFill>
                  <a:srgbClr val="006600"/>
                </a:solidFill>
                <a:latin typeface="微軟正黑體" panose="020B0604030504040204" pitchFamily="34" charset="-120"/>
                <a:ea typeface="微軟正黑體" panose="020B0604030504040204" pitchFamily="34" charset="-120"/>
                <a:cs typeface="Times New Roman" pitchFamily="18" charset="0"/>
              </a:rPr>
              <a:t>其他專案計畫</a:t>
            </a:r>
          </a:p>
        </p:txBody>
      </p:sp>
      <p:grpSp>
        <p:nvGrpSpPr>
          <p:cNvPr id="2" name="Group 62"/>
          <p:cNvGrpSpPr>
            <a:grpSpLocks/>
          </p:cNvGrpSpPr>
          <p:nvPr/>
        </p:nvGrpSpPr>
        <p:grpSpPr bwMode="auto">
          <a:xfrm rot="19800000" flipV="1">
            <a:off x="2780531" y="1057904"/>
            <a:ext cx="379936" cy="282363"/>
            <a:chOff x="1682" y="3083"/>
            <a:chExt cx="559" cy="265"/>
          </a:xfrm>
          <a:effectLst>
            <a:outerShdw blurRad="50800" dist="38100" dir="2700000" algn="tl" rotWithShape="0">
              <a:prstClr val="black">
                <a:alpha val="40000"/>
              </a:prstClr>
            </a:outerShdw>
          </a:effectLst>
        </p:grpSpPr>
        <p:sp>
          <p:nvSpPr>
            <p:cNvPr id="42" name="AutoShape 63"/>
            <p:cNvSpPr>
              <a:spLocks noChangeArrowheads="1"/>
            </p:cNvSpPr>
            <p:nvPr/>
          </p:nvSpPr>
          <p:spPr bwMode="auto">
            <a:xfrm>
              <a:off x="1997" y="3083"/>
              <a:ext cx="244" cy="265"/>
            </a:xfrm>
            <a:prstGeom prst="chevron">
              <a:avLst>
                <a:gd name="adj" fmla="val 50519"/>
              </a:avLst>
            </a:prstGeom>
            <a:solidFill>
              <a:srgbClr val="FFFFFF"/>
            </a:solidFill>
            <a:ln w="19050">
              <a:solidFill>
                <a:schemeClr val="accent2">
                  <a:lumMod val="60000"/>
                  <a:lumOff val="40000"/>
                </a:schemeClr>
              </a:solidFill>
              <a:miter lim="800000"/>
              <a:headEnd/>
              <a:tailEnd/>
            </a:ln>
            <a:effectLst/>
          </p:spPr>
          <p:txBody>
            <a:bodyPr bIns="10800" anchor="ctr"/>
            <a:lstStyle/>
            <a:p>
              <a:pPr algn="ctr" fontAlgn="auto">
                <a:spcBef>
                  <a:spcPts val="0"/>
                </a:spcBef>
                <a:spcAft>
                  <a:spcPts val="0"/>
                </a:spcAft>
                <a:defRPr/>
              </a:pPr>
              <a:endParaRPr kumimoji="0" lang="zh-TW" altLang="en-US" sz="1600" kern="0">
                <a:solidFill>
                  <a:sysClr val="windowText" lastClr="000000"/>
                </a:solidFill>
                <a:latin typeface="微軟正黑體" panose="020B0604030504040204" pitchFamily="34" charset="-120"/>
                <a:ea typeface="微軟正黑體" panose="020B0604030504040204" pitchFamily="34" charset="-120"/>
              </a:endParaRPr>
            </a:p>
          </p:txBody>
        </p:sp>
        <p:sp>
          <p:nvSpPr>
            <p:cNvPr id="43" name="AutoShape 64"/>
            <p:cNvSpPr>
              <a:spLocks noChangeArrowheads="1"/>
            </p:cNvSpPr>
            <p:nvPr/>
          </p:nvSpPr>
          <p:spPr bwMode="auto">
            <a:xfrm>
              <a:off x="1840" y="3083"/>
              <a:ext cx="244" cy="265"/>
            </a:xfrm>
            <a:prstGeom prst="chevron">
              <a:avLst>
                <a:gd name="adj" fmla="val 50519"/>
              </a:avLst>
            </a:prstGeom>
            <a:solidFill>
              <a:srgbClr val="FFFFFF"/>
            </a:solidFill>
            <a:ln w="19050">
              <a:solidFill>
                <a:schemeClr val="accent2">
                  <a:lumMod val="60000"/>
                  <a:lumOff val="40000"/>
                </a:schemeClr>
              </a:solidFill>
              <a:miter lim="800000"/>
              <a:headEnd/>
              <a:tailEnd/>
            </a:ln>
            <a:effectLst/>
          </p:spPr>
          <p:txBody>
            <a:bodyPr bIns="10800" anchor="ctr"/>
            <a:lstStyle/>
            <a:p>
              <a:pPr algn="ctr" fontAlgn="auto">
                <a:spcBef>
                  <a:spcPts val="0"/>
                </a:spcBef>
                <a:spcAft>
                  <a:spcPts val="0"/>
                </a:spcAft>
                <a:defRPr/>
              </a:pPr>
              <a:endParaRPr kumimoji="0" lang="zh-TW" altLang="en-US" sz="1600" kern="0">
                <a:solidFill>
                  <a:sysClr val="windowText" lastClr="000000"/>
                </a:solidFill>
                <a:latin typeface="微軟正黑體" panose="020B0604030504040204" pitchFamily="34" charset="-120"/>
                <a:ea typeface="微軟正黑體" panose="020B0604030504040204" pitchFamily="34" charset="-120"/>
              </a:endParaRPr>
            </a:p>
          </p:txBody>
        </p:sp>
        <p:sp>
          <p:nvSpPr>
            <p:cNvPr id="44" name="AutoShape 65"/>
            <p:cNvSpPr>
              <a:spLocks noChangeArrowheads="1"/>
            </p:cNvSpPr>
            <p:nvPr/>
          </p:nvSpPr>
          <p:spPr bwMode="auto">
            <a:xfrm>
              <a:off x="1682" y="3151"/>
              <a:ext cx="239" cy="130"/>
            </a:xfrm>
            <a:prstGeom prst="chevron">
              <a:avLst>
                <a:gd name="adj" fmla="val 42310"/>
              </a:avLst>
            </a:prstGeom>
            <a:solidFill>
              <a:srgbClr val="FFFFFF"/>
            </a:solidFill>
            <a:ln w="19050">
              <a:solidFill>
                <a:schemeClr val="accent2">
                  <a:lumMod val="60000"/>
                  <a:lumOff val="40000"/>
                </a:schemeClr>
              </a:solidFill>
              <a:miter lim="800000"/>
              <a:headEnd/>
              <a:tailEnd/>
            </a:ln>
            <a:effectLst/>
          </p:spPr>
          <p:txBody>
            <a:bodyPr rot="10800000" bIns="10800" anchor="ctr"/>
            <a:lstStyle/>
            <a:p>
              <a:pPr algn="ctr" fontAlgn="auto">
                <a:lnSpc>
                  <a:spcPct val="95000"/>
                </a:lnSpc>
                <a:spcBef>
                  <a:spcPts val="0"/>
                </a:spcBef>
                <a:spcAft>
                  <a:spcPts val="0"/>
                </a:spcAft>
                <a:defRPr/>
              </a:pPr>
              <a:endParaRPr kumimoji="0" lang="zh-TW" altLang="zh-TW" sz="1600" b="1" kern="0">
                <a:solidFill>
                  <a:sysClr val="windowText" lastClr="000000"/>
                </a:solidFill>
                <a:latin typeface="微軟正黑體" panose="020B0604030504040204" pitchFamily="34" charset="-120"/>
                <a:ea typeface="微軟正黑體" panose="020B0604030504040204" pitchFamily="34" charset="-120"/>
              </a:endParaRPr>
            </a:p>
          </p:txBody>
        </p:sp>
      </p:grpSp>
      <p:grpSp>
        <p:nvGrpSpPr>
          <p:cNvPr id="3" name="Group 62"/>
          <p:cNvGrpSpPr>
            <a:grpSpLocks/>
          </p:cNvGrpSpPr>
          <p:nvPr/>
        </p:nvGrpSpPr>
        <p:grpSpPr bwMode="auto">
          <a:xfrm rot="1800000" flipV="1">
            <a:off x="2791395" y="1565886"/>
            <a:ext cx="370225" cy="275146"/>
            <a:chOff x="1682" y="3083"/>
            <a:chExt cx="559" cy="265"/>
          </a:xfrm>
          <a:effectLst>
            <a:outerShdw blurRad="50800" dist="38100" dir="2700000" algn="tl" rotWithShape="0">
              <a:prstClr val="black">
                <a:alpha val="40000"/>
              </a:prstClr>
            </a:outerShdw>
          </a:effectLst>
        </p:grpSpPr>
        <p:sp>
          <p:nvSpPr>
            <p:cNvPr id="46" name="AutoShape 63"/>
            <p:cNvSpPr>
              <a:spLocks noChangeArrowheads="1"/>
            </p:cNvSpPr>
            <p:nvPr/>
          </p:nvSpPr>
          <p:spPr bwMode="auto">
            <a:xfrm>
              <a:off x="1997" y="3083"/>
              <a:ext cx="244" cy="265"/>
            </a:xfrm>
            <a:prstGeom prst="chevron">
              <a:avLst>
                <a:gd name="adj" fmla="val 50519"/>
              </a:avLst>
            </a:prstGeom>
            <a:solidFill>
              <a:srgbClr val="FFFFFF"/>
            </a:solidFill>
            <a:ln w="19050">
              <a:solidFill>
                <a:schemeClr val="accent2">
                  <a:lumMod val="60000"/>
                  <a:lumOff val="40000"/>
                </a:schemeClr>
              </a:solidFill>
              <a:miter lim="800000"/>
              <a:headEnd/>
              <a:tailEnd/>
            </a:ln>
            <a:effectLst/>
          </p:spPr>
          <p:txBody>
            <a:bodyPr bIns="10800" anchor="ctr"/>
            <a:lstStyle/>
            <a:p>
              <a:pPr algn="ctr" fontAlgn="auto">
                <a:spcBef>
                  <a:spcPts val="0"/>
                </a:spcBef>
                <a:spcAft>
                  <a:spcPts val="0"/>
                </a:spcAft>
                <a:defRPr/>
              </a:pPr>
              <a:endParaRPr kumimoji="0" lang="zh-TW" altLang="en-US" sz="1600" kern="0">
                <a:solidFill>
                  <a:sysClr val="windowText" lastClr="000000"/>
                </a:solidFill>
                <a:latin typeface="微軟正黑體" panose="020B0604030504040204" pitchFamily="34" charset="-120"/>
                <a:ea typeface="微軟正黑體" panose="020B0604030504040204" pitchFamily="34" charset="-120"/>
              </a:endParaRPr>
            </a:p>
          </p:txBody>
        </p:sp>
        <p:sp>
          <p:nvSpPr>
            <p:cNvPr id="47" name="AutoShape 64"/>
            <p:cNvSpPr>
              <a:spLocks noChangeArrowheads="1"/>
            </p:cNvSpPr>
            <p:nvPr/>
          </p:nvSpPr>
          <p:spPr bwMode="auto">
            <a:xfrm>
              <a:off x="1840" y="3083"/>
              <a:ext cx="244" cy="265"/>
            </a:xfrm>
            <a:prstGeom prst="chevron">
              <a:avLst>
                <a:gd name="adj" fmla="val 50519"/>
              </a:avLst>
            </a:prstGeom>
            <a:solidFill>
              <a:srgbClr val="FFFFFF"/>
            </a:solidFill>
            <a:ln w="19050">
              <a:solidFill>
                <a:schemeClr val="accent2">
                  <a:lumMod val="60000"/>
                  <a:lumOff val="40000"/>
                </a:schemeClr>
              </a:solidFill>
              <a:miter lim="800000"/>
              <a:headEnd/>
              <a:tailEnd/>
            </a:ln>
            <a:effectLst/>
          </p:spPr>
          <p:txBody>
            <a:bodyPr bIns="10800" anchor="ctr"/>
            <a:lstStyle/>
            <a:p>
              <a:pPr algn="ctr" fontAlgn="auto">
                <a:spcBef>
                  <a:spcPts val="0"/>
                </a:spcBef>
                <a:spcAft>
                  <a:spcPts val="0"/>
                </a:spcAft>
                <a:defRPr/>
              </a:pPr>
              <a:endParaRPr kumimoji="0" lang="zh-TW" altLang="en-US" sz="1600" kern="0">
                <a:solidFill>
                  <a:sysClr val="windowText" lastClr="000000"/>
                </a:solidFill>
                <a:latin typeface="微軟正黑體" panose="020B0604030504040204" pitchFamily="34" charset="-120"/>
                <a:ea typeface="微軟正黑體" panose="020B0604030504040204" pitchFamily="34" charset="-120"/>
              </a:endParaRPr>
            </a:p>
          </p:txBody>
        </p:sp>
        <p:sp>
          <p:nvSpPr>
            <p:cNvPr id="48" name="AutoShape 65"/>
            <p:cNvSpPr>
              <a:spLocks noChangeArrowheads="1"/>
            </p:cNvSpPr>
            <p:nvPr/>
          </p:nvSpPr>
          <p:spPr bwMode="auto">
            <a:xfrm>
              <a:off x="1682" y="3151"/>
              <a:ext cx="239" cy="130"/>
            </a:xfrm>
            <a:prstGeom prst="chevron">
              <a:avLst>
                <a:gd name="adj" fmla="val 42310"/>
              </a:avLst>
            </a:prstGeom>
            <a:solidFill>
              <a:srgbClr val="FFFFFF"/>
            </a:solidFill>
            <a:ln w="19050">
              <a:solidFill>
                <a:schemeClr val="accent2">
                  <a:lumMod val="60000"/>
                  <a:lumOff val="40000"/>
                </a:schemeClr>
              </a:solidFill>
              <a:miter lim="800000"/>
              <a:headEnd/>
              <a:tailEnd/>
            </a:ln>
            <a:effectLst/>
          </p:spPr>
          <p:txBody>
            <a:bodyPr rot="10800000" bIns="10800" anchor="ctr"/>
            <a:lstStyle/>
            <a:p>
              <a:pPr algn="ctr" fontAlgn="auto">
                <a:lnSpc>
                  <a:spcPct val="95000"/>
                </a:lnSpc>
                <a:spcBef>
                  <a:spcPts val="0"/>
                </a:spcBef>
                <a:spcAft>
                  <a:spcPts val="0"/>
                </a:spcAft>
                <a:defRPr/>
              </a:pPr>
              <a:endParaRPr kumimoji="0" lang="zh-TW" altLang="zh-TW" sz="1600" b="1" kern="0">
                <a:solidFill>
                  <a:sysClr val="windowText" lastClr="000000"/>
                </a:solidFill>
                <a:latin typeface="微軟正黑體" panose="020B0604030504040204" pitchFamily="34" charset="-120"/>
                <a:ea typeface="微軟正黑體" panose="020B0604030504040204" pitchFamily="34" charset="-120"/>
              </a:endParaRPr>
            </a:p>
          </p:txBody>
        </p:sp>
      </p:grpSp>
      <p:grpSp>
        <p:nvGrpSpPr>
          <p:cNvPr id="4" name="Group 62"/>
          <p:cNvGrpSpPr>
            <a:grpSpLocks/>
          </p:cNvGrpSpPr>
          <p:nvPr/>
        </p:nvGrpSpPr>
        <p:grpSpPr bwMode="auto">
          <a:xfrm rot="19800000" flipV="1">
            <a:off x="3217888" y="2580237"/>
            <a:ext cx="397201" cy="295195"/>
            <a:chOff x="1682" y="3083"/>
            <a:chExt cx="559" cy="265"/>
          </a:xfrm>
          <a:effectLst>
            <a:outerShdw blurRad="50800" dist="38100" dir="2700000" algn="tl" rotWithShape="0">
              <a:prstClr val="black">
                <a:alpha val="40000"/>
              </a:prstClr>
            </a:outerShdw>
          </a:effectLst>
        </p:grpSpPr>
        <p:sp>
          <p:nvSpPr>
            <p:cNvPr id="56" name="AutoShape 63"/>
            <p:cNvSpPr>
              <a:spLocks noChangeArrowheads="1"/>
            </p:cNvSpPr>
            <p:nvPr/>
          </p:nvSpPr>
          <p:spPr bwMode="auto">
            <a:xfrm>
              <a:off x="1997" y="3083"/>
              <a:ext cx="244" cy="265"/>
            </a:xfrm>
            <a:prstGeom prst="chevron">
              <a:avLst>
                <a:gd name="adj" fmla="val 50519"/>
              </a:avLst>
            </a:prstGeom>
            <a:solidFill>
              <a:srgbClr val="FFFFFF"/>
            </a:solidFill>
            <a:ln w="19050">
              <a:solidFill>
                <a:schemeClr val="tx2">
                  <a:lumMod val="60000"/>
                  <a:lumOff val="40000"/>
                </a:schemeClr>
              </a:solidFill>
              <a:miter lim="800000"/>
              <a:headEnd/>
              <a:tailEnd/>
            </a:ln>
            <a:effectLst/>
          </p:spPr>
          <p:txBody>
            <a:bodyPr bIns="10800" anchor="ctr"/>
            <a:lstStyle/>
            <a:p>
              <a:pPr algn="ctr" fontAlgn="auto">
                <a:spcBef>
                  <a:spcPts val="0"/>
                </a:spcBef>
                <a:spcAft>
                  <a:spcPts val="0"/>
                </a:spcAft>
                <a:defRPr/>
              </a:pPr>
              <a:endParaRPr kumimoji="0" lang="zh-TW" altLang="en-US" sz="1600" kern="0">
                <a:solidFill>
                  <a:sysClr val="windowText" lastClr="000000"/>
                </a:solidFill>
                <a:latin typeface="微軟正黑體" panose="020B0604030504040204" pitchFamily="34" charset="-120"/>
                <a:ea typeface="微軟正黑體" panose="020B0604030504040204" pitchFamily="34" charset="-120"/>
              </a:endParaRPr>
            </a:p>
          </p:txBody>
        </p:sp>
        <p:sp>
          <p:nvSpPr>
            <p:cNvPr id="57" name="AutoShape 64"/>
            <p:cNvSpPr>
              <a:spLocks noChangeArrowheads="1"/>
            </p:cNvSpPr>
            <p:nvPr/>
          </p:nvSpPr>
          <p:spPr bwMode="auto">
            <a:xfrm>
              <a:off x="1840" y="3083"/>
              <a:ext cx="244" cy="265"/>
            </a:xfrm>
            <a:prstGeom prst="chevron">
              <a:avLst>
                <a:gd name="adj" fmla="val 50519"/>
              </a:avLst>
            </a:prstGeom>
            <a:solidFill>
              <a:srgbClr val="FFFFFF"/>
            </a:solidFill>
            <a:ln w="19050">
              <a:solidFill>
                <a:schemeClr val="tx2">
                  <a:lumMod val="60000"/>
                  <a:lumOff val="40000"/>
                </a:schemeClr>
              </a:solidFill>
              <a:miter lim="800000"/>
              <a:headEnd/>
              <a:tailEnd/>
            </a:ln>
            <a:effectLst/>
          </p:spPr>
          <p:txBody>
            <a:bodyPr bIns="10800" anchor="ctr"/>
            <a:lstStyle/>
            <a:p>
              <a:pPr algn="ctr" fontAlgn="auto">
                <a:spcBef>
                  <a:spcPts val="0"/>
                </a:spcBef>
                <a:spcAft>
                  <a:spcPts val="0"/>
                </a:spcAft>
                <a:defRPr/>
              </a:pPr>
              <a:endParaRPr kumimoji="0" lang="zh-TW" altLang="en-US" sz="1600" kern="0">
                <a:solidFill>
                  <a:sysClr val="windowText" lastClr="000000"/>
                </a:solidFill>
                <a:latin typeface="微軟正黑體" panose="020B0604030504040204" pitchFamily="34" charset="-120"/>
                <a:ea typeface="微軟正黑體" panose="020B0604030504040204" pitchFamily="34" charset="-120"/>
              </a:endParaRPr>
            </a:p>
          </p:txBody>
        </p:sp>
        <p:sp>
          <p:nvSpPr>
            <p:cNvPr id="58" name="AutoShape 65"/>
            <p:cNvSpPr>
              <a:spLocks noChangeArrowheads="1"/>
            </p:cNvSpPr>
            <p:nvPr/>
          </p:nvSpPr>
          <p:spPr bwMode="auto">
            <a:xfrm>
              <a:off x="1682" y="3151"/>
              <a:ext cx="239" cy="130"/>
            </a:xfrm>
            <a:prstGeom prst="chevron">
              <a:avLst>
                <a:gd name="adj" fmla="val 42310"/>
              </a:avLst>
            </a:prstGeom>
            <a:solidFill>
              <a:srgbClr val="FFFFFF"/>
            </a:solidFill>
            <a:ln w="19050">
              <a:solidFill>
                <a:schemeClr val="tx2">
                  <a:lumMod val="60000"/>
                  <a:lumOff val="40000"/>
                </a:schemeClr>
              </a:solidFill>
              <a:miter lim="800000"/>
              <a:headEnd/>
              <a:tailEnd/>
            </a:ln>
            <a:effectLst/>
          </p:spPr>
          <p:txBody>
            <a:bodyPr rot="10800000" bIns="10800" anchor="ctr"/>
            <a:lstStyle/>
            <a:p>
              <a:pPr algn="ctr" fontAlgn="auto">
                <a:lnSpc>
                  <a:spcPct val="95000"/>
                </a:lnSpc>
                <a:spcBef>
                  <a:spcPts val="0"/>
                </a:spcBef>
                <a:spcAft>
                  <a:spcPts val="0"/>
                </a:spcAft>
                <a:defRPr/>
              </a:pPr>
              <a:endParaRPr kumimoji="0" lang="zh-TW" altLang="zh-TW" sz="1600" b="1" kern="0">
                <a:solidFill>
                  <a:sysClr val="windowText" lastClr="000000"/>
                </a:solidFill>
                <a:latin typeface="微軟正黑體" panose="020B0604030504040204" pitchFamily="34" charset="-120"/>
                <a:ea typeface="微軟正黑體" panose="020B0604030504040204" pitchFamily="34" charset="-120"/>
              </a:endParaRPr>
            </a:p>
          </p:txBody>
        </p:sp>
      </p:grpSp>
      <p:grpSp>
        <p:nvGrpSpPr>
          <p:cNvPr id="5" name="Group 62"/>
          <p:cNvGrpSpPr>
            <a:grpSpLocks/>
          </p:cNvGrpSpPr>
          <p:nvPr/>
        </p:nvGrpSpPr>
        <p:grpSpPr bwMode="auto">
          <a:xfrm rot="1800000" flipV="1">
            <a:off x="3212750" y="3234036"/>
            <a:ext cx="353957" cy="263057"/>
            <a:chOff x="1682" y="3083"/>
            <a:chExt cx="559" cy="265"/>
          </a:xfrm>
          <a:effectLst>
            <a:outerShdw blurRad="50800" dist="38100" dir="2700000" algn="tl" rotWithShape="0">
              <a:prstClr val="black">
                <a:alpha val="40000"/>
              </a:prstClr>
            </a:outerShdw>
          </a:effectLst>
        </p:grpSpPr>
        <p:sp>
          <p:nvSpPr>
            <p:cNvPr id="53" name="AutoShape 63"/>
            <p:cNvSpPr>
              <a:spLocks noChangeArrowheads="1"/>
            </p:cNvSpPr>
            <p:nvPr/>
          </p:nvSpPr>
          <p:spPr bwMode="auto">
            <a:xfrm>
              <a:off x="1997" y="3083"/>
              <a:ext cx="244" cy="265"/>
            </a:xfrm>
            <a:prstGeom prst="chevron">
              <a:avLst>
                <a:gd name="adj" fmla="val 50519"/>
              </a:avLst>
            </a:prstGeom>
            <a:solidFill>
              <a:srgbClr val="FFFFFF"/>
            </a:solidFill>
            <a:ln w="19050">
              <a:solidFill>
                <a:schemeClr val="tx2">
                  <a:lumMod val="60000"/>
                  <a:lumOff val="40000"/>
                </a:schemeClr>
              </a:solidFill>
              <a:miter lim="800000"/>
              <a:headEnd/>
              <a:tailEnd/>
            </a:ln>
            <a:effectLst/>
          </p:spPr>
          <p:txBody>
            <a:bodyPr bIns="10800" anchor="ctr"/>
            <a:lstStyle/>
            <a:p>
              <a:pPr algn="ctr" fontAlgn="auto">
                <a:spcBef>
                  <a:spcPts val="0"/>
                </a:spcBef>
                <a:spcAft>
                  <a:spcPts val="0"/>
                </a:spcAft>
                <a:defRPr/>
              </a:pPr>
              <a:endParaRPr kumimoji="0" lang="zh-TW" altLang="en-US" sz="1600" kern="0">
                <a:solidFill>
                  <a:sysClr val="windowText" lastClr="000000"/>
                </a:solidFill>
                <a:latin typeface="微軟正黑體" panose="020B0604030504040204" pitchFamily="34" charset="-120"/>
                <a:ea typeface="微軟正黑體" panose="020B0604030504040204" pitchFamily="34" charset="-120"/>
              </a:endParaRPr>
            </a:p>
          </p:txBody>
        </p:sp>
        <p:sp>
          <p:nvSpPr>
            <p:cNvPr id="54" name="AutoShape 64"/>
            <p:cNvSpPr>
              <a:spLocks noChangeArrowheads="1"/>
            </p:cNvSpPr>
            <p:nvPr/>
          </p:nvSpPr>
          <p:spPr bwMode="auto">
            <a:xfrm>
              <a:off x="1840" y="3083"/>
              <a:ext cx="244" cy="265"/>
            </a:xfrm>
            <a:prstGeom prst="chevron">
              <a:avLst>
                <a:gd name="adj" fmla="val 50519"/>
              </a:avLst>
            </a:prstGeom>
            <a:solidFill>
              <a:srgbClr val="FFFFFF"/>
            </a:solidFill>
            <a:ln w="19050">
              <a:solidFill>
                <a:schemeClr val="tx2">
                  <a:lumMod val="60000"/>
                  <a:lumOff val="40000"/>
                </a:schemeClr>
              </a:solidFill>
              <a:miter lim="800000"/>
              <a:headEnd/>
              <a:tailEnd/>
            </a:ln>
            <a:effectLst/>
          </p:spPr>
          <p:txBody>
            <a:bodyPr bIns="10800" anchor="ctr"/>
            <a:lstStyle/>
            <a:p>
              <a:pPr algn="ctr" fontAlgn="auto">
                <a:spcBef>
                  <a:spcPts val="0"/>
                </a:spcBef>
                <a:spcAft>
                  <a:spcPts val="0"/>
                </a:spcAft>
                <a:defRPr/>
              </a:pPr>
              <a:endParaRPr kumimoji="0" lang="zh-TW" altLang="en-US" sz="1600" kern="0">
                <a:solidFill>
                  <a:sysClr val="windowText" lastClr="000000"/>
                </a:solidFill>
                <a:latin typeface="微軟正黑體" panose="020B0604030504040204" pitchFamily="34" charset="-120"/>
                <a:ea typeface="微軟正黑體" panose="020B0604030504040204" pitchFamily="34" charset="-120"/>
              </a:endParaRPr>
            </a:p>
          </p:txBody>
        </p:sp>
        <p:sp>
          <p:nvSpPr>
            <p:cNvPr id="55" name="AutoShape 65"/>
            <p:cNvSpPr>
              <a:spLocks noChangeArrowheads="1"/>
            </p:cNvSpPr>
            <p:nvPr/>
          </p:nvSpPr>
          <p:spPr bwMode="auto">
            <a:xfrm>
              <a:off x="1682" y="3151"/>
              <a:ext cx="239" cy="130"/>
            </a:xfrm>
            <a:prstGeom prst="chevron">
              <a:avLst>
                <a:gd name="adj" fmla="val 42310"/>
              </a:avLst>
            </a:prstGeom>
            <a:solidFill>
              <a:srgbClr val="FFFFFF"/>
            </a:solidFill>
            <a:ln w="19050">
              <a:solidFill>
                <a:schemeClr val="tx2">
                  <a:lumMod val="60000"/>
                  <a:lumOff val="40000"/>
                </a:schemeClr>
              </a:solidFill>
              <a:miter lim="800000"/>
              <a:headEnd/>
              <a:tailEnd/>
            </a:ln>
            <a:effectLst/>
          </p:spPr>
          <p:txBody>
            <a:bodyPr rot="10800000" bIns="10800" anchor="ctr"/>
            <a:lstStyle/>
            <a:p>
              <a:pPr algn="ctr" fontAlgn="auto">
                <a:lnSpc>
                  <a:spcPct val="95000"/>
                </a:lnSpc>
                <a:spcBef>
                  <a:spcPts val="0"/>
                </a:spcBef>
                <a:spcAft>
                  <a:spcPts val="0"/>
                </a:spcAft>
                <a:defRPr/>
              </a:pPr>
              <a:endParaRPr kumimoji="0" lang="zh-TW" altLang="zh-TW" sz="1600" b="1" kern="0">
                <a:solidFill>
                  <a:sysClr val="windowText" lastClr="000000"/>
                </a:solidFill>
                <a:latin typeface="微軟正黑體" panose="020B0604030504040204" pitchFamily="34" charset="-120"/>
                <a:ea typeface="微軟正黑體" panose="020B0604030504040204" pitchFamily="34" charset="-120"/>
              </a:endParaRPr>
            </a:p>
          </p:txBody>
        </p:sp>
      </p:grpSp>
      <p:grpSp>
        <p:nvGrpSpPr>
          <p:cNvPr id="6" name="Group 62"/>
          <p:cNvGrpSpPr>
            <a:grpSpLocks/>
          </p:cNvGrpSpPr>
          <p:nvPr/>
        </p:nvGrpSpPr>
        <p:grpSpPr bwMode="auto">
          <a:xfrm rot="19800000" flipV="1">
            <a:off x="3226072" y="4008728"/>
            <a:ext cx="377951" cy="280888"/>
            <a:chOff x="1682" y="3083"/>
            <a:chExt cx="559" cy="265"/>
          </a:xfrm>
          <a:effectLst>
            <a:outerShdw blurRad="50800" dist="38100" dir="2700000" algn="tl" rotWithShape="0">
              <a:prstClr val="black">
                <a:alpha val="40000"/>
              </a:prstClr>
            </a:outerShdw>
          </a:effectLst>
        </p:grpSpPr>
        <p:sp>
          <p:nvSpPr>
            <p:cNvPr id="65" name="AutoShape 63"/>
            <p:cNvSpPr>
              <a:spLocks noChangeArrowheads="1"/>
            </p:cNvSpPr>
            <p:nvPr/>
          </p:nvSpPr>
          <p:spPr bwMode="auto">
            <a:xfrm>
              <a:off x="1997" y="3083"/>
              <a:ext cx="244" cy="265"/>
            </a:xfrm>
            <a:prstGeom prst="chevron">
              <a:avLst>
                <a:gd name="adj" fmla="val 50519"/>
              </a:avLst>
            </a:prstGeom>
            <a:solidFill>
              <a:srgbClr val="FFFFFF"/>
            </a:solidFill>
            <a:ln w="19050">
              <a:solidFill>
                <a:schemeClr val="accent3">
                  <a:lumMod val="75000"/>
                </a:schemeClr>
              </a:solidFill>
              <a:miter lim="800000"/>
              <a:headEnd/>
              <a:tailEnd/>
            </a:ln>
            <a:effectLst/>
          </p:spPr>
          <p:txBody>
            <a:bodyPr bIns="10800" anchor="ctr"/>
            <a:lstStyle/>
            <a:p>
              <a:pPr algn="ctr" fontAlgn="auto">
                <a:spcBef>
                  <a:spcPts val="0"/>
                </a:spcBef>
                <a:spcAft>
                  <a:spcPts val="0"/>
                </a:spcAft>
                <a:defRPr/>
              </a:pPr>
              <a:endParaRPr kumimoji="0" lang="zh-TW" altLang="en-US" sz="1600" kern="0">
                <a:solidFill>
                  <a:sysClr val="windowText" lastClr="000000"/>
                </a:solidFill>
                <a:latin typeface="微軟正黑體" panose="020B0604030504040204" pitchFamily="34" charset="-120"/>
                <a:ea typeface="微軟正黑體" panose="020B0604030504040204" pitchFamily="34" charset="-120"/>
              </a:endParaRPr>
            </a:p>
          </p:txBody>
        </p:sp>
        <p:sp>
          <p:nvSpPr>
            <p:cNvPr id="66" name="AutoShape 64"/>
            <p:cNvSpPr>
              <a:spLocks noChangeArrowheads="1"/>
            </p:cNvSpPr>
            <p:nvPr/>
          </p:nvSpPr>
          <p:spPr bwMode="auto">
            <a:xfrm>
              <a:off x="1840" y="3083"/>
              <a:ext cx="244" cy="265"/>
            </a:xfrm>
            <a:prstGeom prst="chevron">
              <a:avLst>
                <a:gd name="adj" fmla="val 50519"/>
              </a:avLst>
            </a:prstGeom>
            <a:solidFill>
              <a:srgbClr val="FFFFFF"/>
            </a:solidFill>
            <a:ln w="19050">
              <a:solidFill>
                <a:schemeClr val="accent3">
                  <a:lumMod val="75000"/>
                </a:schemeClr>
              </a:solidFill>
              <a:miter lim="800000"/>
              <a:headEnd/>
              <a:tailEnd/>
            </a:ln>
            <a:effectLst/>
          </p:spPr>
          <p:txBody>
            <a:bodyPr bIns="10800" anchor="ctr"/>
            <a:lstStyle/>
            <a:p>
              <a:pPr algn="ctr" fontAlgn="auto">
                <a:spcBef>
                  <a:spcPts val="0"/>
                </a:spcBef>
                <a:spcAft>
                  <a:spcPts val="0"/>
                </a:spcAft>
                <a:defRPr/>
              </a:pPr>
              <a:endParaRPr kumimoji="0" lang="zh-TW" altLang="en-US" sz="1600" kern="0">
                <a:solidFill>
                  <a:sysClr val="windowText" lastClr="000000"/>
                </a:solidFill>
                <a:latin typeface="微軟正黑體" panose="020B0604030504040204" pitchFamily="34" charset="-120"/>
                <a:ea typeface="微軟正黑體" panose="020B0604030504040204" pitchFamily="34" charset="-120"/>
              </a:endParaRPr>
            </a:p>
          </p:txBody>
        </p:sp>
        <p:sp>
          <p:nvSpPr>
            <p:cNvPr id="67" name="AutoShape 65"/>
            <p:cNvSpPr>
              <a:spLocks noChangeArrowheads="1"/>
            </p:cNvSpPr>
            <p:nvPr/>
          </p:nvSpPr>
          <p:spPr bwMode="auto">
            <a:xfrm>
              <a:off x="1682" y="3151"/>
              <a:ext cx="239" cy="130"/>
            </a:xfrm>
            <a:prstGeom prst="chevron">
              <a:avLst>
                <a:gd name="adj" fmla="val 42310"/>
              </a:avLst>
            </a:prstGeom>
            <a:solidFill>
              <a:srgbClr val="FFFFFF"/>
            </a:solidFill>
            <a:ln w="19050">
              <a:solidFill>
                <a:schemeClr val="accent3">
                  <a:lumMod val="75000"/>
                </a:schemeClr>
              </a:solidFill>
              <a:miter lim="800000"/>
              <a:headEnd/>
              <a:tailEnd/>
            </a:ln>
            <a:effectLst/>
          </p:spPr>
          <p:txBody>
            <a:bodyPr rot="10800000" bIns="10800" anchor="ctr"/>
            <a:lstStyle/>
            <a:p>
              <a:pPr algn="ctr" fontAlgn="auto">
                <a:lnSpc>
                  <a:spcPct val="95000"/>
                </a:lnSpc>
                <a:spcBef>
                  <a:spcPts val="0"/>
                </a:spcBef>
                <a:spcAft>
                  <a:spcPts val="0"/>
                </a:spcAft>
                <a:defRPr/>
              </a:pPr>
              <a:endParaRPr kumimoji="0" lang="zh-TW" altLang="zh-TW" sz="1600" b="1" kern="0">
                <a:solidFill>
                  <a:sysClr val="windowText" lastClr="000000"/>
                </a:solidFill>
                <a:latin typeface="微軟正黑體" panose="020B0604030504040204" pitchFamily="34" charset="-120"/>
                <a:ea typeface="微軟正黑體" panose="020B0604030504040204" pitchFamily="34" charset="-120"/>
              </a:endParaRPr>
            </a:p>
          </p:txBody>
        </p:sp>
      </p:grpSp>
      <p:grpSp>
        <p:nvGrpSpPr>
          <p:cNvPr id="7" name="Group 62"/>
          <p:cNvGrpSpPr>
            <a:grpSpLocks/>
          </p:cNvGrpSpPr>
          <p:nvPr/>
        </p:nvGrpSpPr>
        <p:grpSpPr bwMode="auto">
          <a:xfrm rot="1800000" flipV="1">
            <a:off x="3223398" y="4749852"/>
            <a:ext cx="355449" cy="264165"/>
            <a:chOff x="1682" y="3083"/>
            <a:chExt cx="559" cy="265"/>
          </a:xfrm>
          <a:effectLst>
            <a:outerShdw blurRad="50800" dist="38100" dir="2700000" algn="tl" rotWithShape="0">
              <a:prstClr val="black">
                <a:alpha val="40000"/>
              </a:prstClr>
            </a:outerShdw>
          </a:effectLst>
        </p:grpSpPr>
        <p:sp>
          <p:nvSpPr>
            <p:cNvPr id="69" name="AutoShape 63"/>
            <p:cNvSpPr>
              <a:spLocks noChangeArrowheads="1"/>
            </p:cNvSpPr>
            <p:nvPr/>
          </p:nvSpPr>
          <p:spPr bwMode="auto">
            <a:xfrm>
              <a:off x="1997" y="3083"/>
              <a:ext cx="244" cy="265"/>
            </a:xfrm>
            <a:prstGeom prst="chevron">
              <a:avLst>
                <a:gd name="adj" fmla="val 50519"/>
              </a:avLst>
            </a:prstGeom>
            <a:solidFill>
              <a:srgbClr val="FFFFFF"/>
            </a:solidFill>
            <a:ln w="19050">
              <a:solidFill>
                <a:schemeClr val="accent3">
                  <a:lumMod val="75000"/>
                </a:schemeClr>
              </a:solidFill>
              <a:miter lim="800000"/>
              <a:headEnd/>
              <a:tailEnd/>
            </a:ln>
            <a:effectLst/>
          </p:spPr>
          <p:txBody>
            <a:bodyPr bIns="10800" anchor="ctr"/>
            <a:lstStyle/>
            <a:p>
              <a:pPr algn="ctr" fontAlgn="auto">
                <a:spcBef>
                  <a:spcPts val="0"/>
                </a:spcBef>
                <a:spcAft>
                  <a:spcPts val="0"/>
                </a:spcAft>
                <a:defRPr/>
              </a:pPr>
              <a:endParaRPr kumimoji="0" lang="zh-TW" altLang="en-US" sz="1600" kern="0">
                <a:solidFill>
                  <a:sysClr val="windowText" lastClr="000000"/>
                </a:solidFill>
                <a:latin typeface="微軟正黑體" panose="020B0604030504040204" pitchFamily="34" charset="-120"/>
                <a:ea typeface="微軟正黑體" panose="020B0604030504040204" pitchFamily="34" charset="-120"/>
              </a:endParaRPr>
            </a:p>
          </p:txBody>
        </p:sp>
        <p:sp>
          <p:nvSpPr>
            <p:cNvPr id="70" name="AutoShape 64"/>
            <p:cNvSpPr>
              <a:spLocks noChangeArrowheads="1"/>
            </p:cNvSpPr>
            <p:nvPr/>
          </p:nvSpPr>
          <p:spPr bwMode="auto">
            <a:xfrm>
              <a:off x="1840" y="3083"/>
              <a:ext cx="244" cy="265"/>
            </a:xfrm>
            <a:prstGeom prst="chevron">
              <a:avLst>
                <a:gd name="adj" fmla="val 50519"/>
              </a:avLst>
            </a:prstGeom>
            <a:solidFill>
              <a:srgbClr val="FFFFFF"/>
            </a:solidFill>
            <a:ln w="19050">
              <a:solidFill>
                <a:schemeClr val="accent3">
                  <a:lumMod val="75000"/>
                </a:schemeClr>
              </a:solidFill>
              <a:miter lim="800000"/>
              <a:headEnd/>
              <a:tailEnd/>
            </a:ln>
            <a:effectLst/>
          </p:spPr>
          <p:txBody>
            <a:bodyPr bIns="10800" anchor="ctr"/>
            <a:lstStyle/>
            <a:p>
              <a:pPr algn="ctr" fontAlgn="auto">
                <a:spcBef>
                  <a:spcPts val="0"/>
                </a:spcBef>
                <a:spcAft>
                  <a:spcPts val="0"/>
                </a:spcAft>
                <a:defRPr/>
              </a:pPr>
              <a:endParaRPr kumimoji="0" lang="zh-TW" altLang="en-US" sz="1600" kern="0">
                <a:solidFill>
                  <a:sysClr val="windowText" lastClr="000000"/>
                </a:solidFill>
                <a:latin typeface="微軟正黑體" panose="020B0604030504040204" pitchFamily="34" charset="-120"/>
                <a:ea typeface="微軟正黑體" panose="020B0604030504040204" pitchFamily="34" charset="-120"/>
              </a:endParaRPr>
            </a:p>
          </p:txBody>
        </p:sp>
        <p:sp>
          <p:nvSpPr>
            <p:cNvPr id="71" name="AutoShape 65"/>
            <p:cNvSpPr>
              <a:spLocks noChangeArrowheads="1"/>
            </p:cNvSpPr>
            <p:nvPr/>
          </p:nvSpPr>
          <p:spPr bwMode="auto">
            <a:xfrm>
              <a:off x="1682" y="3151"/>
              <a:ext cx="239" cy="130"/>
            </a:xfrm>
            <a:prstGeom prst="chevron">
              <a:avLst>
                <a:gd name="adj" fmla="val 42310"/>
              </a:avLst>
            </a:prstGeom>
            <a:solidFill>
              <a:srgbClr val="FFFFFF"/>
            </a:solidFill>
            <a:ln w="19050">
              <a:solidFill>
                <a:schemeClr val="accent3">
                  <a:lumMod val="75000"/>
                </a:schemeClr>
              </a:solidFill>
              <a:miter lim="800000"/>
              <a:headEnd/>
              <a:tailEnd/>
            </a:ln>
            <a:effectLst/>
          </p:spPr>
          <p:txBody>
            <a:bodyPr rot="10800000" bIns="10800" anchor="ctr"/>
            <a:lstStyle/>
            <a:p>
              <a:pPr algn="ctr" fontAlgn="auto">
                <a:lnSpc>
                  <a:spcPct val="95000"/>
                </a:lnSpc>
                <a:spcBef>
                  <a:spcPts val="0"/>
                </a:spcBef>
                <a:spcAft>
                  <a:spcPts val="0"/>
                </a:spcAft>
                <a:defRPr/>
              </a:pPr>
              <a:endParaRPr kumimoji="0" lang="zh-TW" altLang="zh-TW" sz="1600" b="1" kern="0">
                <a:solidFill>
                  <a:sysClr val="windowText" lastClr="000000"/>
                </a:solidFill>
                <a:latin typeface="微軟正黑體" panose="020B0604030504040204" pitchFamily="34" charset="-120"/>
                <a:ea typeface="微軟正黑體" panose="020B0604030504040204" pitchFamily="34" charset="-120"/>
              </a:endParaRPr>
            </a:p>
          </p:txBody>
        </p:sp>
      </p:grpSp>
      <p:grpSp>
        <p:nvGrpSpPr>
          <p:cNvPr id="8" name="群組 89"/>
          <p:cNvGrpSpPr>
            <a:grpSpLocks/>
          </p:cNvGrpSpPr>
          <p:nvPr/>
        </p:nvGrpSpPr>
        <p:grpSpPr bwMode="auto">
          <a:xfrm>
            <a:off x="-900113" y="1840359"/>
            <a:ext cx="2011363" cy="3582988"/>
            <a:chOff x="-612576" y="2060848"/>
            <a:chExt cx="2011844" cy="3582588"/>
          </a:xfrm>
        </p:grpSpPr>
        <p:grpSp>
          <p:nvGrpSpPr>
            <p:cNvPr id="9" name="群組 17"/>
            <p:cNvGrpSpPr>
              <a:grpSpLocks/>
            </p:cNvGrpSpPr>
            <p:nvPr/>
          </p:nvGrpSpPr>
          <p:grpSpPr bwMode="auto">
            <a:xfrm>
              <a:off x="-612576" y="2060848"/>
              <a:ext cx="2011844" cy="3582588"/>
              <a:chOff x="1142976" y="1761492"/>
              <a:chExt cx="2251075" cy="4008600"/>
            </a:xfrm>
          </p:grpSpPr>
          <p:sp>
            <p:nvSpPr>
              <p:cNvPr id="19" name="Arc 4"/>
              <p:cNvSpPr>
                <a:spLocks/>
              </p:cNvSpPr>
              <p:nvPr/>
            </p:nvSpPr>
            <p:spPr bwMode="gray">
              <a:xfrm>
                <a:off x="1142976" y="1761492"/>
                <a:ext cx="2251075" cy="3960645"/>
              </a:xfrm>
              <a:custGeom>
                <a:avLst/>
                <a:gdLst>
                  <a:gd name="T0" fmla="*/ 2147483647 w 21600"/>
                  <a:gd name="T1" fmla="*/ 0 h 35893"/>
                  <a:gd name="T2" fmla="*/ 2147483647 w 21600"/>
                  <a:gd name="T3" fmla="*/ 2147483647 h 35893"/>
                  <a:gd name="T4" fmla="*/ 0 w 21600"/>
                  <a:gd name="T5" fmla="*/ 2147483647 h 35893"/>
                  <a:gd name="T6" fmla="*/ 0 60000 65536"/>
                  <a:gd name="T7" fmla="*/ 0 60000 65536"/>
                  <a:gd name="T8" fmla="*/ 0 60000 65536"/>
                  <a:gd name="T9" fmla="*/ 0 w 21600"/>
                  <a:gd name="T10" fmla="*/ 0 h 35893"/>
                  <a:gd name="T11" fmla="*/ 21600 w 21600"/>
                  <a:gd name="T12" fmla="*/ 35893 h 35893"/>
                </a:gdLst>
                <a:ahLst/>
                <a:cxnLst>
                  <a:cxn ang="T6">
                    <a:pos x="T0" y="T1"/>
                  </a:cxn>
                  <a:cxn ang="T7">
                    <a:pos x="T2" y="T3"/>
                  </a:cxn>
                  <a:cxn ang="T8">
                    <a:pos x="T4" y="T5"/>
                  </a:cxn>
                </a:cxnLst>
                <a:rect l="T9" t="T10" r="T11" b="T12"/>
                <a:pathLst>
                  <a:path w="21600" h="35893" fill="none" extrusionOk="0">
                    <a:moveTo>
                      <a:pt x="12004" y="-1"/>
                    </a:moveTo>
                    <a:cubicBezTo>
                      <a:pt x="18000" y="4008"/>
                      <a:pt x="21600" y="10744"/>
                      <a:pt x="21600" y="17957"/>
                    </a:cubicBezTo>
                    <a:cubicBezTo>
                      <a:pt x="21600" y="25155"/>
                      <a:pt x="18013" y="31881"/>
                      <a:pt x="12035" y="35892"/>
                    </a:cubicBezTo>
                  </a:path>
                  <a:path w="21600" h="35893" stroke="0" extrusionOk="0">
                    <a:moveTo>
                      <a:pt x="12004" y="-1"/>
                    </a:moveTo>
                    <a:cubicBezTo>
                      <a:pt x="18000" y="4008"/>
                      <a:pt x="21600" y="10744"/>
                      <a:pt x="21600" y="17957"/>
                    </a:cubicBezTo>
                    <a:cubicBezTo>
                      <a:pt x="21600" y="25155"/>
                      <a:pt x="18013" y="31881"/>
                      <a:pt x="12035" y="35892"/>
                    </a:cubicBezTo>
                    <a:lnTo>
                      <a:pt x="0" y="17957"/>
                    </a:lnTo>
                    <a:close/>
                  </a:path>
                </a:pathLst>
              </a:custGeom>
              <a:noFill/>
              <a:ln w="31750">
                <a:solidFill>
                  <a:schemeClr val="accent6"/>
                </a:solidFill>
                <a:prstDash val="sysDot"/>
                <a:round/>
                <a:headEnd/>
                <a:tailEnd/>
              </a:ln>
            </p:spPr>
            <p:txBody>
              <a:bodyPr wrap="none" anchor="ct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20" name="橢圓 19"/>
              <p:cNvSpPr/>
              <p:nvPr/>
            </p:nvSpPr>
            <p:spPr>
              <a:xfrm>
                <a:off x="2439120" y="1764789"/>
                <a:ext cx="216024" cy="216024"/>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25" name="橢圓 24"/>
              <p:cNvSpPr/>
              <p:nvPr/>
            </p:nvSpPr>
            <p:spPr>
              <a:xfrm>
                <a:off x="2439120" y="5554068"/>
                <a:ext cx="216024" cy="216024"/>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26" name="橢圓 25"/>
              <p:cNvSpPr/>
              <p:nvPr/>
            </p:nvSpPr>
            <p:spPr>
              <a:xfrm>
                <a:off x="3157241" y="2889480"/>
                <a:ext cx="216024" cy="216024"/>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grpSp>
        <p:sp>
          <p:nvSpPr>
            <p:cNvPr id="89" name="橢圓 88"/>
            <p:cNvSpPr/>
            <p:nvPr/>
          </p:nvSpPr>
          <p:spPr>
            <a:xfrm>
              <a:off x="1187624" y="4460070"/>
              <a:ext cx="193066" cy="19306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grpSp>
      <p:sp>
        <p:nvSpPr>
          <p:cNvPr id="68" name="AutoShape 9"/>
          <p:cNvSpPr>
            <a:spLocks noChangeArrowheads="1"/>
          </p:cNvSpPr>
          <p:nvPr/>
        </p:nvSpPr>
        <p:spPr bwMode="auto">
          <a:xfrm>
            <a:off x="827088" y="5306269"/>
            <a:ext cx="1866900" cy="62547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defTabSz="1095375" fontAlgn="auto">
              <a:spcBef>
                <a:spcPts val="0"/>
              </a:spcBef>
              <a:spcAft>
                <a:spcPts val="1200"/>
              </a:spcAft>
              <a:defRPr/>
            </a:pPr>
            <a:r>
              <a:rPr kumimoji="0" lang="zh-TW" altLang="en-US" sz="2000" b="1" dirty="0">
                <a:latin typeface="微軟正黑體" panose="020B0604030504040204" pitchFamily="34" charset="-120"/>
                <a:ea typeface="微軟正黑體" panose="020B0604030504040204" pitchFamily="34" charset="-120"/>
                <a:cs typeface="Times New Roman" pitchFamily="18" charset="0"/>
              </a:rPr>
              <a:t>整合</a:t>
            </a:r>
            <a:r>
              <a:rPr kumimoji="0" lang="zh-TW" altLang="en-US" sz="2000" b="1" dirty="0" smtClean="0">
                <a:latin typeface="微軟正黑體" panose="020B0604030504040204" pitchFamily="34" charset="-120"/>
                <a:ea typeface="微軟正黑體" panose="020B0604030504040204" pitchFamily="34" charset="-120"/>
                <a:cs typeface="Times New Roman" pitchFamily="18" charset="0"/>
              </a:rPr>
              <a:t>型措施</a:t>
            </a:r>
            <a:endParaRPr kumimoji="0" lang="zh-TW" altLang="en-US" sz="2000" b="1" dirty="0">
              <a:latin typeface="微軟正黑體" panose="020B0604030504040204" pitchFamily="34" charset="-120"/>
              <a:ea typeface="微軟正黑體" panose="020B0604030504040204" pitchFamily="34" charset="-120"/>
              <a:cs typeface="Times New Roman" pitchFamily="18" charset="0"/>
            </a:endParaRPr>
          </a:p>
        </p:txBody>
      </p:sp>
      <p:grpSp>
        <p:nvGrpSpPr>
          <p:cNvPr id="10" name="Group 62"/>
          <p:cNvGrpSpPr>
            <a:grpSpLocks/>
          </p:cNvGrpSpPr>
          <p:nvPr/>
        </p:nvGrpSpPr>
        <p:grpSpPr bwMode="auto">
          <a:xfrm rot="19800000" flipV="1">
            <a:off x="2773736" y="5232350"/>
            <a:ext cx="375381" cy="278978"/>
            <a:chOff x="1682" y="3083"/>
            <a:chExt cx="559" cy="265"/>
          </a:xfrm>
          <a:effectLst>
            <a:outerShdw blurRad="50800" dist="38100" dir="2700000" algn="tl" rotWithShape="0">
              <a:prstClr val="black">
                <a:alpha val="40000"/>
              </a:prstClr>
            </a:outerShdw>
          </a:effectLst>
        </p:grpSpPr>
        <p:sp>
          <p:nvSpPr>
            <p:cNvPr id="80" name="AutoShape 63"/>
            <p:cNvSpPr>
              <a:spLocks noChangeArrowheads="1"/>
            </p:cNvSpPr>
            <p:nvPr/>
          </p:nvSpPr>
          <p:spPr bwMode="auto">
            <a:xfrm>
              <a:off x="1997" y="3083"/>
              <a:ext cx="244" cy="265"/>
            </a:xfrm>
            <a:prstGeom prst="chevron">
              <a:avLst>
                <a:gd name="adj" fmla="val 50519"/>
              </a:avLst>
            </a:prstGeom>
            <a:solidFill>
              <a:srgbClr val="FFFFFF"/>
            </a:solidFill>
            <a:ln w="19050">
              <a:solidFill>
                <a:schemeClr val="accent4">
                  <a:lumMod val="60000"/>
                  <a:lumOff val="40000"/>
                </a:schemeClr>
              </a:solidFill>
              <a:miter lim="800000"/>
              <a:headEnd/>
              <a:tailEnd/>
            </a:ln>
            <a:effectLst/>
          </p:spPr>
          <p:txBody>
            <a:bodyPr bIns="10800" anchor="ctr"/>
            <a:lstStyle/>
            <a:p>
              <a:pPr algn="ctr" fontAlgn="auto">
                <a:spcBef>
                  <a:spcPts val="0"/>
                </a:spcBef>
                <a:spcAft>
                  <a:spcPts val="0"/>
                </a:spcAft>
                <a:defRPr/>
              </a:pPr>
              <a:endParaRPr kumimoji="0" lang="zh-TW" altLang="en-US" sz="1600" kern="0">
                <a:solidFill>
                  <a:sysClr val="windowText" lastClr="000000"/>
                </a:solidFill>
                <a:latin typeface="微軟正黑體" panose="020B0604030504040204" pitchFamily="34" charset="-120"/>
                <a:ea typeface="微軟正黑體" panose="020B0604030504040204" pitchFamily="34" charset="-120"/>
              </a:endParaRPr>
            </a:p>
          </p:txBody>
        </p:sp>
        <p:sp>
          <p:nvSpPr>
            <p:cNvPr id="81" name="AutoShape 64"/>
            <p:cNvSpPr>
              <a:spLocks noChangeArrowheads="1"/>
            </p:cNvSpPr>
            <p:nvPr/>
          </p:nvSpPr>
          <p:spPr bwMode="auto">
            <a:xfrm>
              <a:off x="1840" y="3083"/>
              <a:ext cx="244" cy="265"/>
            </a:xfrm>
            <a:prstGeom prst="chevron">
              <a:avLst>
                <a:gd name="adj" fmla="val 50519"/>
              </a:avLst>
            </a:prstGeom>
            <a:solidFill>
              <a:srgbClr val="FFFFFF"/>
            </a:solidFill>
            <a:ln w="19050">
              <a:solidFill>
                <a:schemeClr val="accent4">
                  <a:lumMod val="60000"/>
                  <a:lumOff val="40000"/>
                </a:schemeClr>
              </a:solidFill>
              <a:miter lim="800000"/>
              <a:headEnd/>
              <a:tailEnd/>
            </a:ln>
            <a:effectLst/>
          </p:spPr>
          <p:txBody>
            <a:bodyPr bIns="10800" anchor="ctr"/>
            <a:lstStyle/>
            <a:p>
              <a:pPr algn="ctr" fontAlgn="auto">
                <a:spcBef>
                  <a:spcPts val="0"/>
                </a:spcBef>
                <a:spcAft>
                  <a:spcPts val="0"/>
                </a:spcAft>
                <a:defRPr/>
              </a:pPr>
              <a:endParaRPr kumimoji="0" lang="zh-TW" altLang="en-US" sz="1600" kern="0">
                <a:solidFill>
                  <a:sysClr val="windowText" lastClr="000000"/>
                </a:solidFill>
                <a:latin typeface="微軟正黑體" panose="020B0604030504040204" pitchFamily="34" charset="-120"/>
                <a:ea typeface="微軟正黑體" panose="020B0604030504040204" pitchFamily="34" charset="-120"/>
              </a:endParaRPr>
            </a:p>
          </p:txBody>
        </p:sp>
        <p:sp>
          <p:nvSpPr>
            <p:cNvPr id="90" name="AutoShape 65"/>
            <p:cNvSpPr>
              <a:spLocks noChangeArrowheads="1"/>
            </p:cNvSpPr>
            <p:nvPr/>
          </p:nvSpPr>
          <p:spPr bwMode="auto">
            <a:xfrm>
              <a:off x="1682" y="3151"/>
              <a:ext cx="239" cy="130"/>
            </a:xfrm>
            <a:prstGeom prst="chevron">
              <a:avLst>
                <a:gd name="adj" fmla="val 42310"/>
              </a:avLst>
            </a:prstGeom>
            <a:solidFill>
              <a:srgbClr val="FFFFFF"/>
            </a:solidFill>
            <a:ln w="19050">
              <a:solidFill>
                <a:schemeClr val="accent4">
                  <a:lumMod val="60000"/>
                  <a:lumOff val="40000"/>
                </a:schemeClr>
              </a:solidFill>
              <a:miter lim="800000"/>
              <a:headEnd/>
              <a:tailEnd/>
            </a:ln>
            <a:effectLst/>
          </p:spPr>
          <p:txBody>
            <a:bodyPr rot="10800000" bIns="10800" anchor="ctr"/>
            <a:lstStyle/>
            <a:p>
              <a:pPr algn="ctr" fontAlgn="auto">
                <a:lnSpc>
                  <a:spcPct val="95000"/>
                </a:lnSpc>
                <a:spcBef>
                  <a:spcPts val="0"/>
                </a:spcBef>
                <a:spcAft>
                  <a:spcPts val="0"/>
                </a:spcAft>
                <a:defRPr/>
              </a:pPr>
              <a:endParaRPr kumimoji="0" lang="zh-TW" altLang="zh-TW" sz="1600" b="1" kern="0">
                <a:solidFill>
                  <a:sysClr val="windowText" lastClr="000000"/>
                </a:solidFill>
                <a:latin typeface="微軟正黑體" panose="020B0604030504040204" pitchFamily="34" charset="-120"/>
                <a:ea typeface="微軟正黑體" panose="020B0604030504040204" pitchFamily="34" charset="-120"/>
              </a:endParaRPr>
            </a:p>
          </p:txBody>
        </p:sp>
      </p:grpSp>
      <p:grpSp>
        <p:nvGrpSpPr>
          <p:cNvPr id="11" name="Group 62"/>
          <p:cNvGrpSpPr>
            <a:grpSpLocks/>
          </p:cNvGrpSpPr>
          <p:nvPr/>
        </p:nvGrpSpPr>
        <p:grpSpPr bwMode="auto">
          <a:xfrm rot="1800000" flipV="1">
            <a:off x="2774275" y="5804139"/>
            <a:ext cx="379913" cy="282346"/>
            <a:chOff x="1682" y="3083"/>
            <a:chExt cx="559" cy="265"/>
          </a:xfrm>
          <a:effectLst>
            <a:outerShdw blurRad="50800" dist="38100" dir="2700000" algn="tl" rotWithShape="0">
              <a:prstClr val="black">
                <a:alpha val="40000"/>
              </a:prstClr>
            </a:outerShdw>
          </a:effectLst>
        </p:grpSpPr>
        <p:sp>
          <p:nvSpPr>
            <p:cNvPr id="92" name="AutoShape 63"/>
            <p:cNvSpPr>
              <a:spLocks noChangeArrowheads="1"/>
            </p:cNvSpPr>
            <p:nvPr/>
          </p:nvSpPr>
          <p:spPr bwMode="auto">
            <a:xfrm>
              <a:off x="1997" y="3083"/>
              <a:ext cx="244" cy="265"/>
            </a:xfrm>
            <a:prstGeom prst="chevron">
              <a:avLst>
                <a:gd name="adj" fmla="val 50519"/>
              </a:avLst>
            </a:prstGeom>
            <a:solidFill>
              <a:srgbClr val="FFFFFF"/>
            </a:solidFill>
            <a:ln w="19050">
              <a:solidFill>
                <a:schemeClr val="accent4">
                  <a:lumMod val="60000"/>
                  <a:lumOff val="40000"/>
                </a:schemeClr>
              </a:solidFill>
              <a:miter lim="800000"/>
              <a:headEnd/>
              <a:tailEnd/>
            </a:ln>
            <a:effectLst/>
          </p:spPr>
          <p:txBody>
            <a:bodyPr bIns="10800" anchor="ctr"/>
            <a:lstStyle/>
            <a:p>
              <a:pPr algn="ctr" fontAlgn="auto">
                <a:spcBef>
                  <a:spcPts val="0"/>
                </a:spcBef>
                <a:spcAft>
                  <a:spcPts val="0"/>
                </a:spcAft>
                <a:defRPr/>
              </a:pPr>
              <a:endParaRPr kumimoji="0" lang="zh-TW" altLang="en-US" sz="1600" kern="0">
                <a:solidFill>
                  <a:sysClr val="windowText" lastClr="000000"/>
                </a:solidFill>
                <a:latin typeface="微軟正黑體" panose="020B0604030504040204" pitchFamily="34" charset="-120"/>
                <a:ea typeface="微軟正黑體" panose="020B0604030504040204" pitchFamily="34" charset="-120"/>
              </a:endParaRPr>
            </a:p>
          </p:txBody>
        </p:sp>
        <p:sp>
          <p:nvSpPr>
            <p:cNvPr id="93" name="AutoShape 64"/>
            <p:cNvSpPr>
              <a:spLocks noChangeArrowheads="1"/>
            </p:cNvSpPr>
            <p:nvPr/>
          </p:nvSpPr>
          <p:spPr bwMode="auto">
            <a:xfrm>
              <a:off x="1840" y="3083"/>
              <a:ext cx="244" cy="265"/>
            </a:xfrm>
            <a:prstGeom prst="chevron">
              <a:avLst>
                <a:gd name="adj" fmla="val 50519"/>
              </a:avLst>
            </a:prstGeom>
            <a:solidFill>
              <a:srgbClr val="FFFFFF"/>
            </a:solidFill>
            <a:ln w="19050">
              <a:solidFill>
                <a:schemeClr val="accent4">
                  <a:lumMod val="60000"/>
                  <a:lumOff val="40000"/>
                </a:schemeClr>
              </a:solidFill>
              <a:miter lim="800000"/>
              <a:headEnd/>
              <a:tailEnd/>
            </a:ln>
            <a:effectLst/>
          </p:spPr>
          <p:txBody>
            <a:bodyPr bIns="10800" anchor="ctr"/>
            <a:lstStyle/>
            <a:p>
              <a:pPr algn="ctr" fontAlgn="auto">
                <a:spcBef>
                  <a:spcPts val="0"/>
                </a:spcBef>
                <a:spcAft>
                  <a:spcPts val="0"/>
                </a:spcAft>
                <a:defRPr/>
              </a:pPr>
              <a:endParaRPr kumimoji="0" lang="zh-TW" altLang="en-US" sz="1600" kern="0">
                <a:solidFill>
                  <a:sysClr val="windowText" lastClr="000000"/>
                </a:solidFill>
                <a:latin typeface="微軟正黑體" panose="020B0604030504040204" pitchFamily="34" charset="-120"/>
                <a:ea typeface="微軟正黑體" panose="020B0604030504040204" pitchFamily="34" charset="-120"/>
              </a:endParaRPr>
            </a:p>
          </p:txBody>
        </p:sp>
        <p:sp>
          <p:nvSpPr>
            <p:cNvPr id="94" name="AutoShape 65"/>
            <p:cNvSpPr>
              <a:spLocks noChangeArrowheads="1"/>
            </p:cNvSpPr>
            <p:nvPr/>
          </p:nvSpPr>
          <p:spPr bwMode="auto">
            <a:xfrm>
              <a:off x="1682" y="3151"/>
              <a:ext cx="239" cy="130"/>
            </a:xfrm>
            <a:prstGeom prst="chevron">
              <a:avLst>
                <a:gd name="adj" fmla="val 42310"/>
              </a:avLst>
            </a:prstGeom>
            <a:solidFill>
              <a:srgbClr val="FFFFFF"/>
            </a:solidFill>
            <a:ln w="19050">
              <a:solidFill>
                <a:schemeClr val="accent4">
                  <a:lumMod val="60000"/>
                  <a:lumOff val="40000"/>
                </a:schemeClr>
              </a:solidFill>
              <a:miter lim="800000"/>
              <a:headEnd/>
              <a:tailEnd/>
            </a:ln>
            <a:effectLst/>
          </p:spPr>
          <p:txBody>
            <a:bodyPr rot="10800000" bIns="10800" anchor="ctr"/>
            <a:lstStyle/>
            <a:p>
              <a:pPr algn="ctr" fontAlgn="auto">
                <a:lnSpc>
                  <a:spcPct val="95000"/>
                </a:lnSpc>
                <a:spcBef>
                  <a:spcPts val="0"/>
                </a:spcBef>
                <a:spcAft>
                  <a:spcPts val="0"/>
                </a:spcAft>
                <a:defRPr/>
              </a:pPr>
              <a:endParaRPr kumimoji="0" lang="zh-TW" altLang="zh-TW" sz="1600" b="1" kern="0">
                <a:solidFill>
                  <a:sysClr val="windowText" lastClr="000000"/>
                </a:solidFill>
                <a:latin typeface="微軟正黑體" panose="020B0604030504040204" pitchFamily="34" charset="-120"/>
                <a:ea typeface="微軟正黑體" panose="020B0604030504040204" pitchFamily="34" charset="-120"/>
              </a:endParaRPr>
            </a:p>
          </p:txBody>
        </p:sp>
      </p:grpSp>
      <p:cxnSp>
        <p:nvCxnSpPr>
          <p:cNvPr id="76" name="直線コネクタ 81"/>
          <p:cNvCxnSpPr>
            <a:cxnSpLocks noChangeShapeType="1"/>
          </p:cNvCxnSpPr>
          <p:nvPr/>
        </p:nvCxnSpPr>
        <p:spPr bwMode="auto">
          <a:xfrm rot="10800000">
            <a:off x="958354" y="745283"/>
            <a:ext cx="7358062"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
        <p:nvSpPr>
          <p:cNvPr id="79" name="圓角矩形 78"/>
          <p:cNvSpPr/>
          <p:nvPr/>
        </p:nvSpPr>
        <p:spPr>
          <a:xfrm>
            <a:off x="3667496" y="2287419"/>
            <a:ext cx="5002449" cy="1573629"/>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2300"/>
              </a:lnSpc>
              <a:buFont typeface="Wingdings" pitchFamily="2" charset="2"/>
              <a:buChar char="Ø"/>
            </a:pPr>
            <a:r>
              <a:rPr kumimoji="0" lang="zh-TW" altLang="en-US"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補助公協會辦理貿易推廣活動</a:t>
            </a:r>
            <a:endParaRPr kumimoji="0" lang="en-US" altLang="zh-TW" b="1" dirty="0" smtClean="0">
              <a:solidFill>
                <a:srgbClr val="0000CC"/>
              </a:solidFill>
              <a:latin typeface="微軟正黑體" panose="020B0604030504040204" pitchFamily="34" charset="-120"/>
              <a:ea typeface="微軟正黑體" panose="020B0604030504040204" pitchFamily="34" charset="-120"/>
              <a:cs typeface="Times New Roman" pitchFamily="18" charset="0"/>
            </a:endParaRPr>
          </a:p>
          <a:p>
            <a:pPr>
              <a:lnSpc>
                <a:spcPts val="2300"/>
              </a:lnSpc>
              <a:buFont typeface="Wingdings" pitchFamily="2" charset="2"/>
              <a:buChar char="Ø"/>
            </a:pPr>
            <a:r>
              <a:rPr kumimoji="0" lang="zh-TW" altLang="en-US"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補助</a:t>
            </a:r>
            <a:r>
              <a:rPr kumimoji="0" lang="zh-TW" altLang="zh-TW"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公司或商號參加國際展覽</a:t>
            </a:r>
            <a:endParaRPr kumimoji="0" lang="en-US" altLang="zh-TW" b="1" dirty="0" smtClean="0">
              <a:solidFill>
                <a:srgbClr val="0000CC"/>
              </a:solidFill>
              <a:latin typeface="微軟正黑體" panose="020B0604030504040204" pitchFamily="34" charset="-120"/>
              <a:ea typeface="微軟正黑體" panose="020B0604030504040204" pitchFamily="34" charset="-120"/>
              <a:cs typeface="Times New Roman" pitchFamily="18" charset="0"/>
            </a:endParaRPr>
          </a:p>
          <a:p>
            <a:pPr>
              <a:lnSpc>
                <a:spcPts val="2300"/>
              </a:lnSpc>
              <a:buFont typeface="Wingdings" pitchFamily="2" charset="2"/>
              <a:buChar char="Ø"/>
            </a:pPr>
            <a:r>
              <a:rPr kumimoji="0" lang="zh-TW" altLang="en-US"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補助業界開發國際市場計畫</a:t>
            </a:r>
            <a:endParaRPr lang="en-US" altLang="zh-TW"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a:p>
            <a:pPr>
              <a:lnSpc>
                <a:spcPts val="2300"/>
              </a:lnSpc>
              <a:buFont typeface="Wingdings" pitchFamily="2" charset="2"/>
              <a:buChar char="Ø"/>
            </a:pPr>
            <a:r>
              <a:rPr lang="zh-TW" altLang="en-US"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補助</a:t>
            </a:r>
            <a:r>
              <a:rPr lang="zh-TW" altLang="en-US" b="1" dirty="0">
                <a:solidFill>
                  <a:srgbClr val="0000CC"/>
                </a:solidFill>
                <a:latin typeface="微軟正黑體" panose="020B0604030504040204" pitchFamily="34" charset="-120"/>
                <a:ea typeface="微軟正黑體" panose="020B0604030504040204" pitchFamily="34" charset="-120"/>
                <a:cs typeface="Times New Roman" pitchFamily="18" charset="0"/>
              </a:rPr>
              <a:t>大專校院學生赴新興市場企業實習</a:t>
            </a:r>
            <a:endParaRPr lang="en-US" altLang="zh-TW"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a:p>
            <a:pPr>
              <a:lnSpc>
                <a:spcPts val="2300"/>
              </a:lnSpc>
              <a:buFont typeface="Wingdings" pitchFamily="2" charset="2"/>
              <a:buChar char="Ø"/>
            </a:pPr>
            <a:r>
              <a:rPr kumimoji="0" lang="zh-TW" altLang="en-US"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辦理貿易金融業務</a:t>
            </a:r>
            <a:endParaRPr kumimoji="0" lang="zh-TW" altLang="en-US" dirty="0" smtClean="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sp>
        <p:nvSpPr>
          <p:cNvPr id="82" name="圓角矩形 81"/>
          <p:cNvSpPr/>
          <p:nvPr/>
        </p:nvSpPr>
        <p:spPr>
          <a:xfrm>
            <a:off x="3667496" y="4221088"/>
            <a:ext cx="5004000" cy="792088"/>
          </a:xfrm>
          <a:prstGeom prst="round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2300"/>
              </a:lnSpc>
              <a:buFont typeface="Wingdings" pitchFamily="2" charset="2"/>
              <a:buChar char="Ø"/>
            </a:pPr>
            <a:r>
              <a:rPr kumimoji="0" lang="zh-TW" altLang="en-US" b="1" dirty="0" smtClean="0">
                <a:solidFill>
                  <a:srgbClr val="006600"/>
                </a:solidFill>
                <a:latin typeface="微軟正黑體" panose="020B0604030504040204" pitchFamily="34" charset="-120"/>
                <a:ea typeface="微軟正黑體" panose="020B0604030504040204" pitchFamily="34" charset="-120"/>
                <a:cs typeface="Times New Roman" pitchFamily="18" charset="0"/>
              </a:rPr>
              <a:t>優質平價新興市場精進方案</a:t>
            </a:r>
            <a:endParaRPr kumimoji="0" lang="en-US" altLang="zh-TW" b="1" dirty="0" smtClean="0">
              <a:solidFill>
                <a:srgbClr val="006600"/>
              </a:solidFill>
              <a:latin typeface="微軟正黑體" panose="020B0604030504040204" pitchFamily="34" charset="-120"/>
              <a:ea typeface="微軟正黑體" panose="020B0604030504040204" pitchFamily="34" charset="-120"/>
              <a:cs typeface="Times New Roman" pitchFamily="18" charset="0"/>
            </a:endParaRPr>
          </a:p>
          <a:p>
            <a:pPr>
              <a:lnSpc>
                <a:spcPts val="2300"/>
              </a:lnSpc>
              <a:buFont typeface="Wingdings" pitchFamily="2" charset="2"/>
              <a:buChar char="Ø"/>
            </a:pPr>
            <a:r>
              <a:rPr kumimoji="0" lang="zh-TW" altLang="en-US" b="1" dirty="0" smtClean="0">
                <a:solidFill>
                  <a:srgbClr val="006600"/>
                </a:solidFill>
                <a:latin typeface="微軟正黑體" panose="020B0604030504040204" pitchFamily="34" charset="-120"/>
                <a:ea typeface="微軟正黑體" panose="020B0604030504040204" pitchFamily="34" charset="-120"/>
                <a:cs typeface="Times New Roman" pitchFamily="18" charset="0"/>
              </a:rPr>
              <a:t>綠色貿易推動方案</a:t>
            </a:r>
            <a:endParaRPr kumimoji="0" lang="en-US" altLang="zh-TW" b="1" dirty="0" smtClean="0">
              <a:solidFill>
                <a:srgbClr val="006600"/>
              </a:solidFill>
              <a:latin typeface="微軟正黑體" panose="020B0604030504040204" pitchFamily="34" charset="-120"/>
              <a:ea typeface="微軟正黑體" panose="020B0604030504040204" pitchFamily="34" charset="-120"/>
              <a:cs typeface="Times New Roman" pitchFamily="18" charset="0"/>
            </a:endParaRPr>
          </a:p>
        </p:txBody>
      </p:sp>
      <p:sp>
        <p:nvSpPr>
          <p:cNvPr id="83" name="圓角矩形 82"/>
          <p:cNvSpPr/>
          <p:nvPr/>
        </p:nvSpPr>
        <p:spPr>
          <a:xfrm>
            <a:off x="3275857" y="5378277"/>
            <a:ext cx="5394418" cy="54750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9388" indent="-179388">
              <a:lnSpc>
                <a:spcPts val="2300"/>
              </a:lnSpc>
              <a:buFont typeface="Wingdings" pitchFamily="2" charset="2"/>
              <a:buChar char="Ø"/>
            </a:pPr>
            <a:r>
              <a:rPr kumimoji="0" lang="zh-TW" altLang="en-US" b="1" dirty="0" smtClean="0">
                <a:solidFill>
                  <a:srgbClr val="7030A0"/>
                </a:solidFill>
                <a:latin typeface="微軟正黑體" panose="020B0604030504040204" pitchFamily="34" charset="-120"/>
                <a:ea typeface="微軟正黑體" panose="020B0604030504040204" pitchFamily="34" charset="-120"/>
                <a:cs typeface="Times New Roman" pitchFamily="18" charset="0"/>
              </a:rPr>
              <a:t>中堅企業行銷海外市場</a:t>
            </a:r>
            <a:endParaRPr kumimoji="0" lang="en-US" altLang="zh-TW" b="1" dirty="0" smtClean="0">
              <a:solidFill>
                <a:srgbClr val="7030A0"/>
              </a:solidFill>
              <a:latin typeface="微軟正黑體" panose="020B0604030504040204" pitchFamily="34" charset="-120"/>
              <a:ea typeface="微軟正黑體" panose="020B0604030504040204" pitchFamily="34" charset="-120"/>
              <a:cs typeface="Times New Roman" pitchFamily="18" charset="0"/>
            </a:endParaRPr>
          </a:p>
        </p:txBody>
      </p:sp>
      <p:sp>
        <p:nvSpPr>
          <p:cNvPr id="51" name="AutoShape 2"/>
          <p:cNvSpPr>
            <a:spLocks noChangeArrowheads="1"/>
          </p:cNvSpPr>
          <p:nvPr/>
        </p:nvSpPr>
        <p:spPr bwMode="auto">
          <a:xfrm>
            <a:off x="899592" y="116632"/>
            <a:ext cx="7488832" cy="628650"/>
          </a:xfrm>
          <a:prstGeom prst="flowChartAlternateProcess">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none" anchor="ctr"/>
          <a:lstStyle/>
          <a:p>
            <a:pPr lvl="0" algn="ctr"/>
            <a:r>
              <a:rPr kumimoji="0" lang="zh-TW" altLang="en-US" sz="3200" b="1" dirty="0" smtClean="0">
                <a:solidFill>
                  <a:srgbClr val="0000CC"/>
                </a:solidFill>
                <a:effectLst/>
                <a:latin typeface="微軟正黑體" panose="020B0604030504040204" pitchFamily="34" charset="-120"/>
                <a:ea typeface="微軟正黑體" panose="020B0604030504040204" pitchFamily="34" charset="-120"/>
                <a:cs typeface="Times New Roman" pitchFamily="18" charset="0"/>
              </a:rPr>
              <a:t>壹、我國對外貿易拓展</a:t>
            </a:r>
            <a:r>
              <a:rPr lang="zh-TW" altLang="en-US" sz="3200" b="1" dirty="0">
                <a:solidFill>
                  <a:srgbClr val="0000CC"/>
                </a:solidFill>
                <a:latin typeface="微軟正黑體" panose="020B0604030504040204" pitchFamily="34" charset="-120"/>
                <a:ea typeface="微軟正黑體" panose="020B0604030504040204" pitchFamily="34" charset="-120"/>
                <a:cs typeface="Times New Roman" pitchFamily="18" charset="0"/>
              </a:rPr>
              <a:t>策略及</a:t>
            </a:r>
            <a:r>
              <a:rPr lang="zh-TW" altLang="en-US" sz="32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作法</a:t>
            </a:r>
            <a:r>
              <a:rPr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(3/4)</a:t>
            </a:r>
            <a:endParaRPr lang="zh-TW" altLang="en-US" sz="20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sp>
        <p:nvSpPr>
          <p:cNvPr id="13" name="流程圖: 延遲 12"/>
          <p:cNvSpPr/>
          <p:nvPr/>
        </p:nvSpPr>
        <p:spPr>
          <a:xfrm>
            <a:off x="118400" y="2348880"/>
            <a:ext cx="565168" cy="2597767"/>
          </a:xfrm>
          <a:prstGeom prst="flowChartDelay">
            <a:avLst/>
          </a:prstGeom>
          <a:solidFill>
            <a:srgbClr val="FF7C80"/>
          </a:solidFill>
          <a:ln w="12700">
            <a:solidFill>
              <a:srgbClr val="FF0000"/>
            </a:solidFill>
          </a:ln>
        </p:spPr>
        <p:style>
          <a:lnRef idx="3">
            <a:schemeClr val="lt1"/>
          </a:lnRef>
          <a:fillRef idx="1">
            <a:schemeClr val="accent6"/>
          </a:fillRef>
          <a:effectRef idx="1">
            <a:schemeClr val="accent6"/>
          </a:effectRef>
          <a:fontRef idx="minor">
            <a:schemeClr val="lt1"/>
          </a:fontRef>
        </p:style>
        <p:txBody>
          <a:bodyPr vert="eaVert" wrap="none" anchor="ctr"/>
          <a:lstStyle/>
          <a:p>
            <a:pPr algn="ctr" defTabSz="977900"/>
            <a:r>
              <a:rPr lang="zh-TW" altLang="en-US" sz="2000" b="1" dirty="0">
                <a:solidFill>
                  <a:schemeClr val="bg1"/>
                </a:solidFill>
                <a:latin typeface="微軟正黑體" panose="020B0604030504040204" pitchFamily="34" charset="-120"/>
                <a:ea typeface="微軟正黑體" panose="020B0604030504040204" pitchFamily="34" charset="-120"/>
              </a:rPr>
              <a:t>主要推動計畫及</a:t>
            </a:r>
            <a:r>
              <a:rPr lang="zh-TW" altLang="en-US" sz="2000" b="1" dirty="0" smtClean="0">
                <a:solidFill>
                  <a:schemeClr val="bg1"/>
                </a:solidFill>
                <a:latin typeface="微軟正黑體" panose="020B0604030504040204" pitchFamily="34" charset="-120"/>
                <a:ea typeface="微軟正黑體" panose="020B0604030504040204" pitchFamily="34" charset="-120"/>
              </a:rPr>
              <a:t>措施</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6206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5"/>
          <p:cNvGraphicFramePr>
            <a:graphicFrameLocks/>
          </p:cNvGraphicFramePr>
          <p:nvPr>
            <p:extLst>
              <p:ext uri="{D42A27DB-BD31-4B8C-83A1-F6EECF244321}">
                <p14:modId xmlns:p14="http://schemas.microsoft.com/office/powerpoint/2010/main" val="340063933"/>
              </p:ext>
            </p:extLst>
          </p:nvPr>
        </p:nvGraphicFramePr>
        <p:xfrm>
          <a:off x="827584" y="1340768"/>
          <a:ext cx="7488832" cy="5195412"/>
        </p:xfrm>
        <a:graphic>
          <a:graphicData uri="http://schemas.openxmlformats.org/drawingml/2006/table">
            <a:tbl>
              <a:tblPr firstRow="1" bandRow="1"/>
              <a:tblGrid>
                <a:gridCol w="1440160"/>
                <a:gridCol w="6048672"/>
              </a:tblGrid>
              <a:tr h="46912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2800"/>
                        </a:lnSpc>
                      </a:pPr>
                      <a:r>
                        <a:rPr lang="zh-TW" altLang="en-US" sz="2000" b="1" dirty="0" smtClean="0">
                          <a:solidFill>
                            <a:srgbClr val="002060"/>
                          </a:solidFill>
                          <a:latin typeface="微軟正黑體" panose="020B0604030504040204" pitchFamily="34" charset="-120"/>
                          <a:ea typeface="微軟正黑體" panose="020B0604030504040204" pitchFamily="34" charset="-120"/>
                        </a:rPr>
                        <a:t>面向</a:t>
                      </a:r>
                      <a:endParaRPr lang="zh-TW" altLang="en-US" sz="2000" b="1" dirty="0">
                        <a:solidFill>
                          <a:srgbClr val="002060"/>
                        </a:solidFill>
                        <a:latin typeface="微軟正黑體" panose="020B0604030504040204" pitchFamily="34" charset="-120"/>
                        <a:ea typeface="微軟正黑體" panose="020B0604030504040204" pitchFamily="34" charset="-120"/>
                      </a:endParaRPr>
                    </a:p>
                  </a:txBody>
                  <a:tcPr>
                    <a:lnL w="12700" cap="flat" cmpd="sng" algn="ctr">
                      <a:solidFill>
                        <a:srgbClr val="ABC21E"/>
                      </a:solidFill>
                      <a:prstDash val="solid"/>
                      <a:round/>
                      <a:headEnd type="none" w="med" len="med"/>
                      <a:tailEnd type="none" w="med" len="med"/>
                    </a:lnL>
                    <a:lnR w="12700" cap="flat" cmpd="sng" algn="ctr">
                      <a:solidFill>
                        <a:srgbClr val="ABC21E"/>
                      </a:solidFill>
                      <a:prstDash val="solid"/>
                      <a:round/>
                      <a:headEnd type="none" w="med" len="med"/>
                      <a:tailEnd type="none" w="med" len="med"/>
                    </a:lnR>
                    <a:lnT w="12700" cap="flat" cmpd="sng" algn="ctr">
                      <a:solidFill>
                        <a:srgbClr val="ABC21E"/>
                      </a:solidFill>
                      <a:prstDash val="solid"/>
                      <a:round/>
                      <a:headEnd type="none" w="med" len="med"/>
                      <a:tailEnd type="none" w="med" len="med"/>
                    </a:lnT>
                    <a:lnB w="12700" cap="flat" cmpd="sng" algn="ctr">
                      <a:solidFill>
                        <a:srgbClr val="ABC21E"/>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2800"/>
                        </a:lnSpc>
                      </a:pPr>
                      <a:r>
                        <a:rPr lang="zh-TW" altLang="en-US" sz="2000" b="1" dirty="0" smtClean="0">
                          <a:solidFill>
                            <a:srgbClr val="002060"/>
                          </a:solidFill>
                          <a:latin typeface="微軟正黑體" panose="020B0604030504040204" pitchFamily="34" charset="-120"/>
                          <a:ea typeface="微軟正黑體" panose="020B0604030504040204" pitchFamily="34" charset="-120"/>
                        </a:rPr>
                        <a:t>推動作法</a:t>
                      </a:r>
                      <a:endParaRPr lang="zh-TW" altLang="en-US" sz="2000" b="1" dirty="0">
                        <a:solidFill>
                          <a:srgbClr val="002060"/>
                        </a:solidFill>
                        <a:latin typeface="微軟正黑體" panose="020B0604030504040204" pitchFamily="34" charset="-120"/>
                        <a:ea typeface="微軟正黑體" panose="020B0604030504040204" pitchFamily="34" charset="-120"/>
                      </a:endParaRPr>
                    </a:p>
                  </a:txBody>
                  <a:tcPr>
                    <a:lnL w="12700" cap="flat" cmpd="sng" algn="ctr">
                      <a:solidFill>
                        <a:srgbClr val="ABC21E"/>
                      </a:solidFill>
                      <a:prstDash val="solid"/>
                      <a:round/>
                      <a:headEnd type="none" w="med" len="med"/>
                      <a:tailEnd type="none" w="med" len="med"/>
                    </a:lnL>
                    <a:lnR w="12700" cap="flat" cmpd="sng" algn="ctr">
                      <a:solidFill>
                        <a:srgbClr val="ABC21E"/>
                      </a:solidFill>
                      <a:prstDash val="solid"/>
                      <a:round/>
                      <a:headEnd type="none" w="med" len="med"/>
                      <a:tailEnd type="none" w="med" len="med"/>
                    </a:lnR>
                    <a:lnT w="12700" cap="flat" cmpd="sng" algn="ctr">
                      <a:solidFill>
                        <a:srgbClr val="ABC21E"/>
                      </a:solidFill>
                      <a:prstDash val="solid"/>
                      <a:round/>
                      <a:headEnd type="none" w="med" len="med"/>
                      <a:tailEnd type="none" w="med" len="med"/>
                    </a:lnT>
                    <a:lnB w="12700" cap="flat" cmpd="sng" algn="ctr">
                      <a:solidFill>
                        <a:srgbClr val="ABC21E"/>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12869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2800"/>
                        </a:lnSpc>
                      </a:pPr>
                      <a:r>
                        <a:rPr lang="zh-TW" altLang="en-US" sz="2000" b="1" dirty="0" smtClean="0">
                          <a:latin typeface="微軟正黑體" panose="020B0604030504040204" pitchFamily="34" charset="-120"/>
                          <a:ea typeface="微軟正黑體" panose="020B0604030504040204" pitchFamily="34" charset="-120"/>
                        </a:rPr>
                        <a:t>行銷拓展</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rgbClr val="ABC21E"/>
                      </a:solidFill>
                      <a:prstDash val="solid"/>
                      <a:round/>
                      <a:headEnd type="none" w="med" len="med"/>
                      <a:tailEnd type="none" w="med" len="med"/>
                    </a:lnL>
                    <a:lnR w="12700" cap="flat" cmpd="sng" algn="ctr">
                      <a:solidFill>
                        <a:srgbClr val="ABC21E"/>
                      </a:solidFill>
                      <a:prstDash val="solid"/>
                      <a:round/>
                      <a:headEnd type="none" w="med" len="med"/>
                      <a:tailEnd type="none" w="med" len="med"/>
                    </a:lnR>
                    <a:lnT w="12700" cap="flat" cmpd="sng" algn="ctr">
                      <a:solidFill>
                        <a:srgbClr val="ABC21E"/>
                      </a:solidFill>
                      <a:prstDash val="solid"/>
                      <a:round/>
                      <a:headEnd type="none" w="med" len="med"/>
                      <a:tailEnd type="none" w="med" len="med"/>
                    </a:lnT>
                    <a:lnB w="12700" cap="flat" cmpd="sng" algn="ctr">
                      <a:solidFill>
                        <a:srgbClr val="ABC21E"/>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3038" marR="0" lvl="0" indent="-173038"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lang="zh-TW" altLang="en-US" sz="2000" b="1" kern="1200" dirty="0" smtClean="0">
                          <a:solidFill>
                            <a:schemeClr val="dk1"/>
                          </a:solidFill>
                          <a:latin typeface="微軟正黑體" panose="020B0604030504040204" pitchFamily="34" charset="-120"/>
                          <a:ea typeface="微軟正黑體" panose="020B0604030504040204" pitchFamily="34" charset="-120"/>
                          <a:cs typeface="+mn-cs"/>
                        </a:rPr>
                        <a:t>擴大洽邀買主</a:t>
                      </a:r>
                      <a:endParaRPr lang="en-US" altLang="zh-TW" sz="2000" b="1" kern="1200" dirty="0" smtClean="0">
                        <a:solidFill>
                          <a:schemeClr val="dk1"/>
                        </a:solidFill>
                        <a:latin typeface="微軟正黑體" panose="020B0604030504040204" pitchFamily="34" charset="-120"/>
                        <a:ea typeface="微軟正黑體" panose="020B0604030504040204" pitchFamily="34" charset="-120"/>
                        <a:cs typeface="+mn-cs"/>
                      </a:endParaRPr>
                    </a:p>
                    <a:p>
                      <a:pPr marL="173038" marR="0" lvl="0" indent="-173038"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lang="zh-TW" altLang="zh-TW" sz="2000" b="1" kern="1200" dirty="0" smtClean="0">
                          <a:solidFill>
                            <a:schemeClr val="dk1"/>
                          </a:solidFill>
                          <a:latin typeface="微軟正黑體" panose="020B0604030504040204" pitchFamily="34" charset="-120"/>
                          <a:ea typeface="微軟正黑體" panose="020B0604030504040204" pitchFamily="34" charset="-120"/>
                          <a:cs typeface="+mn-cs"/>
                        </a:rPr>
                        <a:t>與新南向國家貿易推廣機構之電子商務官網建立策略聯盟</a:t>
                      </a:r>
                    </a:p>
                  </a:txBody>
                  <a:tcPr anchor="ctr">
                    <a:lnL w="12700" cap="flat" cmpd="sng" algn="ctr">
                      <a:solidFill>
                        <a:srgbClr val="ABC21E"/>
                      </a:solidFill>
                      <a:prstDash val="solid"/>
                      <a:round/>
                      <a:headEnd type="none" w="med" len="med"/>
                      <a:tailEnd type="none" w="med" len="med"/>
                    </a:lnL>
                    <a:lnR w="12700" cap="flat" cmpd="sng" algn="ctr">
                      <a:solidFill>
                        <a:srgbClr val="ABC21E"/>
                      </a:solidFill>
                      <a:prstDash val="solid"/>
                      <a:round/>
                      <a:headEnd type="none" w="med" len="med"/>
                      <a:tailEnd type="none" w="med" len="med"/>
                    </a:lnR>
                    <a:lnT w="12700" cap="flat" cmpd="sng" algn="ctr">
                      <a:solidFill>
                        <a:srgbClr val="ABC21E"/>
                      </a:solidFill>
                      <a:prstDash val="solid"/>
                      <a:round/>
                      <a:headEnd type="none" w="med" len="med"/>
                      <a:tailEnd type="none" w="med" len="med"/>
                    </a:lnT>
                    <a:lnB w="12700" cap="flat" cmpd="sng" algn="ctr">
                      <a:solidFill>
                        <a:srgbClr val="ABC21E"/>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9847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2800"/>
                        </a:lnSpc>
                      </a:pPr>
                      <a:r>
                        <a:rPr lang="zh-TW" altLang="en-US" sz="2000" b="1" dirty="0" smtClean="0">
                          <a:latin typeface="微軟正黑體" panose="020B0604030504040204" pitchFamily="34" charset="-120"/>
                          <a:ea typeface="微軟正黑體" panose="020B0604030504040204" pitchFamily="34" charset="-120"/>
                        </a:rPr>
                        <a:t>能量建構</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rgbClr val="ABC21E"/>
                      </a:solidFill>
                      <a:prstDash val="solid"/>
                      <a:round/>
                      <a:headEnd type="none" w="med" len="med"/>
                      <a:tailEnd type="none" w="med" len="med"/>
                    </a:lnL>
                    <a:lnR w="12700" cap="flat" cmpd="sng" algn="ctr">
                      <a:solidFill>
                        <a:srgbClr val="ABC21E"/>
                      </a:solidFill>
                      <a:prstDash val="solid"/>
                      <a:round/>
                      <a:headEnd type="none" w="med" len="med"/>
                      <a:tailEnd type="none" w="med" len="med"/>
                    </a:lnR>
                    <a:lnT w="12700" cap="flat" cmpd="sng" algn="ctr">
                      <a:solidFill>
                        <a:srgbClr val="ABC21E"/>
                      </a:solidFill>
                      <a:prstDash val="solid"/>
                      <a:round/>
                      <a:headEnd type="none" w="med" len="med"/>
                      <a:tailEnd type="none" w="med" len="med"/>
                    </a:lnT>
                    <a:lnB w="12700" cap="flat" cmpd="sng" algn="ctr">
                      <a:solidFill>
                        <a:srgbClr val="ABC21E"/>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3038" marR="0" lvl="0" indent="-173038"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lang="zh-TW" altLang="zh-TW" sz="2000" b="1" kern="1200" dirty="0" smtClean="0">
                          <a:solidFill>
                            <a:schemeClr val="dk1"/>
                          </a:solidFill>
                          <a:latin typeface="微軟正黑體" panose="020B0604030504040204" pitchFamily="34" charset="-120"/>
                          <a:ea typeface="微軟正黑體" panose="020B0604030504040204" pitchFamily="34" charset="-120"/>
                          <a:cs typeface="+mn-cs"/>
                        </a:rPr>
                        <a:t>開辦企業拓展新南向國家人才儲備培訓班</a:t>
                      </a:r>
                      <a:endParaRPr lang="en-US" altLang="zh-TW" sz="2000" b="1" kern="1200" dirty="0" smtClean="0">
                        <a:solidFill>
                          <a:schemeClr val="dk1"/>
                        </a:solidFill>
                        <a:latin typeface="微軟正黑體" panose="020B0604030504040204" pitchFamily="34" charset="-120"/>
                        <a:ea typeface="微軟正黑體" panose="020B0604030504040204" pitchFamily="34" charset="-120"/>
                        <a:cs typeface="+mn-cs"/>
                      </a:endParaRPr>
                    </a:p>
                    <a:p>
                      <a:pPr marL="173038" marR="0" lvl="0" indent="-173038"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lang="zh-TW" altLang="en-US" sz="2000" b="1" kern="1200" dirty="0" smtClean="0">
                          <a:solidFill>
                            <a:schemeClr val="dk1"/>
                          </a:solidFill>
                          <a:latin typeface="微軟正黑體" panose="020B0604030504040204" pitchFamily="34" charset="-120"/>
                          <a:ea typeface="微軟正黑體" panose="020B0604030504040204" pitchFamily="34" charset="-120"/>
                          <a:cs typeface="+mn-cs"/>
                        </a:rPr>
                        <a:t>成立新南向國家企業家聯誼會進行經驗交流與分享</a:t>
                      </a:r>
                      <a:endParaRPr lang="en-US" altLang="zh-TW" sz="2000" b="1" kern="1200" dirty="0" smtClean="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rgbClr val="ABC21E"/>
                      </a:solidFill>
                      <a:prstDash val="solid"/>
                      <a:round/>
                      <a:headEnd type="none" w="med" len="med"/>
                      <a:tailEnd type="none" w="med" len="med"/>
                    </a:lnL>
                    <a:lnR w="12700" cap="flat" cmpd="sng" algn="ctr">
                      <a:solidFill>
                        <a:srgbClr val="ABC21E"/>
                      </a:solidFill>
                      <a:prstDash val="solid"/>
                      <a:round/>
                      <a:headEnd type="none" w="med" len="med"/>
                      <a:tailEnd type="none" w="med" len="med"/>
                    </a:lnR>
                    <a:lnT w="12700" cap="flat" cmpd="sng" algn="ctr">
                      <a:solidFill>
                        <a:srgbClr val="ABC21E"/>
                      </a:solidFill>
                      <a:prstDash val="solid"/>
                      <a:round/>
                      <a:headEnd type="none" w="med" len="med"/>
                      <a:tailEnd type="none" w="med" len="med"/>
                    </a:lnT>
                    <a:lnB w="12700" cap="flat" cmpd="sng" algn="ctr">
                      <a:solidFill>
                        <a:srgbClr val="ABC21E"/>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9407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2800"/>
                        </a:lnSpc>
                      </a:pPr>
                      <a:r>
                        <a:rPr lang="zh-TW" altLang="en-US" sz="2000" b="1" dirty="0" smtClean="0">
                          <a:latin typeface="微軟正黑體" panose="020B0604030504040204" pitchFamily="34" charset="-120"/>
                          <a:ea typeface="微軟正黑體" panose="020B0604030504040204" pitchFamily="34" charset="-120"/>
                        </a:rPr>
                        <a:t>海外服務</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rgbClr val="ABC21E"/>
                      </a:solidFill>
                      <a:prstDash val="solid"/>
                      <a:round/>
                      <a:headEnd type="none" w="med" len="med"/>
                      <a:tailEnd type="none" w="med" len="med"/>
                    </a:lnL>
                    <a:lnR w="12700" cap="flat" cmpd="sng" algn="ctr">
                      <a:solidFill>
                        <a:srgbClr val="ABC21E"/>
                      </a:solidFill>
                      <a:prstDash val="solid"/>
                      <a:round/>
                      <a:headEnd type="none" w="med" len="med"/>
                      <a:tailEnd type="none" w="med" len="med"/>
                    </a:lnR>
                    <a:lnT w="12700" cap="flat" cmpd="sng" algn="ctr">
                      <a:solidFill>
                        <a:srgbClr val="ABC21E"/>
                      </a:solidFill>
                      <a:prstDash val="solid"/>
                      <a:round/>
                      <a:headEnd type="none" w="med" len="med"/>
                      <a:tailEnd type="none" w="med" len="med"/>
                    </a:lnT>
                    <a:lnB w="12700" cap="flat" cmpd="sng" algn="ctr">
                      <a:solidFill>
                        <a:srgbClr val="ABC21E"/>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3038" marR="0" lvl="0" indent="-173038"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lang="zh-TW" altLang="en-US" sz="2000" b="1" kern="1200" dirty="0" smtClean="0">
                          <a:solidFill>
                            <a:schemeClr val="dk1"/>
                          </a:solidFill>
                          <a:latin typeface="微軟正黑體" panose="020B0604030504040204" pitchFamily="34" charset="-120"/>
                          <a:ea typeface="微軟正黑體" panose="020B0604030504040204" pitchFamily="34" charset="-120"/>
                          <a:cs typeface="+mn-cs"/>
                        </a:rPr>
                        <a:t>於貿協據點設置臺</a:t>
                      </a:r>
                      <a:r>
                        <a:rPr lang="zh-TW" altLang="zh-TW" sz="2000" b="1" kern="1200" dirty="0" smtClean="0">
                          <a:solidFill>
                            <a:schemeClr val="dk1"/>
                          </a:solidFill>
                          <a:latin typeface="微軟正黑體" panose="020B0604030504040204" pitchFamily="34" charset="-120"/>
                          <a:ea typeface="微軟正黑體" panose="020B0604030504040204" pitchFamily="34" charset="-120"/>
                          <a:cs typeface="+mn-cs"/>
                        </a:rPr>
                        <a:t>灣商品行銷中心</a:t>
                      </a:r>
                      <a:endParaRPr lang="en-US" altLang="zh-TW" sz="2000" b="1" kern="1200" dirty="0" smtClean="0">
                        <a:solidFill>
                          <a:schemeClr val="dk1"/>
                        </a:solidFill>
                        <a:latin typeface="微軟正黑體" panose="020B0604030504040204" pitchFamily="34" charset="-120"/>
                        <a:ea typeface="微軟正黑體" panose="020B0604030504040204" pitchFamily="34" charset="-120"/>
                        <a:cs typeface="+mn-cs"/>
                      </a:endParaRPr>
                    </a:p>
                    <a:p>
                      <a:pPr marL="173038" marR="0" lvl="0" indent="-173038"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lang="zh-TW" altLang="en-US" sz="2000" b="1" kern="1200" dirty="0" smtClean="0">
                          <a:solidFill>
                            <a:schemeClr val="dk1"/>
                          </a:solidFill>
                          <a:latin typeface="微軟正黑體" panose="020B0604030504040204" pitchFamily="34" charset="-120"/>
                          <a:ea typeface="微軟正黑體" panose="020B0604030504040204" pitchFamily="34" charset="-120"/>
                          <a:cs typeface="+mn-cs"/>
                        </a:rPr>
                        <a:t>於貿協據點增設</a:t>
                      </a:r>
                      <a:r>
                        <a:rPr lang="zh-TW" altLang="zh-TW" sz="2000" b="1" kern="1200" dirty="0" smtClean="0">
                          <a:solidFill>
                            <a:schemeClr val="dk1"/>
                          </a:solidFill>
                          <a:latin typeface="微軟正黑體" panose="020B0604030504040204" pitchFamily="34" charset="-120"/>
                          <a:ea typeface="微軟正黑體" panose="020B0604030504040204" pitchFamily="34" charset="-120"/>
                          <a:cs typeface="+mn-cs"/>
                        </a:rPr>
                        <a:t>「商務中心」</a:t>
                      </a:r>
                      <a:endParaRPr lang="en-US" altLang="zh-TW" sz="2000" b="1" kern="1200" dirty="0" smtClean="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rgbClr val="ABC21E"/>
                      </a:solidFill>
                      <a:prstDash val="solid"/>
                      <a:round/>
                      <a:headEnd type="none" w="med" len="med"/>
                      <a:tailEnd type="none" w="med" len="med"/>
                    </a:lnL>
                    <a:lnR w="12700" cap="flat" cmpd="sng" algn="ctr">
                      <a:solidFill>
                        <a:srgbClr val="ABC21E"/>
                      </a:solidFill>
                      <a:prstDash val="solid"/>
                      <a:round/>
                      <a:headEnd type="none" w="med" len="med"/>
                      <a:tailEnd type="none" w="med" len="med"/>
                    </a:lnR>
                    <a:lnT w="12700" cap="flat" cmpd="sng" algn="ctr">
                      <a:solidFill>
                        <a:srgbClr val="ABC21E"/>
                      </a:solidFill>
                      <a:prstDash val="solid"/>
                      <a:round/>
                      <a:headEnd type="none" w="med" len="med"/>
                      <a:tailEnd type="none" w="med" len="med"/>
                    </a:lnT>
                    <a:lnB w="12700" cap="flat" cmpd="sng" algn="ctr">
                      <a:solidFill>
                        <a:srgbClr val="ABC21E"/>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12869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2800"/>
                        </a:lnSpc>
                      </a:pPr>
                      <a:r>
                        <a:rPr lang="zh-TW" altLang="en-US" sz="2000" b="1" dirty="0" smtClean="0">
                          <a:latin typeface="微軟正黑體" panose="020B0604030504040204" pitchFamily="34" charset="-120"/>
                          <a:ea typeface="微軟正黑體" panose="020B0604030504040204" pitchFamily="34" charset="-120"/>
                        </a:rPr>
                        <a:t>形象提升</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rgbClr val="ABC21E"/>
                      </a:solidFill>
                      <a:prstDash val="solid"/>
                      <a:round/>
                      <a:headEnd type="none" w="med" len="med"/>
                      <a:tailEnd type="none" w="med" len="med"/>
                    </a:lnL>
                    <a:lnR w="12700" cap="flat" cmpd="sng" algn="ctr">
                      <a:solidFill>
                        <a:srgbClr val="ABC21E"/>
                      </a:solidFill>
                      <a:prstDash val="solid"/>
                      <a:round/>
                      <a:headEnd type="none" w="med" len="med"/>
                      <a:tailEnd type="none" w="med" len="med"/>
                    </a:lnR>
                    <a:lnT w="12700" cap="flat" cmpd="sng" algn="ctr">
                      <a:solidFill>
                        <a:srgbClr val="ABC21E"/>
                      </a:solidFill>
                      <a:prstDash val="solid"/>
                      <a:round/>
                      <a:headEnd type="none" w="med" len="med"/>
                      <a:tailEnd type="none" w="med" len="med"/>
                    </a:lnT>
                    <a:lnB w="12700" cap="flat" cmpd="sng" algn="ctr">
                      <a:solidFill>
                        <a:srgbClr val="ABC21E"/>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None/>
                        <a:tabLst/>
                        <a:defRPr/>
                      </a:pPr>
                      <a:r>
                        <a:rPr lang="zh-TW" altLang="en-US" sz="2000" b="1" kern="1200" dirty="0" smtClean="0">
                          <a:solidFill>
                            <a:schemeClr val="dk1"/>
                          </a:solidFill>
                          <a:latin typeface="微軟正黑體" panose="020B0604030504040204" pitchFamily="34" charset="-120"/>
                          <a:ea typeface="微軟正黑體" panose="020B0604030504040204" pitchFamily="34" charset="-120"/>
                          <a:cs typeface="+mn-cs"/>
                        </a:rPr>
                        <a:t>辦理東協臺灣形象展</a:t>
                      </a:r>
                      <a:endParaRPr lang="en-US" altLang="zh-TW" sz="2000" b="1" kern="1200" dirty="0" smtClean="0">
                        <a:solidFill>
                          <a:schemeClr val="dk1"/>
                        </a:solidFill>
                        <a:latin typeface="微軟正黑體" panose="020B0604030504040204" pitchFamily="34" charset="-120"/>
                        <a:ea typeface="微軟正黑體" panose="020B0604030504040204" pitchFamily="34" charset="-120"/>
                        <a:cs typeface="+mn-cs"/>
                      </a:endParaRPr>
                    </a:p>
                    <a:p>
                      <a:pPr marL="180975" marR="0" lvl="0" indent="-180975"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lang="zh-TW" altLang="en-US" sz="2000" b="1" kern="1200" dirty="0" smtClean="0">
                          <a:solidFill>
                            <a:schemeClr val="dk1"/>
                          </a:solidFill>
                          <a:latin typeface="微軟正黑體" panose="020B0604030504040204" pitchFamily="34" charset="-120"/>
                          <a:ea typeface="微軟正黑體" panose="020B0604030504040204" pitchFamily="34" charset="-120"/>
                          <a:cs typeface="+mn-cs"/>
                        </a:rPr>
                        <a:t>整合政府各部會及</a:t>
                      </a:r>
                      <a:r>
                        <a:rPr lang="en-US" altLang="zh-TW" sz="2000" b="1" kern="1200" dirty="0" smtClean="0">
                          <a:solidFill>
                            <a:schemeClr val="dk1"/>
                          </a:solidFill>
                          <a:latin typeface="微軟正黑體" panose="020B0604030504040204" pitchFamily="34" charset="-120"/>
                          <a:ea typeface="微軟正黑體" panose="020B0604030504040204" pitchFamily="34" charset="-120"/>
                          <a:cs typeface="+mn-cs"/>
                        </a:rPr>
                        <a:t>5+2</a:t>
                      </a:r>
                      <a:r>
                        <a:rPr lang="zh-TW" altLang="en-US" sz="2000" b="1" kern="1200" dirty="0" smtClean="0">
                          <a:solidFill>
                            <a:schemeClr val="dk1"/>
                          </a:solidFill>
                          <a:latin typeface="微軟正黑體" panose="020B0604030504040204" pitchFamily="34" charset="-120"/>
                          <a:ea typeface="微軟正黑體" panose="020B0604030504040204" pitchFamily="34" charset="-120"/>
                          <a:cs typeface="+mn-cs"/>
                        </a:rPr>
                        <a:t>產業規劃臺灣產品形象區</a:t>
                      </a:r>
                      <a:endParaRPr lang="en-US" altLang="zh-TW" sz="2000" b="1" kern="1200" dirty="0" smtClean="0">
                        <a:solidFill>
                          <a:schemeClr val="dk1"/>
                        </a:solidFill>
                        <a:latin typeface="微軟正黑體" panose="020B0604030504040204" pitchFamily="34" charset="-120"/>
                        <a:ea typeface="微軟正黑體" panose="020B0604030504040204" pitchFamily="34" charset="-120"/>
                        <a:cs typeface="+mn-cs"/>
                      </a:endParaRPr>
                    </a:p>
                    <a:p>
                      <a:pPr marL="180975" marR="0" lvl="0" indent="-180975"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lang="zh-TW" altLang="en-US" sz="2000" b="1" kern="1200" dirty="0" smtClean="0">
                          <a:solidFill>
                            <a:schemeClr val="dk1"/>
                          </a:solidFill>
                          <a:latin typeface="微軟正黑體" panose="020B0604030504040204" pitchFamily="34" charset="-120"/>
                          <a:ea typeface="微軟正黑體" panose="020B0604030504040204" pitchFamily="34" charset="-120"/>
                          <a:cs typeface="+mn-cs"/>
                        </a:rPr>
                        <a:t>結合辦理臺灣週</a:t>
                      </a:r>
                      <a:r>
                        <a:rPr lang="en-US" altLang="zh-TW" sz="2000" b="1" kern="1200" dirty="0" smtClean="0">
                          <a:solidFill>
                            <a:schemeClr val="dk1"/>
                          </a:solidFill>
                          <a:latin typeface="微軟正黑體" panose="020B0604030504040204" pitchFamily="34" charset="-120"/>
                          <a:ea typeface="微軟正黑體" panose="020B0604030504040204" pitchFamily="34" charset="-120"/>
                          <a:cs typeface="+mn-cs"/>
                        </a:rPr>
                        <a:t>Taiwan Week</a:t>
                      </a:r>
                      <a:r>
                        <a:rPr lang="zh-TW" altLang="en-US" sz="2000" b="1" kern="1200" dirty="0" smtClean="0">
                          <a:solidFill>
                            <a:schemeClr val="dk1"/>
                          </a:solidFill>
                          <a:latin typeface="微軟正黑體" panose="020B0604030504040204" pitchFamily="34" charset="-120"/>
                          <a:ea typeface="微軟正黑體" panose="020B0604030504040204" pitchFamily="34" charset="-120"/>
                          <a:cs typeface="+mn-cs"/>
                        </a:rPr>
                        <a:t>、記者會、產品發表會、洽邀媒體採訪活動</a:t>
                      </a:r>
                      <a:endParaRPr lang="en-US" altLang="zh-TW" sz="2000" b="1" kern="1200" dirty="0" smtClean="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rgbClr val="ABC21E"/>
                      </a:solidFill>
                      <a:prstDash val="solid"/>
                      <a:round/>
                      <a:headEnd type="none" w="med" len="med"/>
                      <a:tailEnd type="none" w="med" len="med"/>
                    </a:lnL>
                    <a:lnR w="12700" cap="flat" cmpd="sng" algn="ctr">
                      <a:solidFill>
                        <a:srgbClr val="ABC21E"/>
                      </a:solidFill>
                      <a:prstDash val="solid"/>
                      <a:round/>
                      <a:headEnd type="none" w="med" len="med"/>
                      <a:tailEnd type="none" w="med" len="med"/>
                    </a:lnR>
                    <a:lnT w="12700" cap="flat" cmpd="sng" algn="ctr">
                      <a:solidFill>
                        <a:srgbClr val="ABC21E"/>
                      </a:solidFill>
                      <a:prstDash val="solid"/>
                      <a:round/>
                      <a:headEnd type="none" w="med" len="med"/>
                      <a:tailEnd type="none" w="med" len="med"/>
                    </a:lnT>
                    <a:lnB w="12700" cap="flat" cmpd="sng" algn="ctr">
                      <a:solidFill>
                        <a:srgbClr val="ABC21E"/>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bl>
          </a:graphicData>
        </a:graphic>
      </p:graphicFrame>
      <p:cxnSp>
        <p:nvCxnSpPr>
          <p:cNvPr id="8" name="直線コネクタ 81"/>
          <p:cNvCxnSpPr>
            <a:cxnSpLocks noChangeShapeType="1"/>
          </p:cNvCxnSpPr>
          <p:nvPr/>
        </p:nvCxnSpPr>
        <p:spPr bwMode="auto">
          <a:xfrm rot="10800000">
            <a:off x="958354" y="620689"/>
            <a:ext cx="7358062"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
        <p:nvSpPr>
          <p:cNvPr id="5" name="AutoShape 2"/>
          <p:cNvSpPr>
            <a:spLocks noChangeArrowheads="1"/>
          </p:cNvSpPr>
          <p:nvPr/>
        </p:nvSpPr>
        <p:spPr bwMode="auto">
          <a:xfrm>
            <a:off x="1051992" y="44624"/>
            <a:ext cx="7488832" cy="628650"/>
          </a:xfrm>
          <a:prstGeom prst="flowChartAlternateProcess">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none" anchor="ctr"/>
          <a:lstStyle/>
          <a:p>
            <a:pPr lvl="0" algn="ctr"/>
            <a:r>
              <a:rPr kumimoji="0" lang="zh-TW" altLang="en-US" sz="3200" b="1" dirty="0" smtClean="0">
                <a:solidFill>
                  <a:srgbClr val="0000CC"/>
                </a:solidFill>
                <a:effectLst/>
                <a:latin typeface="微軟正黑體" panose="020B0604030504040204" pitchFamily="34" charset="-120"/>
                <a:ea typeface="微軟正黑體" panose="020B0604030504040204" pitchFamily="34" charset="-120"/>
                <a:cs typeface="Times New Roman" pitchFamily="18" charset="0"/>
              </a:rPr>
              <a:t>壹、我國對外貿易拓展</a:t>
            </a:r>
            <a:r>
              <a:rPr lang="zh-TW" altLang="en-US" sz="3200" b="1" dirty="0">
                <a:solidFill>
                  <a:srgbClr val="0000CC"/>
                </a:solidFill>
                <a:latin typeface="微軟正黑體" panose="020B0604030504040204" pitchFamily="34" charset="-120"/>
                <a:ea typeface="微軟正黑體" panose="020B0604030504040204" pitchFamily="34" charset="-120"/>
                <a:cs typeface="Times New Roman" pitchFamily="18" charset="0"/>
              </a:rPr>
              <a:t>策略及</a:t>
            </a:r>
            <a:r>
              <a:rPr lang="zh-TW" altLang="en-US" sz="32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作法</a:t>
            </a:r>
            <a:r>
              <a:rPr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(4/4)</a:t>
            </a:r>
            <a:endParaRPr lang="zh-TW" altLang="en-US" sz="20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sp>
        <p:nvSpPr>
          <p:cNvPr id="6" name="Text Box 23"/>
          <p:cNvSpPr txBox="1">
            <a:spLocks noChangeArrowheads="1"/>
          </p:cNvSpPr>
          <p:nvPr/>
        </p:nvSpPr>
        <p:spPr bwMode="auto">
          <a:xfrm>
            <a:off x="2915816" y="728752"/>
            <a:ext cx="3060000" cy="468000"/>
          </a:xfrm>
          <a:prstGeom prst="rect">
            <a:avLst/>
          </a:prstGeom>
          <a:ln w="25400">
            <a:noFill/>
          </a:ln>
        </p:spPr>
        <p:style>
          <a:lnRef idx="3">
            <a:schemeClr val="lt1"/>
          </a:lnRef>
          <a:fillRef idx="1">
            <a:schemeClr val="accent6"/>
          </a:fillRef>
          <a:effectRef idx="1">
            <a:schemeClr val="accent6"/>
          </a:effectRef>
          <a:fontRef idx="minor">
            <a:schemeClr val="lt1"/>
          </a:fontRef>
        </p:style>
        <p:txBody>
          <a:bodyPr wrap="none" anchor="ctr"/>
          <a:lstStyle>
            <a:defPPr>
              <a:defRPr lang="zh-TW"/>
            </a:defPPr>
            <a:lvl1pPr indent="-446088" defTabSz="977900">
              <a:buFont typeface="Wingdings" panose="05000000000000000000" pitchFamily="2" charset="2"/>
              <a:buChar char="ü"/>
              <a:defRPr sz="2200" b="1">
                <a:solidFill>
                  <a:schemeClr val="bg1"/>
                </a:solidFill>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indent="0" algn="ctr">
              <a:buNone/>
            </a:pPr>
            <a:r>
              <a:rPr lang="zh-TW" altLang="en-US" sz="2400" dirty="0" smtClean="0"/>
              <a:t>新</a:t>
            </a:r>
            <a:r>
              <a:rPr lang="zh-TW" altLang="en-US" sz="2400" dirty="0"/>
              <a:t>南向市場加強</a:t>
            </a:r>
            <a:r>
              <a:rPr lang="zh-TW" altLang="en-US" sz="2400" dirty="0" smtClean="0"/>
              <a:t>作法</a:t>
            </a:r>
            <a:endParaRPr lang="zh-TW" altLang="en-US" sz="2400" dirty="0"/>
          </a:p>
        </p:txBody>
      </p:sp>
    </p:spTree>
    <p:extLst>
      <p:ext uri="{BB962C8B-B14F-4D97-AF65-F5344CB8AC3E}">
        <p14:creationId xmlns:p14="http://schemas.microsoft.com/office/powerpoint/2010/main" val="375095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群組 53"/>
          <p:cNvGrpSpPr>
            <a:grpSpLocks/>
          </p:cNvGrpSpPr>
          <p:nvPr/>
        </p:nvGrpSpPr>
        <p:grpSpPr bwMode="auto">
          <a:xfrm>
            <a:off x="898525" y="-71438"/>
            <a:ext cx="8301037" cy="639226"/>
            <a:chOff x="899023" y="-71256"/>
            <a:chExt cx="8301249" cy="637908"/>
          </a:xfrm>
        </p:grpSpPr>
        <p:sp>
          <p:nvSpPr>
            <p:cNvPr id="64" name="Text Box 9"/>
            <p:cNvSpPr txBox="1">
              <a:spLocks noChangeArrowheads="1"/>
            </p:cNvSpPr>
            <p:nvPr/>
          </p:nvSpPr>
          <p:spPr bwMode="auto">
            <a:xfrm>
              <a:off x="1095467" y="44511"/>
              <a:ext cx="7077617" cy="522141"/>
            </a:xfrm>
            <a:prstGeom prst="rect">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一、推廣貿易工作</a:t>
              </a:r>
              <a:r>
                <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國際市場開發</a:t>
              </a:r>
              <a:r>
                <a:rPr lang="en-US" altLang="zh-TW" sz="20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r>
                <a:rPr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1/5)</a:t>
              </a:r>
              <a:endParaRPr kumimoji="0"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sp>
          <p:nvSpPr>
            <p:cNvPr id="65" name="AutoShape 2"/>
            <p:cNvSpPr>
              <a:spLocks noChangeArrowheads="1"/>
            </p:cNvSpPr>
            <p:nvPr/>
          </p:nvSpPr>
          <p:spPr bwMode="auto">
            <a:xfrm>
              <a:off x="1711843" y="-71256"/>
              <a:ext cx="7488429" cy="627355"/>
            </a:xfrm>
            <a:prstGeom prst="flowChartAlternateProcess">
              <a:avLst/>
            </a:prstGeom>
            <a:noFill/>
            <a:ln>
              <a:noFill/>
              <a:headEnd/>
              <a:tailEnd/>
            </a:ln>
            <a:effectLst/>
          </p:spPr>
          <p:style>
            <a:lnRef idx="1">
              <a:schemeClr val="accent5"/>
            </a:lnRef>
            <a:fillRef idx="2">
              <a:schemeClr val="accent5"/>
            </a:fillRef>
            <a:effectRef idx="1">
              <a:schemeClr val="accent5"/>
            </a:effectRef>
            <a:fontRef idx="minor">
              <a:schemeClr val="dk1"/>
            </a:fontRef>
          </p:style>
          <p:txBody>
            <a:bodyPr wrap="none"/>
            <a:lstStyle/>
            <a:p>
              <a:pPr algn="r">
                <a:spcAft>
                  <a:spcPts val="1200"/>
                </a:spcAft>
                <a:defRPr/>
              </a:pPr>
              <a:endParaRPr kumimoji="0" lang="zh-TW" altLang="en-US" sz="140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66" name="直線コネクタ 81"/>
            <p:cNvCxnSpPr>
              <a:cxnSpLocks noChangeShapeType="1"/>
            </p:cNvCxnSpPr>
            <p:nvPr/>
          </p:nvCxnSpPr>
          <p:spPr bwMode="auto">
            <a:xfrm rot="10800000">
              <a:off x="899023" y="548177"/>
              <a:ext cx="7358250"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gr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3977" y="3150839"/>
            <a:ext cx="2880000" cy="2287881"/>
          </a:xfrm>
          <a:prstGeom prst="rect">
            <a:avLst/>
          </a:prstGeom>
          <a:ln>
            <a:noFill/>
          </a:ln>
          <a:effectLst>
            <a:softEdge rad="112500"/>
          </a:effectLst>
        </p:spPr>
      </p:pic>
      <p:pic>
        <p:nvPicPr>
          <p:cNvPr id="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3977" y="3146951"/>
            <a:ext cx="2466907" cy="23238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群組 3"/>
          <p:cNvGrpSpPr/>
          <p:nvPr/>
        </p:nvGrpSpPr>
        <p:grpSpPr>
          <a:xfrm>
            <a:off x="739477" y="1604969"/>
            <a:ext cx="2884772" cy="4176982"/>
            <a:chOff x="755576" y="1408058"/>
            <a:chExt cx="2884772" cy="2452990"/>
          </a:xfrm>
        </p:grpSpPr>
        <p:sp>
          <p:nvSpPr>
            <p:cNvPr id="88" name="圓角矩形 87"/>
            <p:cNvSpPr/>
            <p:nvPr/>
          </p:nvSpPr>
          <p:spPr>
            <a:xfrm>
              <a:off x="755576" y="1408058"/>
              <a:ext cx="2884772" cy="2452990"/>
            </a:xfrm>
            <a:prstGeom prst="roundRect">
              <a:avLst>
                <a:gd name="adj" fmla="val 8721"/>
              </a:avLst>
            </a:prstGeom>
            <a:solidFill>
              <a:schemeClr val="accent4">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000" tIns="36000" rIns="36000" bIns="36000" numCol="1" spcCol="1270" rtlCol="0" anchor="ctr" anchorCtr="0">
              <a:noAutofit/>
            </a:bodyPr>
            <a:lstStyle/>
            <a:p>
              <a:pPr algn="ctr" defTabSz="1066800">
                <a:lnSpc>
                  <a:spcPct val="90000"/>
                </a:lnSpc>
                <a:spcBef>
                  <a:spcPct val="0"/>
                </a:spcBef>
                <a:spcAft>
                  <a:spcPts val="0"/>
                </a:spcAft>
              </a:pPr>
              <a:endParaRPr lang="zh-TW" altLang="en-US" sz="1400" b="1" u="sng" dirty="0">
                <a:solidFill>
                  <a:schemeClr val="bg1"/>
                </a:solidFill>
                <a:latin typeface="微軟正黑體" panose="020B0604030504040204" pitchFamily="34" charset="-120"/>
                <a:ea typeface="微軟正黑體" panose="020B0604030504040204" pitchFamily="34" charset="-120"/>
              </a:endParaRPr>
            </a:p>
          </p:txBody>
        </p:sp>
        <p:sp>
          <p:nvSpPr>
            <p:cNvPr id="89" name="圓角矩形 88"/>
            <p:cNvSpPr/>
            <p:nvPr/>
          </p:nvSpPr>
          <p:spPr>
            <a:xfrm>
              <a:off x="901962" y="3207662"/>
              <a:ext cx="2592000" cy="540000"/>
            </a:xfrm>
            <a:prstGeom prst="roundRect">
              <a:avLst>
                <a:gd name="adj" fmla="val 12419"/>
              </a:avLst>
            </a:prstGeom>
            <a:solidFill>
              <a:srgbClr val="CCFFFF"/>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36000" rIns="36000" bIns="36000" numCol="1" spcCol="1270" rtlCol="0" anchor="ctr" anchorCtr="0">
              <a:noAutofit/>
            </a:bodyPr>
            <a:lstStyle/>
            <a:p>
              <a:pPr marL="182563" indent="-182563" algn="just">
                <a:buFont typeface="Wingdings" panose="05000000000000000000" pitchFamily="2" charset="2"/>
                <a:buChar char="u"/>
                <a:defRPr/>
              </a:pP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itchFamily="18" charset="0"/>
                </a:rPr>
                <a:t>台灣名品</a:t>
              </a:r>
              <a:r>
                <a:rPr lang="zh-TW" altLang="en-US" sz="1600" b="1"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博覽會</a:t>
              </a:r>
              <a:endParaRPr lang="zh-TW" altLang="en-US" sz="1600" b="1" dirty="0">
                <a:solidFill>
                  <a:srgbClr val="000000"/>
                </a:solidFill>
                <a:latin typeface="微軟正黑體" panose="020B0604030504040204" pitchFamily="34" charset="-120"/>
                <a:ea typeface="微軟正黑體" panose="020B0604030504040204" pitchFamily="34" charset="-120"/>
                <a:cs typeface="Times New Roman" pitchFamily="18" charset="0"/>
              </a:endParaRPr>
            </a:p>
          </p:txBody>
        </p:sp>
        <p:sp>
          <p:nvSpPr>
            <p:cNvPr id="90" name="圓角矩形 89"/>
            <p:cNvSpPr/>
            <p:nvPr/>
          </p:nvSpPr>
          <p:spPr>
            <a:xfrm>
              <a:off x="901962" y="1524267"/>
              <a:ext cx="2592000" cy="936000"/>
            </a:xfrm>
            <a:prstGeom prst="roundRect">
              <a:avLst>
                <a:gd name="adj" fmla="val 17641"/>
              </a:avLst>
            </a:prstGeom>
            <a:solidFill>
              <a:srgbClr val="CCFFCC"/>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000" tIns="36000" rIns="36000" bIns="36000" numCol="1" spcCol="1270" rtlCol="0" anchor="ctr" anchorCtr="0">
              <a:noAutofit/>
            </a:bodyPr>
            <a:lstStyle/>
            <a:p>
              <a:pPr marL="182563" indent="-182563">
                <a:buFont typeface="Wingdings" panose="05000000000000000000" pitchFamily="2" charset="2"/>
                <a:buChar char="u"/>
                <a:defRPr/>
              </a:pPr>
              <a:r>
                <a:rPr lang="zh-TW" altLang="en-US" sz="1600" b="1" dirty="0" smtClean="0">
                  <a:solidFill>
                    <a:schemeClr val="tx1"/>
                  </a:solidFill>
                  <a:latin typeface="微軟正黑體" panose="020B0604030504040204" pitchFamily="34" charset="-120"/>
                  <a:ea typeface="微軟正黑體" panose="020B0604030504040204" pitchFamily="34" charset="-120"/>
                </a:rPr>
                <a:t>參展團</a:t>
              </a:r>
              <a:endParaRPr lang="en-US" altLang="zh-TW" sz="1600" b="1" dirty="0" smtClean="0">
                <a:solidFill>
                  <a:schemeClr val="tx1"/>
                </a:solidFill>
                <a:latin typeface="微軟正黑體" panose="020B0604030504040204" pitchFamily="34" charset="-120"/>
                <a:ea typeface="微軟正黑體" panose="020B0604030504040204" pitchFamily="34" charset="-120"/>
              </a:endParaRPr>
            </a:p>
            <a:p>
              <a:pPr marL="177800" indent="-3175">
                <a:defRPr/>
              </a:pPr>
              <a:r>
                <a:rPr lang="zh-TW" altLang="en-US" sz="16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全球</a:t>
              </a: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知名及</a:t>
              </a:r>
              <a:r>
                <a:rPr lang="zh-TW" altLang="en-US" sz="16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重要</a:t>
              </a: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專業</a:t>
              </a:r>
              <a:r>
                <a:rPr lang="zh-TW" altLang="en-US" sz="16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展　建置</a:t>
              </a: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臺灣國家</a:t>
              </a:r>
              <a:r>
                <a:rPr lang="zh-TW" altLang="en-US" sz="16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館</a:t>
              </a:r>
              <a:endPar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sp>
          <p:nvSpPr>
            <p:cNvPr id="98" name="圓角矩形 97"/>
            <p:cNvSpPr/>
            <p:nvPr/>
          </p:nvSpPr>
          <p:spPr>
            <a:xfrm>
              <a:off x="901962" y="2563965"/>
              <a:ext cx="2592000" cy="540000"/>
            </a:xfrm>
            <a:prstGeom prst="roundRect">
              <a:avLst>
                <a:gd name="adj" fmla="val 11168"/>
              </a:avLst>
            </a:prstGeom>
            <a:solidFill>
              <a:srgbClr val="FFFFCC"/>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36000" rIns="0" bIns="36000" numCol="1" spcCol="1270" rtlCol="0" anchor="ctr" anchorCtr="0">
              <a:noAutofit/>
            </a:bodyPr>
            <a:lstStyle/>
            <a:p>
              <a:pPr marL="182563" indent="-182563" algn="just">
                <a:buFont typeface="Wingdings" panose="05000000000000000000" pitchFamily="2" charset="2"/>
                <a:buChar char="u"/>
                <a:defRPr/>
              </a:pP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itchFamily="18" charset="0"/>
                </a:rPr>
                <a:t>拓銷團</a:t>
              </a:r>
              <a:endParaRPr lang="en-US" altLang="zh-TW" sz="1600" b="1" dirty="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a:defRPr/>
              </a:pPr>
              <a:r>
                <a:rPr lang="zh-TW" altLang="en-US" sz="1600" dirty="0">
                  <a:solidFill>
                    <a:srgbClr val="000000"/>
                  </a:solidFill>
                  <a:latin typeface="微軟正黑體" panose="020B0604030504040204" pitchFamily="34" charset="-120"/>
                  <a:ea typeface="微軟正黑體" panose="020B0604030504040204" pitchFamily="34" charset="-120"/>
                  <a:cs typeface="Times New Roman" pitchFamily="18" charset="0"/>
                </a:rPr>
                <a:t>    潛力國家或利基產業拓銷</a:t>
              </a:r>
            </a:p>
          </p:txBody>
        </p:sp>
      </p:grpSp>
      <p:sp>
        <p:nvSpPr>
          <p:cNvPr id="101" name="圓角矩形 100"/>
          <p:cNvSpPr/>
          <p:nvPr/>
        </p:nvSpPr>
        <p:spPr>
          <a:xfrm>
            <a:off x="4784808" y="1368953"/>
            <a:ext cx="3152946" cy="1196132"/>
          </a:xfrm>
          <a:prstGeom prst="roundRect">
            <a:avLst/>
          </a:prstGeom>
          <a:noFill/>
          <a:ln w="25400">
            <a:noFill/>
            <a:prstDash val="sysDot"/>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000" tIns="36000" rIns="36000" bIns="36000" numCol="1" spcCol="1270" rtlCol="0" anchor="ctr" anchorCtr="0">
            <a:noAutofit/>
          </a:bodyPr>
          <a:lstStyle/>
          <a:p>
            <a:pPr marL="182563" indent="-182563" algn="ctr">
              <a:spcAft>
                <a:spcPts val="600"/>
              </a:spcAft>
              <a:defRPr/>
            </a:pPr>
            <a:r>
              <a:rPr lang="zh-TW" altLang="en-US" sz="1600" b="1" u="sng"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週</a:t>
            </a:r>
            <a:r>
              <a:rPr lang="zh-TW" altLang="en-US" sz="1600" b="1" u="sng" dirty="0">
                <a:solidFill>
                  <a:srgbClr val="000000"/>
                </a:solidFill>
                <a:latin typeface="微軟正黑體" panose="020B0604030504040204" pitchFamily="34" charset="-120"/>
                <a:ea typeface="微軟正黑體" panose="020B0604030504040204" pitchFamily="34" charset="-120"/>
                <a:cs typeface="Times New Roman" pitchFamily="18" charset="0"/>
              </a:rPr>
              <a:t>邊加值</a:t>
            </a:r>
            <a:r>
              <a:rPr lang="zh-TW" altLang="en-US" sz="1600" b="1" u="sng"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活動與服務</a:t>
            </a:r>
            <a:endParaRPr lang="en-US" altLang="zh-TW" sz="1600" b="1" u="sng" dirty="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marL="177800" indent="-177800">
              <a:buFont typeface="Wingdings" panose="05000000000000000000" pitchFamily="2" charset="2"/>
              <a:buChar char="Ø"/>
            </a:pPr>
            <a:r>
              <a:rPr lang="zh-TW" altLang="en-US" sz="16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形象區、記者會</a:t>
            </a: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、新產品發表會、技術論壇、 研討會或參訪</a:t>
            </a:r>
            <a:endParaRPr lang="en-US"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177800" indent="-177800">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提供市場資訊及潛在買主名單</a:t>
            </a:r>
          </a:p>
        </p:txBody>
      </p:sp>
      <p:pic>
        <p:nvPicPr>
          <p:cNvPr id="74" name="Picture 2" descr="C:\Users\1600\Desktop\宣傳參考資料\kv\新點陣圖影像.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6959" y="3170581"/>
            <a:ext cx="570264" cy="59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文字方塊 55"/>
          <p:cNvSpPr txBox="1"/>
          <p:nvPr/>
        </p:nvSpPr>
        <p:spPr>
          <a:xfrm>
            <a:off x="4594724" y="5470832"/>
            <a:ext cx="1103799" cy="307777"/>
          </a:xfrm>
          <a:prstGeom prst="rect">
            <a:avLst/>
          </a:prstGeom>
          <a:noFill/>
        </p:spPr>
        <p:txBody>
          <a:bodyPr wrap="square" rtlCol="0">
            <a:spAutoFit/>
          </a:bodyPr>
          <a:lstStyle/>
          <a:p>
            <a:r>
              <a:rPr lang="zh-TW" altLang="en-US" sz="1400" b="1" dirty="0" smtClean="0">
                <a:solidFill>
                  <a:prstClr val="black"/>
                </a:solidFill>
                <a:latin typeface="微軟正黑體" panose="020B0604030504040204" pitchFamily="34" charset="-120"/>
                <a:ea typeface="微軟正黑體" panose="020B0604030504040204" pitchFamily="34" charset="-120"/>
              </a:rPr>
              <a:t>國際食品展</a:t>
            </a:r>
            <a:endParaRPr lang="zh-TW" altLang="en-US" sz="1400" b="1" dirty="0">
              <a:solidFill>
                <a:prstClr val="black"/>
              </a:solidFill>
              <a:latin typeface="微軟正黑體" pitchFamily="34" charset="-120"/>
              <a:ea typeface="微軟正黑體" pitchFamily="34" charset="-120"/>
            </a:endParaRPr>
          </a:p>
        </p:txBody>
      </p:sp>
      <p:sp>
        <p:nvSpPr>
          <p:cNvPr id="57" name="文字方塊 56"/>
          <p:cNvSpPr txBox="1"/>
          <p:nvPr/>
        </p:nvSpPr>
        <p:spPr>
          <a:xfrm>
            <a:off x="7205774" y="5474174"/>
            <a:ext cx="1568695" cy="307777"/>
          </a:xfrm>
          <a:prstGeom prst="rect">
            <a:avLst/>
          </a:prstGeom>
          <a:noFill/>
        </p:spPr>
        <p:txBody>
          <a:bodyPr wrap="square" rtlCol="0">
            <a:spAutoFit/>
          </a:bodyPr>
          <a:lstStyle/>
          <a:p>
            <a:r>
              <a:rPr lang="zh-TW" altLang="en-US" sz="1400" b="1" dirty="0" smtClean="0">
                <a:solidFill>
                  <a:prstClr val="black"/>
                </a:solidFill>
                <a:latin typeface="微軟正黑體" panose="020B0604030504040204" pitchFamily="34" charset="-120"/>
                <a:ea typeface="微軟正黑體" panose="020B0604030504040204" pitchFamily="34" charset="-120"/>
              </a:rPr>
              <a:t>台灣名品博覽會</a:t>
            </a:r>
            <a:endParaRPr lang="zh-TW" altLang="en-US" sz="1400" b="1" dirty="0">
              <a:solidFill>
                <a:prstClr val="black"/>
              </a:solidFill>
              <a:latin typeface="微軟正黑體" pitchFamily="34" charset="-120"/>
              <a:ea typeface="微軟正黑體" pitchFamily="34" charset="-120"/>
            </a:endParaRPr>
          </a:p>
        </p:txBody>
      </p:sp>
      <p:sp>
        <p:nvSpPr>
          <p:cNvPr id="95" name="Freeform 18"/>
          <p:cNvSpPr>
            <a:spLocks noChangeAspect="1" noEditPoints="1"/>
          </p:cNvSpPr>
          <p:nvPr/>
        </p:nvSpPr>
        <p:spPr bwMode="auto">
          <a:xfrm rot="20115172" flipH="1">
            <a:off x="3351908" y="1674450"/>
            <a:ext cx="1568516" cy="496641"/>
          </a:xfrm>
          <a:custGeom>
            <a:avLst/>
            <a:gdLst>
              <a:gd name="T0" fmla="*/ 266 w 578"/>
              <a:gd name="T1" fmla="*/ 80 h 179"/>
              <a:gd name="T2" fmla="*/ 212 w 578"/>
              <a:gd name="T3" fmla="*/ 39 h 179"/>
              <a:gd name="T4" fmla="*/ 51 w 578"/>
              <a:gd name="T5" fmla="*/ 101 h 179"/>
              <a:gd name="T6" fmla="*/ 204 w 578"/>
              <a:gd name="T7" fmla="*/ 36 h 179"/>
              <a:gd name="T8" fmla="*/ 277 w 578"/>
              <a:gd name="T9" fmla="*/ 48 h 179"/>
              <a:gd name="T10" fmla="*/ 376 w 578"/>
              <a:gd name="T11" fmla="*/ 58 h 179"/>
              <a:gd name="T12" fmla="*/ 464 w 578"/>
              <a:gd name="T13" fmla="*/ 100 h 179"/>
              <a:gd name="T14" fmla="*/ 386 w 578"/>
              <a:gd name="T15" fmla="*/ 94 h 179"/>
              <a:gd name="T16" fmla="*/ 328 w 578"/>
              <a:gd name="T17" fmla="*/ 96 h 179"/>
              <a:gd name="T18" fmla="*/ 277 w 578"/>
              <a:gd name="T19" fmla="*/ 93 h 179"/>
              <a:gd name="T20" fmla="*/ 244 w 578"/>
              <a:gd name="T21" fmla="*/ 91 h 179"/>
              <a:gd name="T22" fmla="*/ 156 w 578"/>
              <a:gd name="T23" fmla="*/ 81 h 179"/>
              <a:gd name="T24" fmla="*/ 73 w 578"/>
              <a:gd name="T25" fmla="*/ 90 h 179"/>
              <a:gd name="T26" fmla="*/ 22 w 578"/>
              <a:gd name="T27" fmla="*/ 121 h 179"/>
              <a:gd name="T28" fmla="*/ 17 w 578"/>
              <a:gd name="T29" fmla="*/ 76 h 179"/>
              <a:gd name="T30" fmla="*/ 90 w 578"/>
              <a:gd name="T31" fmla="*/ 45 h 179"/>
              <a:gd name="T32" fmla="*/ 179 w 578"/>
              <a:gd name="T33" fmla="*/ 79 h 179"/>
              <a:gd name="T34" fmla="*/ 170 w 578"/>
              <a:gd name="T35" fmla="*/ 56 h 179"/>
              <a:gd name="T36" fmla="*/ 303 w 578"/>
              <a:gd name="T37" fmla="*/ 55 h 179"/>
              <a:gd name="T38" fmla="*/ 404 w 578"/>
              <a:gd name="T39" fmla="*/ 83 h 179"/>
              <a:gd name="T40" fmla="*/ 324 w 578"/>
              <a:gd name="T41" fmla="*/ 82 h 179"/>
              <a:gd name="T42" fmla="*/ 219 w 578"/>
              <a:gd name="T43" fmla="*/ 71 h 179"/>
              <a:gd name="T44" fmla="*/ 25 w 578"/>
              <a:gd name="T45" fmla="*/ 95 h 179"/>
              <a:gd name="T46" fmla="*/ 39 w 578"/>
              <a:gd name="T47" fmla="*/ 89 h 179"/>
              <a:gd name="T48" fmla="*/ 150 w 578"/>
              <a:gd name="T49" fmla="*/ 60 h 179"/>
              <a:gd name="T50" fmla="*/ 141 w 578"/>
              <a:gd name="T51" fmla="*/ 60 h 179"/>
              <a:gd name="T52" fmla="*/ 230 w 578"/>
              <a:gd name="T53" fmla="*/ 93 h 179"/>
              <a:gd name="T54" fmla="*/ 424 w 578"/>
              <a:gd name="T55" fmla="*/ 89 h 179"/>
              <a:gd name="T56" fmla="*/ 323 w 578"/>
              <a:gd name="T57" fmla="*/ 100 h 179"/>
              <a:gd name="T58" fmla="*/ 427 w 578"/>
              <a:gd name="T59" fmla="*/ 177 h 179"/>
              <a:gd name="T60" fmla="*/ 500 w 578"/>
              <a:gd name="T61" fmla="*/ 119 h 179"/>
              <a:gd name="T62" fmla="*/ 523 w 578"/>
              <a:gd name="T63" fmla="*/ 124 h 179"/>
              <a:gd name="T64" fmla="*/ 520 w 578"/>
              <a:gd name="T65" fmla="*/ 39 h 179"/>
              <a:gd name="T66" fmla="*/ 534 w 578"/>
              <a:gd name="T67" fmla="*/ 76 h 179"/>
              <a:gd name="T68" fmla="*/ 573 w 578"/>
              <a:gd name="T69" fmla="*/ 123 h 179"/>
              <a:gd name="T70" fmla="*/ 549 w 578"/>
              <a:gd name="T71" fmla="*/ 152 h 179"/>
              <a:gd name="T72" fmla="*/ 461 w 578"/>
              <a:gd name="T73" fmla="*/ 162 h 179"/>
              <a:gd name="T74" fmla="*/ 439 w 578"/>
              <a:gd name="T75" fmla="*/ 166 h 179"/>
              <a:gd name="T76" fmla="*/ 477 w 578"/>
              <a:gd name="T77" fmla="*/ 147 h 179"/>
              <a:gd name="T78" fmla="*/ 493 w 578"/>
              <a:gd name="T79" fmla="*/ 129 h 179"/>
              <a:gd name="T80" fmla="*/ 500 w 578"/>
              <a:gd name="T81" fmla="*/ 119 h 179"/>
              <a:gd name="T82" fmla="*/ 509 w 578"/>
              <a:gd name="T83" fmla="*/ 117 h 179"/>
              <a:gd name="T84" fmla="*/ 496 w 578"/>
              <a:gd name="T85" fmla="*/ 105 h 179"/>
              <a:gd name="T86" fmla="*/ 487 w 578"/>
              <a:gd name="T87" fmla="*/ 74 h 179"/>
              <a:gd name="T88" fmla="*/ 469 w 578"/>
              <a:gd name="T89" fmla="*/ 36 h 179"/>
              <a:gd name="T90" fmla="*/ 440 w 578"/>
              <a:gd name="T91" fmla="*/ 8 h 179"/>
              <a:gd name="T92" fmla="*/ 500 w 578"/>
              <a:gd name="T93" fmla="*/ 9 h 179"/>
              <a:gd name="T94" fmla="*/ 552 w 578"/>
              <a:gd name="T95" fmla="*/ 103 h 179"/>
              <a:gd name="T96" fmla="*/ 540 w 578"/>
              <a:gd name="T97" fmla="*/ 98 h 179"/>
              <a:gd name="T98" fmla="*/ 521 w 578"/>
              <a:gd name="T99" fmla="*/ 78 h 179"/>
              <a:gd name="T100" fmla="*/ 513 w 578"/>
              <a:gd name="T101" fmla="*/ 155 h 179"/>
              <a:gd name="T102" fmla="*/ 486 w 578"/>
              <a:gd name="T103" fmla="*/ 154 h 179"/>
              <a:gd name="T104" fmla="*/ 504 w 578"/>
              <a:gd name="T105" fmla="*/ 133 h 179"/>
              <a:gd name="T106" fmla="*/ 520 w 578"/>
              <a:gd name="T107" fmla="*/ 108 h 179"/>
              <a:gd name="T108" fmla="*/ 469 w 578"/>
              <a:gd name="T109" fmla="*/ 16 h 179"/>
              <a:gd name="T110" fmla="*/ 474 w 578"/>
              <a:gd name="T111" fmla="*/ 23 h 179"/>
              <a:gd name="T112" fmla="*/ 513 w 578"/>
              <a:gd name="T113" fmla="*/ 71 h 179"/>
              <a:gd name="T114" fmla="*/ 512 w 578"/>
              <a:gd name="T115" fmla="*/ 66 h 179"/>
              <a:gd name="T116" fmla="*/ 496 w 578"/>
              <a:gd name="T117" fmla="*/ 109 h 179"/>
              <a:gd name="T118" fmla="*/ 457 w 578"/>
              <a:gd name="T119" fmla="*/ 157 h 179"/>
              <a:gd name="T120" fmla="*/ 488 w 578"/>
              <a:gd name="T121" fmla="*/ 1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8" h="179">
                <a:moveTo>
                  <a:pt x="484" y="109"/>
                </a:moveTo>
                <a:cubicBezTo>
                  <a:pt x="484" y="110"/>
                  <a:pt x="484" y="110"/>
                  <a:pt x="484" y="110"/>
                </a:cubicBezTo>
                <a:cubicBezTo>
                  <a:pt x="483" y="110"/>
                  <a:pt x="483" y="110"/>
                  <a:pt x="484" y="109"/>
                </a:cubicBezTo>
                <a:close/>
                <a:moveTo>
                  <a:pt x="484" y="110"/>
                </a:moveTo>
                <a:cubicBezTo>
                  <a:pt x="486" y="114"/>
                  <a:pt x="491" y="116"/>
                  <a:pt x="494" y="118"/>
                </a:cubicBezTo>
                <a:cubicBezTo>
                  <a:pt x="496" y="111"/>
                  <a:pt x="487" y="111"/>
                  <a:pt x="484" y="110"/>
                </a:cubicBezTo>
                <a:close/>
                <a:moveTo>
                  <a:pt x="491" y="102"/>
                </a:moveTo>
                <a:cubicBezTo>
                  <a:pt x="488" y="99"/>
                  <a:pt x="488" y="99"/>
                  <a:pt x="488" y="99"/>
                </a:cubicBezTo>
                <a:cubicBezTo>
                  <a:pt x="489" y="100"/>
                  <a:pt x="488" y="103"/>
                  <a:pt x="491" y="102"/>
                </a:cubicBezTo>
                <a:close/>
                <a:moveTo>
                  <a:pt x="484" y="104"/>
                </a:moveTo>
                <a:cubicBezTo>
                  <a:pt x="485" y="108"/>
                  <a:pt x="485" y="108"/>
                  <a:pt x="485" y="108"/>
                </a:cubicBezTo>
                <a:cubicBezTo>
                  <a:pt x="486" y="105"/>
                  <a:pt x="486" y="105"/>
                  <a:pt x="486" y="105"/>
                </a:cubicBezTo>
                <a:lnTo>
                  <a:pt x="484" y="104"/>
                </a:lnTo>
                <a:close/>
                <a:moveTo>
                  <a:pt x="277" y="97"/>
                </a:moveTo>
                <a:cubicBezTo>
                  <a:pt x="277" y="96"/>
                  <a:pt x="277" y="94"/>
                  <a:pt x="277" y="93"/>
                </a:cubicBezTo>
                <a:lnTo>
                  <a:pt x="277" y="97"/>
                </a:lnTo>
                <a:close/>
                <a:moveTo>
                  <a:pt x="266" y="80"/>
                </a:moveTo>
                <a:cubicBezTo>
                  <a:pt x="267" y="80"/>
                  <a:pt x="267" y="81"/>
                  <a:pt x="268" y="81"/>
                </a:cubicBezTo>
                <a:cubicBezTo>
                  <a:pt x="267" y="80"/>
                  <a:pt x="267" y="80"/>
                  <a:pt x="266" y="80"/>
                </a:cubicBezTo>
                <a:close/>
                <a:moveTo>
                  <a:pt x="284" y="93"/>
                </a:moveTo>
                <a:cubicBezTo>
                  <a:pt x="286" y="93"/>
                  <a:pt x="286" y="93"/>
                  <a:pt x="286" y="93"/>
                </a:cubicBezTo>
                <a:cubicBezTo>
                  <a:pt x="285" y="93"/>
                  <a:pt x="284" y="93"/>
                  <a:pt x="284" y="93"/>
                </a:cubicBezTo>
                <a:close/>
                <a:moveTo>
                  <a:pt x="394" y="100"/>
                </a:moveTo>
                <a:cubicBezTo>
                  <a:pt x="393" y="99"/>
                  <a:pt x="391" y="97"/>
                  <a:pt x="390" y="95"/>
                </a:cubicBezTo>
                <a:cubicBezTo>
                  <a:pt x="391" y="97"/>
                  <a:pt x="390" y="101"/>
                  <a:pt x="394" y="100"/>
                </a:cubicBezTo>
                <a:close/>
                <a:moveTo>
                  <a:pt x="225" y="44"/>
                </a:moveTo>
                <a:cubicBezTo>
                  <a:pt x="225" y="42"/>
                  <a:pt x="225" y="42"/>
                  <a:pt x="225" y="42"/>
                </a:cubicBezTo>
                <a:cubicBezTo>
                  <a:pt x="224" y="42"/>
                  <a:pt x="224" y="43"/>
                  <a:pt x="225" y="44"/>
                </a:cubicBezTo>
                <a:close/>
                <a:moveTo>
                  <a:pt x="267" y="49"/>
                </a:moveTo>
                <a:cubicBezTo>
                  <a:pt x="267" y="49"/>
                  <a:pt x="267" y="49"/>
                  <a:pt x="267" y="49"/>
                </a:cubicBezTo>
                <a:cubicBezTo>
                  <a:pt x="267" y="48"/>
                  <a:pt x="268" y="48"/>
                  <a:pt x="268" y="46"/>
                </a:cubicBezTo>
                <a:lnTo>
                  <a:pt x="267" y="49"/>
                </a:lnTo>
                <a:close/>
                <a:moveTo>
                  <a:pt x="294" y="90"/>
                </a:moveTo>
                <a:cubicBezTo>
                  <a:pt x="293" y="89"/>
                  <a:pt x="293" y="89"/>
                  <a:pt x="293" y="89"/>
                </a:cubicBezTo>
                <a:cubicBezTo>
                  <a:pt x="292" y="89"/>
                  <a:pt x="292" y="89"/>
                  <a:pt x="292" y="89"/>
                </a:cubicBezTo>
                <a:cubicBezTo>
                  <a:pt x="293" y="90"/>
                  <a:pt x="293" y="90"/>
                  <a:pt x="294" y="90"/>
                </a:cubicBezTo>
                <a:close/>
                <a:moveTo>
                  <a:pt x="210" y="34"/>
                </a:moveTo>
                <a:cubicBezTo>
                  <a:pt x="210" y="36"/>
                  <a:pt x="211" y="38"/>
                  <a:pt x="212" y="39"/>
                </a:cubicBezTo>
                <a:cubicBezTo>
                  <a:pt x="212" y="37"/>
                  <a:pt x="211" y="35"/>
                  <a:pt x="210" y="34"/>
                </a:cubicBezTo>
                <a:close/>
                <a:moveTo>
                  <a:pt x="266" y="80"/>
                </a:moveTo>
                <a:cubicBezTo>
                  <a:pt x="266" y="80"/>
                  <a:pt x="266" y="80"/>
                  <a:pt x="266" y="80"/>
                </a:cubicBezTo>
                <a:cubicBezTo>
                  <a:pt x="266" y="80"/>
                  <a:pt x="266" y="80"/>
                  <a:pt x="266" y="80"/>
                </a:cubicBezTo>
                <a:cubicBezTo>
                  <a:pt x="266" y="80"/>
                  <a:pt x="266" y="80"/>
                  <a:pt x="266" y="80"/>
                </a:cubicBezTo>
                <a:close/>
                <a:moveTo>
                  <a:pt x="279" y="48"/>
                </a:moveTo>
                <a:cubicBezTo>
                  <a:pt x="280" y="49"/>
                  <a:pt x="281" y="49"/>
                  <a:pt x="281" y="49"/>
                </a:cubicBezTo>
                <a:cubicBezTo>
                  <a:pt x="281" y="48"/>
                  <a:pt x="280" y="48"/>
                  <a:pt x="279" y="48"/>
                </a:cubicBezTo>
                <a:close/>
                <a:moveTo>
                  <a:pt x="389" y="93"/>
                </a:moveTo>
                <a:cubicBezTo>
                  <a:pt x="390" y="95"/>
                  <a:pt x="390" y="95"/>
                  <a:pt x="390" y="95"/>
                </a:cubicBezTo>
                <a:cubicBezTo>
                  <a:pt x="390" y="94"/>
                  <a:pt x="390" y="93"/>
                  <a:pt x="389" y="93"/>
                </a:cubicBezTo>
                <a:close/>
                <a:moveTo>
                  <a:pt x="471" y="106"/>
                </a:moveTo>
                <a:cubicBezTo>
                  <a:pt x="471" y="108"/>
                  <a:pt x="470" y="109"/>
                  <a:pt x="472" y="110"/>
                </a:cubicBezTo>
                <a:cubicBezTo>
                  <a:pt x="472" y="108"/>
                  <a:pt x="471" y="107"/>
                  <a:pt x="471" y="106"/>
                </a:cubicBezTo>
                <a:close/>
                <a:moveTo>
                  <a:pt x="5" y="110"/>
                </a:moveTo>
                <a:cubicBezTo>
                  <a:pt x="5" y="110"/>
                  <a:pt x="5" y="110"/>
                  <a:pt x="5" y="110"/>
                </a:cubicBezTo>
                <a:cubicBezTo>
                  <a:pt x="5" y="110"/>
                  <a:pt x="5" y="110"/>
                  <a:pt x="5" y="110"/>
                </a:cubicBezTo>
                <a:close/>
                <a:moveTo>
                  <a:pt x="52" y="103"/>
                </a:moveTo>
                <a:cubicBezTo>
                  <a:pt x="51" y="102"/>
                  <a:pt x="51" y="102"/>
                  <a:pt x="51" y="101"/>
                </a:cubicBezTo>
                <a:cubicBezTo>
                  <a:pt x="51" y="103"/>
                  <a:pt x="51" y="104"/>
                  <a:pt x="52" y="103"/>
                </a:cubicBezTo>
                <a:close/>
                <a:moveTo>
                  <a:pt x="87" y="38"/>
                </a:moveTo>
                <a:cubicBezTo>
                  <a:pt x="96" y="43"/>
                  <a:pt x="96" y="43"/>
                  <a:pt x="96" y="43"/>
                </a:cubicBezTo>
                <a:cubicBezTo>
                  <a:pt x="96" y="41"/>
                  <a:pt x="100" y="39"/>
                  <a:pt x="97" y="37"/>
                </a:cubicBezTo>
                <a:cubicBezTo>
                  <a:pt x="101" y="41"/>
                  <a:pt x="101" y="41"/>
                  <a:pt x="101" y="41"/>
                </a:cubicBezTo>
                <a:cubicBezTo>
                  <a:pt x="101" y="38"/>
                  <a:pt x="101" y="38"/>
                  <a:pt x="101" y="38"/>
                </a:cubicBezTo>
                <a:cubicBezTo>
                  <a:pt x="115" y="31"/>
                  <a:pt x="128" y="52"/>
                  <a:pt x="141" y="38"/>
                </a:cubicBezTo>
                <a:cubicBezTo>
                  <a:pt x="141" y="37"/>
                  <a:pt x="141" y="37"/>
                  <a:pt x="141" y="37"/>
                </a:cubicBezTo>
                <a:cubicBezTo>
                  <a:pt x="150" y="43"/>
                  <a:pt x="150" y="43"/>
                  <a:pt x="150" y="43"/>
                </a:cubicBezTo>
                <a:cubicBezTo>
                  <a:pt x="151" y="43"/>
                  <a:pt x="151" y="37"/>
                  <a:pt x="154" y="35"/>
                </a:cubicBezTo>
                <a:cubicBezTo>
                  <a:pt x="153" y="41"/>
                  <a:pt x="159" y="36"/>
                  <a:pt x="160" y="41"/>
                </a:cubicBezTo>
                <a:cubicBezTo>
                  <a:pt x="162" y="38"/>
                  <a:pt x="160" y="37"/>
                  <a:pt x="159" y="35"/>
                </a:cubicBezTo>
                <a:cubicBezTo>
                  <a:pt x="167" y="29"/>
                  <a:pt x="174" y="38"/>
                  <a:pt x="182" y="34"/>
                </a:cubicBezTo>
                <a:cubicBezTo>
                  <a:pt x="174" y="42"/>
                  <a:pt x="174" y="40"/>
                  <a:pt x="168" y="43"/>
                </a:cubicBezTo>
                <a:cubicBezTo>
                  <a:pt x="175" y="46"/>
                  <a:pt x="176" y="40"/>
                  <a:pt x="184" y="42"/>
                </a:cubicBezTo>
                <a:cubicBezTo>
                  <a:pt x="180" y="40"/>
                  <a:pt x="180" y="40"/>
                  <a:pt x="180" y="40"/>
                </a:cubicBezTo>
                <a:cubicBezTo>
                  <a:pt x="184" y="31"/>
                  <a:pt x="192" y="44"/>
                  <a:pt x="193" y="35"/>
                </a:cubicBezTo>
                <a:cubicBezTo>
                  <a:pt x="197" y="36"/>
                  <a:pt x="201" y="45"/>
                  <a:pt x="206" y="44"/>
                </a:cubicBezTo>
                <a:cubicBezTo>
                  <a:pt x="204" y="36"/>
                  <a:pt x="204" y="36"/>
                  <a:pt x="204" y="36"/>
                </a:cubicBezTo>
                <a:cubicBezTo>
                  <a:pt x="209" y="35"/>
                  <a:pt x="209" y="35"/>
                  <a:pt x="209" y="35"/>
                </a:cubicBezTo>
                <a:cubicBezTo>
                  <a:pt x="209" y="41"/>
                  <a:pt x="209" y="41"/>
                  <a:pt x="209" y="41"/>
                </a:cubicBezTo>
                <a:cubicBezTo>
                  <a:pt x="211" y="41"/>
                  <a:pt x="211" y="40"/>
                  <a:pt x="212" y="39"/>
                </a:cubicBezTo>
                <a:cubicBezTo>
                  <a:pt x="215" y="45"/>
                  <a:pt x="220" y="42"/>
                  <a:pt x="224" y="47"/>
                </a:cubicBezTo>
                <a:cubicBezTo>
                  <a:pt x="225" y="44"/>
                  <a:pt x="225" y="44"/>
                  <a:pt x="225" y="44"/>
                </a:cubicBezTo>
                <a:cubicBezTo>
                  <a:pt x="225" y="45"/>
                  <a:pt x="226" y="45"/>
                  <a:pt x="226" y="46"/>
                </a:cubicBezTo>
                <a:cubicBezTo>
                  <a:pt x="227" y="41"/>
                  <a:pt x="230" y="43"/>
                  <a:pt x="231" y="39"/>
                </a:cubicBezTo>
                <a:cubicBezTo>
                  <a:pt x="229" y="37"/>
                  <a:pt x="226" y="35"/>
                  <a:pt x="226" y="38"/>
                </a:cubicBezTo>
                <a:cubicBezTo>
                  <a:pt x="222" y="32"/>
                  <a:pt x="231" y="35"/>
                  <a:pt x="233" y="35"/>
                </a:cubicBezTo>
                <a:cubicBezTo>
                  <a:pt x="230" y="37"/>
                  <a:pt x="234" y="38"/>
                  <a:pt x="235" y="39"/>
                </a:cubicBezTo>
                <a:cubicBezTo>
                  <a:pt x="236" y="39"/>
                  <a:pt x="235" y="38"/>
                  <a:pt x="235" y="37"/>
                </a:cubicBezTo>
                <a:cubicBezTo>
                  <a:pt x="240" y="34"/>
                  <a:pt x="241" y="48"/>
                  <a:pt x="244" y="39"/>
                </a:cubicBezTo>
                <a:cubicBezTo>
                  <a:pt x="245" y="44"/>
                  <a:pt x="245" y="44"/>
                  <a:pt x="245" y="44"/>
                </a:cubicBezTo>
                <a:cubicBezTo>
                  <a:pt x="249" y="40"/>
                  <a:pt x="249" y="40"/>
                  <a:pt x="249" y="40"/>
                </a:cubicBezTo>
                <a:cubicBezTo>
                  <a:pt x="249" y="50"/>
                  <a:pt x="254" y="41"/>
                  <a:pt x="254" y="51"/>
                </a:cubicBezTo>
                <a:cubicBezTo>
                  <a:pt x="258" y="51"/>
                  <a:pt x="254" y="45"/>
                  <a:pt x="255" y="46"/>
                </a:cubicBezTo>
                <a:cubicBezTo>
                  <a:pt x="259" y="44"/>
                  <a:pt x="266" y="54"/>
                  <a:pt x="267" y="49"/>
                </a:cubicBezTo>
                <a:cubicBezTo>
                  <a:pt x="270" y="53"/>
                  <a:pt x="274" y="51"/>
                  <a:pt x="277" y="53"/>
                </a:cubicBezTo>
                <a:cubicBezTo>
                  <a:pt x="277" y="48"/>
                  <a:pt x="277" y="48"/>
                  <a:pt x="277" y="48"/>
                </a:cubicBezTo>
                <a:cubicBezTo>
                  <a:pt x="279" y="50"/>
                  <a:pt x="280" y="52"/>
                  <a:pt x="282" y="51"/>
                </a:cubicBezTo>
                <a:cubicBezTo>
                  <a:pt x="282" y="51"/>
                  <a:pt x="282" y="50"/>
                  <a:pt x="281" y="49"/>
                </a:cubicBezTo>
                <a:cubicBezTo>
                  <a:pt x="287" y="52"/>
                  <a:pt x="291" y="53"/>
                  <a:pt x="296" y="53"/>
                </a:cubicBezTo>
                <a:cubicBezTo>
                  <a:pt x="296" y="50"/>
                  <a:pt x="296" y="49"/>
                  <a:pt x="293" y="47"/>
                </a:cubicBezTo>
                <a:cubicBezTo>
                  <a:pt x="298" y="43"/>
                  <a:pt x="305" y="54"/>
                  <a:pt x="311" y="53"/>
                </a:cubicBezTo>
                <a:cubicBezTo>
                  <a:pt x="311" y="50"/>
                  <a:pt x="311" y="50"/>
                  <a:pt x="311" y="50"/>
                </a:cubicBezTo>
                <a:cubicBezTo>
                  <a:pt x="314" y="54"/>
                  <a:pt x="314" y="54"/>
                  <a:pt x="314" y="54"/>
                </a:cubicBezTo>
                <a:cubicBezTo>
                  <a:pt x="314" y="53"/>
                  <a:pt x="314" y="51"/>
                  <a:pt x="315" y="50"/>
                </a:cubicBezTo>
                <a:cubicBezTo>
                  <a:pt x="321" y="49"/>
                  <a:pt x="329" y="50"/>
                  <a:pt x="331" y="59"/>
                </a:cubicBezTo>
                <a:cubicBezTo>
                  <a:pt x="330" y="57"/>
                  <a:pt x="335" y="54"/>
                  <a:pt x="331" y="50"/>
                </a:cubicBezTo>
                <a:cubicBezTo>
                  <a:pt x="337" y="57"/>
                  <a:pt x="345" y="56"/>
                  <a:pt x="352" y="59"/>
                </a:cubicBezTo>
                <a:cubicBezTo>
                  <a:pt x="352" y="59"/>
                  <a:pt x="352" y="59"/>
                  <a:pt x="352" y="59"/>
                </a:cubicBezTo>
                <a:cubicBezTo>
                  <a:pt x="355" y="62"/>
                  <a:pt x="355" y="62"/>
                  <a:pt x="355" y="62"/>
                </a:cubicBezTo>
                <a:cubicBezTo>
                  <a:pt x="355" y="61"/>
                  <a:pt x="355" y="61"/>
                  <a:pt x="355" y="61"/>
                </a:cubicBezTo>
                <a:cubicBezTo>
                  <a:pt x="353" y="59"/>
                  <a:pt x="353" y="59"/>
                  <a:pt x="353" y="59"/>
                </a:cubicBezTo>
                <a:cubicBezTo>
                  <a:pt x="356" y="60"/>
                  <a:pt x="359" y="62"/>
                  <a:pt x="360" y="65"/>
                </a:cubicBezTo>
                <a:cubicBezTo>
                  <a:pt x="361" y="63"/>
                  <a:pt x="362" y="60"/>
                  <a:pt x="364" y="58"/>
                </a:cubicBezTo>
                <a:cubicBezTo>
                  <a:pt x="364" y="64"/>
                  <a:pt x="373" y="54"/>
                  <a:pt x="376" y="61"/>
                </a:cubicBezTo>
                <a:cubicBezTo>
                  <a:pt x="377" y="60"/>
                  <a:pt x="375" y="60"/>
                  <a:pt x="376" y="58"/>
                </a:cubicBezTo>
                <a:cubicBezTo>
                  <a:pt x="385" y="60"/>
                  <a:pt x="397" y="69"/>
                  <a:pt x="408" y="67"/>
                </a:cubicBezTo>
                <a:cubicBezTo>
                  <a:pt x="407" y="77"/>
                  <a:pt x="416" y="76"/>
                  <a:pt x="420" y="83"/>
                </a:cubicBezTo>
                <a:cubicBezTo>
                  <a:pt x="423" y="77"/>
                  <a:pt x="418" y="79"/>
                  <a:pt x="417" y="74"/>
                </a:cubicBezTo>
                <a:cubicBezTo>
                  <a:pt x="420" y="76"/>
                  <a:pt x="420" y="66"/>
                  <a:pt x="424" y="72"/>
                </a:cubicBezTo>
                <a:cubicBezTo>
                  <a:pt x="424" y="71"/>
                  <a:pt x="425" y="71"/>
                  <a:pt x="423" y="70"/>
                </a:cubicBezTo>
                <a:cubicBezTo>
                  <a:pt x="427" y="71"/>
                  <a:pt x="421" y="78"/>
                  <a:pt x="426" y="77"/>
                </a:cubicBezTo>
                <a:cubicBezTo>
                  <a:pt x="428" y="73"/>
                  <a:pt x="428" y="73"/>
                  <a:pt x="428" y="73"/>
                </a:cubicBezTo>
                <a:cubicBezTo>
                  <a:pt x="429" y="79"/>
                  <a:pt x="429" y="79"/>
                  <a:pt x="429" y="79"/>
                </a:cubicBezTo>
                <a:cubicBezTo>
                  <a:pt x="440" y="79"/>
                  <a:pt x="447" y="84"/>
                  <a:pt x="457" y="82"/>
                </a:cubicBezTo>
                <a:cubicBezTo>
                  <a:pt x="457" y="83"/>
                  <a:pt x="457" y="85"/>
                  <a:pt x="455" y="86"/>
                </a:cubicBezTo>
                <a:cubicBezTo>
                  <a:pt x="459" y="87"/>
                  <a:pt x="461" y="96"/>
                  <a:pt x="467" y="93"/>
                </a:cubicBezTo>
                <a:cubicBezTo>
                  <a:pt x="467" y="91"/>
                  <a:pt x="467" y="91"/>
                  <a:pt x="467" y="91"/>
                </a:cubicBezTo>
                <a:cubicBezTo>
                  <a:pt x="475" y="89"/>
                  <a:pt x="472" y="98"/>
                  <a:pt x="479" y="103"/>
                </a:cubicBezTo>
                <a:cubicBezTo>
                  <a:pt x="478" y="102"/>
                  <a:pt x="474" y="98"/>
                  <a:pt x="472" y="102"/>
                </a:cubicBezTo>
                <a:cubicBezTo>
                  <a:pt x="472" y="106"/>
                  <a:pt x="476" y="107"/>
                  <a:pt x="478" y="105"/>
                </a:cubicBezTo>
                <a:cubicBezTo>
                  <a:pt x="476" y="110"/>
                  <a:pt x="476" y="110"/>
                  <a:pt x="476" y="110"/>
                </a:cubicBezTo>
                <a:cubicBezTo>
                  <a:pt x="476" y="106"/>
                  <a:pt x="473" y="106"/>
                  <a:pt x="471" y="103"/>
                </a:cubicBezTo>
                <a:cubicBezTo>
                  <a:pt x="471" y="104"/>
                  <a:pt x="471" y="105"/>
                  <a:pt x="471" y="106"/>
                </a:cubicBezTo>
                <a:cubicBezTo>
                  <a:pt x="470" y="104"/>
                  <a:pt x="467" y="103"/>
                  <a:pt x="464" y="100"/>
                </a:cubicBezTo>
                <a:cubicBezTo>
                  <a:pt x="469" y="101"/>
                  <a:pt x="469" y="101"/>
                  <a:pt x="469" y="101"/>
                </a:cubicBezTo>
                <a:cubicBezTo>
                  <a:pt x="469" y="95"/>
                  <a:pt x="462" y="99"/>
                  <a:pt x="461" y="97"/>
                </a:cubicBezTo>
                <a:cubicBezTo>
                  <a:pt x="459" y="102"/>
                  <a:pt x="462" y="102"/>
                  <a:pt x="458" y="105"/>
                </a:cubicBezTo>
                <a:cubicBezTo>
                  <a:pt x="451" y="105"/>
                  <a:pt x="456" y="99"/>
                  <a:pt x="451" y="92"/>
                </a:cubicBezTo>
                <a:cubicBezTo>
                  <a:pt x="452" y="90"/>
                  <a:pt x="452" y="90"/>
                  <a:pt x="452" y="90"/>
                </a:cubicBezTo>
                <a:cubicBezTo>
                  <a:pt x="450" y="89"/>
                  <a:pt x="450" y="83"/>
                  <a:pt x="446" y="86"/>
                </a:cubicBezTo>
                <a:cubicBezTo>
                  <a:pt x="445" y="90"/>
                  <a:pt x="448" y="90"/>
                  <a:pt x="448" y="92"/>
                </a:cubicBezTo>
                <a:cubicBezTo>
                  <a:pt x="447" y="94"/>
                  <a:pt x="446" y="85"/>
                  <a:pt x="443" y="88"/>
                </a:cubicBezTo>
                <a:cubicBezTo>
                  <a:pt x="444" y="94"/>
                  <a:pt x="448" y="97"/>
                  <a:pt x="452" y="98"/>
                </a:cubicBezTo>
                <a:cubicBezTo>
                  <a:pt x="451" y="99"/>
                  <a:pt x="450" y="101"/>
                  <a:pt x="450" y="103"/>
                </a:cubicBezTo>
                <a:cubicBezTo>
                  <a:pt x="441" y="96"/>
                  <a:pt x="431" y="87"/>
                  <a:pt x="420" y="88"/>
                </a:cubicBezTo>
                <a:cubicBezTo>
                  <a:pt x="424" y="96"/>
                  <a:pt x="418" y="87"/>
                  <a:pt x="417" y="95"/>
                </a:cubicBezTo>
                <a:cubicBezTo>
                  <a:pt x="418" y="90"/>
                  <a:pt x="414" y="94"/>
                  <a:pt x="411" y="91"/>
                </a:cubicBezTo>
                <a:cubicBezTo>
                  <a:pt x="409" y="96"/>
                  <a:pt x="416" y="96"/>
                  <a:pt x="413" y="100"/>
                </a:cubicBezTo>
                <a:cubicBezTo>
                  <a:pt x="408" y="97"/>
                  <a:pt x="402" y="86"/>
                  <a:pt x="395" y="86"/>
                </a:cubicBezTo>
                <a:cubicBezTo>
                  <a:pt x="395" y="89"/>
                  <a:pt x="397" y="89"/>
                  <a:pt x="397" y="90"/>
                </a:cubicBezTo>
                <a:cubicBezTo>
                  <a:pt x="392" y="88"/>
                  <a:pt x="388" y="74"/>
                  <a:pt x="383" y="82"/>
                </a:cubicBezTo>
                <a:cubicBezTo>
                  <a:pt x="385" y="86"/>
                  <a:pt x="387" y="89"/>
                  <a:pt x="389" y="93"/>
                </a:cubicBezTo>
                <a:cubicBezTo>
                  <a:pt x="389" y="93"/>
                  <a:pt x="388" y="93"/>
                  <a:pt x="386" y="94"/>
                </a:cubicBezTo>
                <a:cubicBezTo>
                  <a:pt x="387" y="99"/>
                  <a:pt x="387" y="99"/>
                  <a:pt x="387" y="99"/>
                </a:cubicBezTo>
                <a:cubicBezTo>
                  <a:pt x="381" y="99"/>
                  <a:pt x="384" y="89"/>
                  <a:pt x="382" y="84"/>
                </a:cubicBezTo>
                <a:cubicBezTo>
                  <a:pt x="378" y="89"/>
                  <a:pt x="378" y="89"/>
                  <a:pt x="378" y="89"/>
                </a:cubicBezTo>
                <a:cubicBezTo>
                  <a:pt x="371" y="91"/>
                  <a:pt x="365" y="87"/>
                  <a:pt x="362" y="79"/>
                </a:cubicBezTo>
                <a:cubicBezTo>
                  <a:pt x="361" y="79"/>
                  <a:pt x="356" y="78"/>
                  <a:pt x="358" y="83"/>
                </a:cubicBezTo>
                <a:cubicBezTo>
                  <a:pt x="360" y="91"/>
                  <a:pt x="361" y="96"/>
                  <a:pt x="367" y="97"/>
                </a:cubicBezTo>
                <a:cubicBezTo>
                  <a:pt x="369" y="92"/>
                  <a:pt x="363" y="91"/>
                  <a:pt x="365" y="91"/>
                </a:cubicBezTo>
                <a:cubicBezTo>
                  <a:pt x="367" y="92"/>
                  <a:pt x="373" y="89"/>
                  <a:pt x="374" y="94"/>
                </a:cubicBezTo>
                <a:cubicBezTo>
                  <a:pt x="367" y="92"/>
                  <a:pt x="367" y="92"/>
                  <a:pt x="367" y="92"/>
                </a:cubicBezTo>
                <a:cubicBezTo>
                  <a:pt x="366" y="99"/>
                  <a:pt x="370" y="93"/>
                  <a:pt x="371" y="97"/>
                </a:cubicBezTo>
                <a:cubicBezTo>
                  <a:pt x="368" y="102"/>
                  <a:pt x="365" y="95"/>
                  <a:pt x="362" y="98"/>
                </a:cubicBezTo>
                <a:cubicBezTo>
                  <a:pt x="362" y="98"/>
                  <a:pt x="362" y="98"/>
                  <a:pt x="362" y="98"/>
                </a:cubicBezTo>
                <a:cubicBezTo>
                  <a:pt x="357" y="96"/>
                  <a:pt x="358" y="98"/>
                  <a:pt x="353" y="94"/>
                </a:cubicBezTo>
                <a:cubicBezTo>
                  <a:pt x="353" y="87"/>
                  <a:pt x="355" y="90"/>
                  <a:pt x="358" y="88"/>
                </a:cubicBezTo>
                <a:cubicBezTo>
                  <a:pt x="349" y="87"/>
                  <a:pt x="338" y="73"/>
                  <a:pt x="328" y="83"/>
                </a:cubicBezTo>
                <a:cubicBezTo>
                  <a:pt x="333" y="90"/>
                  <a:pt x="333" y="90"/>
                  <a:pt x="333" y="90"/>
                </a:cubicBezTo>
                <a:cubicBezTo>
                  <a:pt x="330" y="91"/>
                  <a:pt x="324" y="84"/>
                  <a:pt x="324" y="92"/>
                </a:cubicBezTo>
                <a:cubicBezTo>
                  <a:pt x="328" y="90"/>
                  <a:pt x="326" y="95"/>
                  <a:pt x="328" y="97"/>
                </a:cubicBezTo>
                <a:cubicBezTo>
                  <a:pt x="328" y="96"/>
                  <a:pt x="328" y="96"/>
                  <a:pt x="328" y="96"/>
                </a:cubicBezTo>
                <a:cubicBezTo>
                  <a:pt x="328" y="96"/>
                  <a:pt x="330" y="98"/>
                  <a:pt x="329" y="99"/>
                </a:cubicBezTo>
                <a:cubicBezTo>
                  <a:pt x="326" y="94"/>
                  <a:pt x="322" y="92"/>
                  <a:pt x="319" y="89"/>
                </a:cubicBezTo>
                <a:cubicBezTo>
                  <a:pt x="320" y="91"/>
                  <a:pt x="317" y="93"/>
                  <a:pt x="316" y="94"/>
                </a:cubicBezTo>
                <a:cubicBezTo>
                  <a:pt x="313" y="93"/>
                  <a:pt x="317" y="91"/>
                  <a:pt x="317" y="88"/>
                </a:cubicBezTo>
                <a:cubicBezTo>
                  <a:pt x="315" y="88"/>
                  <a:pt x="313" y="83"/>
                  <a:pt x="311" y="87"/>
                </a:cubicBezTo>
                <a:cubicBezTo>
                  <a:pt x="309" y="91"/>
                  <a:pt x="314" y="91"/>
                  <a:pt x="314" y="95"/>
                </a:cubicBezTo>
                <a:cubicBezTo>
                  <a:pt x="306" y="88"/>
                  <a:pt x="306" y="88"/>
                  <a:pt x="306" y="88"/>
                </a:cubicBezTo>
                <a:cubicBezTo>
                  <a:pt x="306" y="89"/>
                  <a:pt x="306" y="89"/>
                  <a:pt x="306" y="89"/>
                </a:cubicBezTo>
                <a:cubicBezTo>
                  <a:pt x="305" y="87"/>
                  <a:pt x="304" y="86"/>
                  <a:pt x="303" y="87"/>
                </a:cubicBezTo>
                <a:cubicBezTo>
                  <a:pt x="302" y="90"/>
                  <a:pt x="304" y="91"/>
                  <a:pt x="305" y="90"/>
                </a:cubicBezTo>
                <a:cubicBezTo>
                  <a:pt x="300" y="94"/>
                  <a:pt x="297" y="80"/>
                  <a:pt x="293" y="89"/>
                </a:cubicBezTo>
                <a:cubicBezTo>
                  <a:pt x="290" y="86"/>
                  <a:pt x="290" y="86"/>
                  <a:pt x="290" y="86"/>
                </a:cubicBezTo>
                <a:cubicBezTo>
                  <a:pt x="290" y="87"/>
                  <a:pt x="289" y="88"/>
                  <a:pt x="290" y="88"/>
                </a:cubicBezTo>
                <a:cubicBezTo>
                  <a:pt x="287" y="85"/>
                  <a:pt x="287" y="85"/>
                  <a:pt x="287" y="85"/>
                </a:cubicBezTo>
                <a:cubicBezTo>
                  <a:pt x="282" y="82"/>
                  <a:pt x="285" y="92"/>
                  <a:pt x="284" y="93"/>
                </a:cubicBezTo>
                <a:cubicBezTo>
                  <a:pt x="284" y="93"/>
                  <a:pt x="284" y="93"/>
                  <a:pt x="284" y="93"/>
                </a:cubicBezTo>
                <a:cubicBezTo>
                  <a:pt x="282" y="94"/>
                  <a:pt x="281" y="97"/>
                  <a:pt x="282" y="97"/>
                </a:cubicBezTo>
                <a:cubicBezTo>
                  <a:pt x="277" y="93"/>
                  <a:pt x="277" y="93"/>
                  <a:pt x="277" y="93"/>
                </a:cubicBezTo>
                <a:cubicBezTo>
                  <a:pt x="277" y="93"/>
                  <a:pt x="277" y="93"/>
                  <a:pt x="277" y="93"/>
                </a:cubicBezTo>
                <a:cubicBezTo>
                  <a:pt x="275" y="88"/>
                  <a:pt x="268" y="86"/>
                  <a:pt x="268" y="76"/>
                </a:cubicBezTo>
                <a:cubicBezTo>
                  <a:pt x="267" y="77"/>
                  <a:pt x="265" y="79"/>
                  <a:pt x="266" y="80"/>
                </a:cubicBezTo>
                <a:cubicBezTo>
                  <a:pt x="262" y="79"/>
                  <a:pt x="267" y="88"/>
                  <a:pt x="260" y="86"/>
                </a:cubicBezTo>
                <a:cubicBezTo>
                  <a:pt x="260" y="88"/>
                  <a:pt x="261" y="88"/>
                  <a:pt x="262" y="88"/>
                </a:cubicBezTo>
                <a:cubicBezTo>
                  <a:pt x="260" y="88"/>
                  <a:pt x="260" y="88"/>
                  <a:pt x="259" y="87"/>
                </a:cubicBezTo>
                <a:cubicBezTo>
                  <a:pt x="259" y="88"/>
                  <a:pt x="259" y="89"/>
                  <a:pt x="259" y="90"/>
                </a:cubicBezTo>
                <a:cubicBezTo>
                  <a:pt x="259" y="87"/>
                  <a:pt x="256" y="87"/>
                  <a:pt x="255" y="88"/>
                </a:cubicBezTo>
                <a:cubicBezTo>
                  <a:pt x="257" y="94"/>
                  <a:pt x="257" y="94"/>
                  <a:pt x="257" y="94"/>
                </a:cubicBezTo>
                <a:cubicBezTo>
                  <a:pt x="255" y="91"/>
                  <a:pt x="254" y="91"/>
                  <a:pt x="252" y="91"/>
                </a:cubicBezTo>
                <a:cubicBezTo>
                  <a:pt x="253" y="95"/>
                  <a:pt x="253" y="95"/>
                  <a:pt x="253" y="95"/>
                </a:cubicBezTo>
                <a:cubicBezTo>
                  <a:pt x="249" y="94"/>
                  <a:pt x="253" y="87"/>
                  <a:pt x="248" y="90"/>
                </a:cubicBezTo>
                <a:cubicBezTo>
                  <a:pt x="253" y="87"/>
                  <a:pt x="253" y="87"/>
                  <a:pt x="253" y="87"/>
                </a:cubicBezTo>
                <a:cubicBezTo>
                  <a:pt x="247" y="85"/>
                  <a:pt x="250" y="77"/>
                  <a:pt x="247" y="74"/>
                </a:cubicBezTo>
                <a:cubicBezTo>
                  <a:pt x="242" y="67"/>
                  <a:pt x="234" y="78"/>
                  <a:pt x="230" y="66"/>
                </a:cubicBezTo>
                <a:cubicBezTo>
                  <a:pt x="229" y="70"/>
                  <a:pt x="230" y="71"/>
                  <a:pt x="228" y="75"/>
                </a:cubicBezTo>
                <a:cubicBezTo>
                  <a:pt x="232" y="77"/>
                  <a:pt x="234" y="78"/>
                  <a:pt x="235" y="84"/>
                </a:cubicBezTo>
                <a:cubicBezTo>
                  <a:pt x="242" y="90"/>
                  <a:pt x="237" y="69"/>
                  <a:pt x="245" y="78"/>
                </a:cubicBezTo>
                <a:cubicBezTo>
                  <a:pt x="244" y="84"/>
                  <a:pt x="242" y="84"/>
                  <a:pt x="240" y="81"/>
                </a:cubicBezTo>
                <a:cubicBezTo>
                  <a:pt x="240" y="85"/>
                  <a:pt x="242" y="88"/>
                  <a:pt x="244" y="91"/>
                </a:cubicBezTo>
                <a:cubicBezTo>
                  <a:pt x="239" y="88"/>
                  <a:pt x="233" y="93"/>
                  <a:pt x="230" y="93"/>
                </a:cubicBezTo>
                <a:cubicBezTo>
                  <a:pt x="229" y="90"/>
                  <a:pt x="225" y="87"/>
                  <a:pt x="224" y="88"/>
                </a:cubicBezTo>
                <a:cubicBezTo>
                  <a:pt x="224" y="85"/>
                  <a:pt x="217" y="82"/>
                  <a:pt x="220" y="76"/>
                </a:cubicBezTo>
                <a:cubicBezTo>
                  <a:pt x="215" y="74"/>
                  <a:pt x="216" y="85"/>
                  <a:pt x="212" y="77"/>
                </a:cubicBezTo>
                <a:cubicBezTo>
                  <a:pt x="214" y="83"/>
                  <a:pt x="209" y="81"/>
                  <a:pt x="211" y="86"/>
                </a:cubicBezTo>
                <a:cubicBezTo>
                  <a:pt x="212" y="81"/>
                  <a:pt x="217" y="90"/>
                  <a:pt x="220" y="93"/>
                </a:cubicBezTo>
                <a:cubicBezTo>
                  <a:pt x="213" y="96"/>
                  <a:pt x="213" y="96"/>
                  <a:pt x="213" y="96"/>
                </a:cubicBezTo>
                <a:cubicBezTo>
                  <a:pt x="214" y="95"/>
                  <a:pt x="212" y="91"/>
                  <a:pt x="211" y="90"/>
                </a:cubicBezTo>
                <a:cubicBezTo>
                  <a:pt x="210" y="95"/>
                  <a:pt x="210" y="95"/>
                  <a:pt x="210" y="95"/>
                </a:cubicBezTo>
                <a:cubicBezTo>
                  <a:pt x="209" y="83"/>
                  <a:pt x="198" y="104"/>
                  <a:pt x="195" y="90"/>
                </a:cubicBezTo>
                <a:cubicBezTo>
                  <a:pt x="197" y="91"/>
                  <a:pt x="199" y="87"/>
                  <a:pt x="200" y="93"/>
                </a:cubicBezTo>
                <a:cubicBezTo>
                  <a:pt x="204" y="89"/>
                  <a:pt x="199" y="84"/>
                  <a:pt x="201" y="80"/>
                </a:cubicBezTo>
                <a:cubicBezTo>
                  <a:pt x="194" y="75"/>
                  <a:pt x="185" y="83"/>
                  <a:pt x="178" y="74"/>
                </a:cubicBezTo>
                <a:cubicBezTo>
                  <a:pt x="179" y="78"/>
                  <a:pt x="183" y="78"/>
                  <a:pt x="183" y="82"/>
                </a:cubicBezTo>
                <a:cubicBezTo>
                  <a:pt x="178" y="85"/>
                  <a:pt x="172" y="74"/>
                  <a:pt x="166" y="70"/>
                </a:cubicBezTo>
                <a:cubicBezTo>
                  <a:pt x="167" y="76"/>
                  <a:pt x="167" y="76"/>
                  <a:pt x="167" y="76"/>
                </a:cubicBezTo>
                <a:cubicBezTo>
                  <a:pt x="162" y="71"/>
                  <a:pt x="165" y="79"/>
                  <a:pt x="160" y="77"/>
                </a:cubicBezTo>
                <a:cubicBezTo>
                  <a:pt x="160" y="76"/>
                  <a:pt x="161" y="74"/>
                  <a:pt x="159" y="74"/>
                </a:cubicBezTo>
                <a:cubicBezTo>
                  <a:pt x="155" y="75"/>
                  <a:pt x="159" y="79"/>
                  <a:pt x="156" y="81"/>
                </a:cubicBezTo>
                <a:cubicBezTo>
                  <a:pt x="150" y="71"/>
                  <a:pt x="154" y="87"/>
                  <a:pt x="147" y="82"/>
                </a:cubicBezTo>
                <a:cubicBezTo>
                  <a:pt x="148" y="85"/>
                  <a:pt x="148" y="85"/>
                  <a:pt x="148" y="85"/>
                </a:cubicBezTo>
                <a:cubicBezTo>
                  <a:pt x="142" y="81"/>
                  <a:pt x="136" y="90"/>
                  <a:pt x="130" y="92"/>
                </a:cubicBezTo>
                <a:cubicBezTo>
                  <a:pt x="131" y="90"/>
                  <a:pt x="135" y="91"/>
                  <a:pt x="134" y="85"/>
                </a:cubicBezTo>
                <a:cubicBezTo>
                  <a:pt x="127" y="84"/>
                  <a:pt x="127" y="84"/>
                  <a:pt x="127" y="84"/>
                </a:cubicBezTo>
                <a:cubicBezTo>
                  <a:pt x="126" y="86"/>
                  <a:pt x="123" y="86"/>
                  <a:pt x="126" y="89"/>
                </a:cubicBezTo>
                <a:cubicBezTo>
                  <a:pt x="127" y="90"/>
                  <a:pt x="127" y="89"/>
                  <a:pt x="128" y="88"/>
                </a:cubicBezTo>
                <a:cubicBezTo>
                  <a:pt x="127" y="91"/>
                  <a:pt x="127" y="91"/>
                  <a:pt x="127" y="91"/>
                </a:cubicBezTo>
                <a:cubicBezTo>
                  <a:pt x="120" y="89"/>
                  <a:pt x="127" y="83"/>
                  <a:pt x="127" y="77"/>
                </a:cubicBezTo>
                <a:cubicBezTo>
                  <a:pt x="123" y="79"/>
                  <a:pt x="122" y="74"/>
                  <a:pt x="119" y="74"/>
                </a:cubicBezTo>
                <a:cubicBezTo>
                  <a:pt x="118" y="80"/>
                  <a:pt x="124" y="80"/>
                  <a:pt x="122" y="86"/>
                </a:cubicBezTo>
                <a:cubicBezTo>
                  <a:pt x="120" y="89"/>
                  <a:pt x="113" y="85"/>
                  <a:pt x="110" y="80"/>
                </a:cubicBezTo>
                <a:cubicBezTo>
                  <a:pt x="107" y="93"/>
                  <a:pt x="96" y="84"/>
                  <a:pt x="97" y="94"/>
                </a:cubicBezTo>
                <a:cubicBezTo>
                  <a:pt x="97" y="93"/>
                  <a:pt x="96" y="90"/>
                  <a:pt x="94" y="91"/>
                </a:cubicBezTo>
                <a:cubicBezTo>
                  <a:pt x="95" y="94"/>
                  <a:pt x="95" y="94"/>
                  <a:pt x="95" y="94"/>
                </a:cubicBezTo>
                <a:cubicBezTo>
                  <a:pt x="91" y="99"/>
                  <a:pt x="90" y="85"/>
                  <a:pt x="87" y="88"/>
                </a:cubicBezTo>
                <a:cubicBezTo>
                  <a:pt x="87" y="90"/>
                  <a:pt x="88" y="90"/>
                  <a:pt x="89" y="93"/>
                </a:cubicBezTo>
                <a:cubicBezTo>
                  <a:pt x="83" y="96"/>
                  <a:pt x="77" y="82"/>
                  <a:pt x="71" y="89"/>
                </a:cubicBezTo>
                <a:cubicBezTo>
                  <a:pt x="72" y="90"/>
                  <a:pt x="72" y="91"/>
                  <a:pt x="73" y="90"/>
                </a:cubicBezTo>
                <a:cubicBezTo>
                  <a:pt x="73" y="91"/>
                  <a:pt x="72" y="91"/>
                  <a:pt x="69" y="89"/>
                </a:cubicBezTo>
                <a:cubicBezTo>
                  <a:pt x="71" y="85"/>
                  <a:pt x="71" y="85"/>
                  <a:pt x="71" y="85"/>
                </a:cubicBezTo>
                <a:cubicBezTo>
                  <a:pt x="66" y="74"/>
                  <a:pt x="63" y="92"/>
                  <a:pt x="57" y="89"/>
                </a:cubicBezTo>
                <a:cubicBezTo>
                  <a:pt x="58" y="91"/>
                  <a:pt x="62" y="91"/>
                  <a:pt x="60" y="94"/>
                </a:cubicBezTo>
                <a:cubicBezTo>
                  <a:pt x="57" y="95"/>
                  <a:pt x="55" y="83"/>
                  <a:pt x="52" y="89"/>
                </a:cubicBezTo>
                <a:cubicBezTo>
                  <a:pt x="54" y="90"/>
                  <a:pt x="55" y="96"/>
                  <a:pt x="57" y="97"/>
                </a:cubicBezTo>
                <a:cubicBezTo>
                  <a:pt x="54" y="98"/>
                  <a:pt x="53" y="102"/>
                  <a:pt x="51" y="98"/>
                </a:cubicBezTo>
                <a:cubicBezTo>
                  <a:pt x="50" y="98"/>
                  <a:pt x="50" y="100"/>
                  <a:pt x="51" y="101"/>
                </a:cubicBezTo>
                <a:cubicBezTo>
                  <a:pt x="48" y="98"/>
                  <a:pt x="46" y="101"/>
                  <a:pt x="45" y="103"/>
                </a:cubicBezTo>
                <a:cubicBezTo>
                  <a:pt x="45" y="105"/>
                  <a:pt x="45" y="105"/>
                  <a:pt x="45" y="105"/>
                </a:cubicBezTo>
                <a:cubicBezTo>
                  <a:pt x="40" y="94"/>
                  <a:pt x="40" y="105"/>
                  <a:pt x="36" y="106"/>
                </a:cubicBezTo>
                <a:cubicBezTo>
                  <a:pt x="37" y="109"/>
                  <a:pt x="37" y="109"/>
                  <a:pt x="37" y="109"/>
                </a:cubicBezTo>
                <a:cubicBezTo>
                  <a:pt x="35" y="108"/>
                  <a:pt x="32" y="105"/>
                  <a:pt x="30" y="110"/>
                </a:cubicBezTo>
                <a:cubicBezTo>
                  <a:pt x="33" y="114"/>
                  <a:pt x="33" y="114"/>
                  <a:pt x="33" y="114"/>
                </a:cubicBezTo>
                <a:cubicBezTo>
                  <a:pt x="29" y="111"/>
                  <a:pt x="27" y="119"/>
                  <a:pt x="24" y="114"/>
                </a:cubicBezTo>
                <a:cubicBezTo>
                  <a:pt x="23" y="115"/>
                  <a:pt x="28" y="120"/>
                  <a:pt x="25" y="121"/>
                </a:cubicBezTo>
                <a:cubicBezTo>
                  <a:pt x="23" y="119"/>
                  <a:pt x="20" y="118"/>
                  <a:pt x="20" y="122"/>
                </a:cubicBezTo>
                <a:cubicBezTo>
                  <a:pt x="21" y="123"/>
                  <a:pt x="22" y="125"/>
                  <a:pt x="22" y="123"/>
                </a:cubicBezTo>
                <a:cubicBezTo>
                  <a:pt x="23" y="123"/>
                  <a:pt x="22" y="122"/>
                  <a:pt x="22" y="121"/>
                </a:cubicBezTo>
                <a:cubicBezTo>
                  <a:pt x="24" y="124"/>
                  <a:pt x="24" y="124"/>
                  <a:pt x="24" y="124"/>
                </a:cubicBezTo>
                <a:cubicBezTo>
                  <a:pt x="23" y="127"/>
                  <a:pt x="21" y="122"/>
                  <a:pt x="19" y="125"/>
                </a:cubicBezTo>
                <a:cubicBezTo>
                  <a:pt x="20" y="127"/>
                  <a:pt x="22" y="128"/>
                  <a:pt x="23" y="130"/>
                </a:cubicBezTo>
                <a:cubicBezTo>
                  <a:pt x="19" y="128"/>
                  <a:pt x="16" y="127"/>
                  <a:pt x="13" y="126"/>
                </a:cubicBezTo>
                <a:cubicBezTo>
                  <a:pt x="12" y="124"/>
                  <a:pt x="12" y="122"/>
                  <a:pt x="9" y="120"/>
                </a:cubicBezTo>
                <a:cubicBezTo>
                  <a:pt x="9" y="119"/>
                  <a:pt x="10" y="118"/>
                  <a:pt x="11" y="117"/>
                </a:cubicBezTo>
                <a:cubicBezTo>
                  <a:pt x="10" y="112"/>
                  <a:pt x="6" y="113"/>
                  <a:pt x="5" y="113"/>
                </a:cubicBezTo>
                <a:cubicBezTo>
                  <a:pt x="5" y="112"/>
                  <a:pt x="6" y="112"/>
                  <a:pt x="6" y="111"/>
                </a:cubicBezTo>
                <a:cubicBezTo>
                  <a:pt x="6" y="111"/>
                  <a:pt x="6" y="110"/>
                  <a:pt x="5" y="110"/>
                </a:cubicBezTo>
                <a:cubicBezTo>
                  <a:pt x="7" y="109"/>
                  <a:pt x="7" y="109"/>
                  <a:pt x="7" y="109"/>
                </a:cubicBezTo>
                <a:cubicBezTo>
                  <a:pt x="3" y="108"/>
                  <a:pt x="3" y="105"/>
                  <a:pt x="4" y="103"/>
                </a:cubicBezTo>
                <a:cubicBezTo>
                  <a:pt x="4" y="100"/>
                  <a:pt x="4" y="98"/>
                  <a:pt x="0" y="97"/>
                </a:cubicBezTo>
                <a:cubicBezTo>
                  <a:pt x="2" y="97"/>
                  <a:pt x="5" y="99"/>
                  <a:pt x="7" y="101"/>
                </a:cubicBezTo>
                <a:cubicBezTo>
                  <a:pt x="10" y="101"/>
                  <a:pt x="8" y="98"/>
                  <a:pt x="9" y="96"/>
                </a:cubicBezTo>
                <a:cubicBezTo>
                  <a:pt x="7" y="95"/>
                  <a:pt x="5" y="94"/>
                  <a:pt x="3" y="94"/>
                </a:cubicBezTo>
                <a:cubicBezTo>
                  <a:pt x="10" y="92"/>
                  <a:pt x="0" y="89"/>
                  <a:pt x="3" y="84"/>
                </a:cubicBezTo>
                <a:cubicBezTo>
                  <a:pt x="7" y="84"/>
                  <a:pt x="8" y="81"/>
                  <a:pt x="9" y="77"/>
                </a:cubicBezTo>
                <a:cubicBezTo>
                  <a:pt x="10" y="73"/>
                  <a:pt x="11" y="69"/>
                  <a:pt x="13" y="68"/>
                </a:cubicBezTo>
                <a:cubicBezTo>
                  <a:pt x="20" y="67"/>
                  <a:pt x="12" y="74"/>
                  <a:pt x="17" y="76"/>
                </a:cubicBezTo>
                <a:cubicBezTo>
                  <a:pt x="21" y="75"/>
                  <a:pt x="18" y="72"/>
                  <a:pt x="20" y="70"/>
                </a:cubicBezTo>
                <a:cubicBezTo>
                  <a:pt x="23" y="76"/>
                  <a:pt x="23" y="76"/>
                  <a:pt x="23" y="76"/>
                </a:cubicBezTo>
                <a:cubicBezTo>
                  <a:pt x="27" y="76"/>
                  <a:pt x="21" y="70"/>
                  <a:pt x="24" y="72"/>
                </a:cubicBezTo>
                <a:cubicBezTo>
                  <a:pt x="26" y="67"/>
                  <a:pt x="23" y="70"/>
                  <a:pt x="20" y="65"/>
                </a:cubicBezTo>
                <a:cubicBezTo>
                  <a:pt x="22" y="66"/>
                  <a:pt x="26" y="68"/>
                  <a:pt x="27" y="65"/>
                </a:cubicBezTo>
                <a:cubicBezTo>
                  <a:pt x="26" y="63"/>
                  <a:pt x="22" y="64"/>
                  <a:pt x="24" y="62"/>
                </a:cubicBezTo>
                <a:cubicBezTo>
                  <a:pt x="35" y="63"/>
                  <a:pt x="36" y="55"/>
                  <a:pt x="46" y="54"/>
                </a:cubicBezTo>
                <a:cubicBezTo>
                  <a:pt x="44" y="51"/>
                  <a:pt x="44" y="51"/>
                  <a:pt x="44" y="51"/>
                </a:cubicBezTo>
                <a:cubicBezTo>
                  <a:pt x="45" y="52"/>
                  <a:pt x="46" y="53"/>
                  <a:pt x="47" y="52"/>
                </a:cubicBezTo>
                <a:cubicBezTo>
                  <a:pt x="46" y="50"/>
                  <a:pt x="46" y="50"/>
                  <a:pt x="46" y="50"/>
                </a:cubicBezTo>
                <a:cubicBezTo>
                  <a:pt x="48" y="49"/>
                  <a:pt x="58" y="52"/>
                  <a:pt x="63" y="50"/>
                </a:cubicBezTo>
                <a:cubicBezTo>
                  <a:pt x="60" y="47"/>
                  <a:pt x="60" y="47"/>
                  <a:pt x="60" y="47"/>
                </a:cubicBezTo>
                <a:cubicBezTo>
                  <a:pt x="66" y="51"/>
                  <a:pt x="66" y="51"/>
                  <a:pt x="66" y="51"/>
                </a:cubicBezTo>
                <a:cubicBezTo>
                  <a:pt x="64" y="45"/>
                  <a:pt x="64" y="45"/>
                  <a:pt x="64" y="45"/>
                </a:cubicBezTo>
                <a:cubicBezTo>
                  <a:pt x="67" y="50"/>
                  <a:pt x="73" y="46"/>
                  <a:pt x="78" y="47"/>
                </a:cubicBezTo>
                <a:cubicBezTo>
                  <a:pt x="78" y="43"/>
                  <a:pt x="78" y="43"/>
                  <a:pt x="78" y="43"/>
                </a:cubicBezTo>
                <a:cubicBezTo>
                  <a:pt x="81" y="45"/>
                  <a:pt x="81" y="45"/>
                  <a:pt x="81" y="45"/>
                </a:cubicBezTo>
                <a:cubicBezTo>
                  <a:pt x="80" y="42"/>
                  <a:pt x="80" y="42"/>
                  <a:pt x="80" y="42"/>
                </a:cubicBezTo>
                <a:cubicBezTo>
                  <a:pt x="83" y="42"/>
                  <a:pt x="87" y="48"/>
                  <a:pt x="90" y="45"/>
                </a:cubicBezTo>
                <a:cubicBezTo>
                  <a:pt x="88" y="46"/>
                  <a:pt x="87" y="40"/>
                  <a:pt x="87" y="38"/>
                </a:cubicBezTo>
                <a:close/>
                <a:moveTo>
                  <a:pt x="211" y="42"/>
                </a:moveTo>
                <a:cubicBezTo>
                  <a:pt x="212" y="42"/>
                  <a:pt x="212" y="42"/>
                  <a:pt x="212" y="42"/>
                </a:cubicBezTo>
                <a:cubicBezTo>
                  <a:pt x="212" y="42"/>
                  <a:pt x="211" y="42"/>
                  <a:pt x="211" y="42"/>
                </a:cubicBezTo>
                <a:cubicBezTo>
                  <a:pt x="209" y="42"/>
                  <a:pt x="209" y="42"/>
                  <a:pt x="209" y="42"/>
                </a:cubicBezTo>
                <a:cubicBezTo>
                  <a:pt x="209" y="45"/>
                  <a:pt x="210" y="43"/>
                  <a:pt x="211" y="42"/>
                </a:cubicBezTo>
                <a:close/>
                <a:moveTo>
                  <a:pt x="403" y="71"/>
                </a:moveTo>
                <a:cubicBezTo>
                  <a:pt x="400" y="69"/>
                  <a:pt x="400" y="69"/>
                  <a:pt x="400" y="69"/>
                </a:cubicBezTo>
                <a:cubicBezTo>
                  <a:pt x="401" y="69"/>
                  <a:pt x="403" y="71"/>
                  <a:pt x="402" y="69"/>
                </a:cubicBezTo>
                <a:cubicBezTo>
                  <a:pt x="403" y="69"/>
                  <a:pt x="404" y="69"/>
                  <a:pt x="403" y="71"/>
                </a:cubicBezTo>
                <a:close/>
                <a:moveTo>
                  <a:pt x="206" y="78"/>
                </a:moveTo>
                <a:cubicBezTo>
                  <a:pt x="208" y="81"/>
                  <a:pt x="208" y="81"/>
                  <a:pt x="208" y="81"/>
                </a:cubicBezTo>
                <a:cubicBezTo>
                  <a:pt x="209" y="78"/>
                  <a:pt x="209" y="78"/>
                  <a:pt x="209" y="78"/>
                </a:cubicBezTo>
                <a:lnTo>
                  <a:pt x="206" y="78"/>
                </a:lnTo>
                <a:close/>
                <a:moveTo>
                  <a:pt x="179" y="79"/>
                </a:moveTo>
                <a:cubicBezTo>
                  <a:pt x="182" y="81"/>
                  <a:pt x="182" y="81"/>
                  <a:pt x="182" y="81"/>
                </a:cubicBezTo>
                <a:cubicBezTo>
                  <a:pt x="182" y="80"/>
                  <a:pt x="182" y="80"/>
                  <a:pt x="182" y="80"/>
                </a:cubicBezTo>
                <a:cubicBezTo>
                  <a:pt x="179" y="78"/>
                  <a:pt x="179" y="78"/>
                  <a:pt x="179" y="78"/>
                </a:cubicBezTo>
                <a:lnTo>
                  <a:pt x="179" y="79"/>
                </a:lnTo>
                <a:close/>
                <a:moveTo>
                  <a:pt x="140" y="47"/>
                </a:moveTo>
                <a:cubicBezTo>
                  <a:pt x="142" y="53"/>
                  <a:pt x="143" y="47"/>
                  <a:pt x="146" y="49"/>
                </a:cubicBezTo>
                <a:cubicBezTo>
                  <a:pt x="146" y="50"/>
                  <a:pt x="146" y="50"/>
                  <a:pt x="146" y="50"/>
                </a:cubicBezTo>
                <a:cubicBezTo>
                  <a:pt x="146" y="50"/>
                  <a:pt x="146" y="49"/>
                  <a:pt x="146" y="49"/>
                </a:cubicBezTo>
                <a:cubicBezTo>
                  <a:pt x="144" y="47"/>
                  <a:pt x="142" y="41"/>
                  <a:pt x="140" y="47"/>
                </a:cubicBezTo>
                <a:close/>
                <a:moveTo>
                  <a:pt x="204" y="49"/>
                </a:moveTo>
                <a:cubicBezTo>
                  <a:pt x="204" y="46"/>
                  <a:pt x="200" y="45"/>
                  <a:pt x="199" y="42"/>
                </a:cubicBezTo>
                <a:cubicBezTo>
                  <a:pt x="198" y="43"/>
                  <a:pt x="200" y="46"/>
                  <a:pt x="200" y="49"/>
                </a:cubicBezTo>
                <a:cubicBezTo>
                  <a:pt x="200" y="49"/>
                  <a:pt x="199" y="49"/>
                  <a:pt x="198" y="48"/>
                </a:cubicBezTo>
                <a:cubicBezTo>
                  <a:pt x="199" y="56"/>
                  <a:pt x="201" y="45"/>
                  <a:pt x="204" y="49"/>
                </a:cubicBezTo>
                <a:close/>
                <a:moveTo>
                  <a:pt x="270" y="55"/>
                </a:moveTo>
                <a:cubicBezTo>
                  <a:pt x="268" y="52"/>
                  <a:pt x="268" y="52"/>
                  <a:pt x="268" y="52"/>
                </a:cubicBezTo>
                <a:cubicBezTo>
                  <a:pt x="269" y="52"/>
                  <a:pt x="269" y="52"/>
                  <a:pt x="269" y="52"/>
                </a:cubicBezTo>
                <a:lnTo>
                  <a:pt x="270" y="55"/>
                </a:lnTo>
                <a:close/>
                <a:moveTo>
                  <a:pt x="284" y="53"/>
                </a:moveTo>
                <a:cubicBezTo>
                  <a:pt x="287" y="53"/>
                  <a:pt x="290" y="58"/>
                  <a:pt x="289" y="62"/>
                </a:cubicBezTo>
                <a:cubicBezTo>
                  <a:pt x="286" y="61"/>
                  <a:pt x="282" y="61"/>
                  <a:pt x="281" y="56"/>
                </a:cubicBezTo>
                <a:cubicBezTo>
                  <a:pt x="282" y="59"/>
                  <a:pt x="281" y="49"/>
                  <a:pt x="284" y="53"/>
                </a:cubicBezTo>
                <a:close/>
                <a:moveTo>
                  <a:pt x="170" y="56"/>
                </a:moveTo>
                <a:cubicBezTo>
                  <a:pt x="172" y="57"/>
                  <a:pt x="175" y="66"/>
                  <a:pt x="178" y="61"/>
                </a:cubicBezTo>
                <a:cubicBezTo>
                  <a:pt x="175" y="59"/>
                  <a:pt x="175" y="59"/>
                  <a:pt x="175" y="59"/>
                </a:cubicBezTo>
                <a:cubicBezTo>
                  <a:pt x="176" y="59"/>
                  <a:pt x="176" y="59"/>
                  <a:pt x="176" y="59"/>
                </a:cubicBezTo>
                <a:cubicBezTo>
                  <a:pt x="175" y="55"/>
                  <a:pt x="175" y="55"/>
                  <a:pt x="175" y="55"/>
                </a:cubicBezTo>
                <a:cubicBezTo>
                  <a:pt x="176" y="64"/>
                  <a:pt x="171" y="56"/>
                  <a:pt x="170" y="56"/>
                </a:cubicBezTo>
                <a:close/>
                <a:moveTo>
                  <a:pt x="310" y="61"/>
                </a:moveTo>
                <a:cubicBezTo>
                  <a:pt x="311" y="62"/>
                  <a:pt x="315" y="65"/>
                  <a:pt x="314" y="71"/>
                </a:cubicBezTo>
                <a:cubicBezTo>
                  <a:pt x="315" y="68"/>
                  <a:pt x="311" y="64"/>
                  <a:pt x="308" y="61"/>
                </a:cubicBezTo>
                <a:cubicBezTo>
                  <a:pt x="309" y="61"/>
                  <a:pt x="309" y="62"/>
                  <a:pt x="310" y="61"/>
                </a:cubicBezTo>
                <a:close/>
                <a:moveTo>
                  <a:pt x="308" y="68"/>
                </a:moveTo>
                <a:cubicBezTo>
                  <a:pt x="307" y="68"/>
                  <a:pt x="307" y="72"/>
                  <a:pt x="305" y="69"/>
                </a:cubicBezTo>
                <a:cubicBezTo>
                  <a:pt x="305" y="66"/>
                  <a:pt x="305" y="58"/>
                  <a:pt x="301" y="60"/>
                </a:cubicBezTo>
                <a:cubicBezTo>
                  <a:pt x="303" y="66"/>
                  <a:pt x="303" y="69"/>
                  <a:pt x="307" y="72"/>
                </a:cubicBezTo>
                <a:lnTo>
                  <a:pt x="308" y="68"/>
                </a:lnTo>
                <a:close/>
                <a:moveTo>
                  <a:pt x="303" y="55"/>
                </a:moveTo>
                <a:cubicBezTo>
                  <a:pt x="297" y="57"/>
                  <a:pt x="297" y="57"/>
                  <a:pt x="297" y="57"/>
                </a:cubicBezTo>
                <a:cubicBezTo>
                  <a:pt x="300" y="65"/>
                  <a:pt x="301" y="58"/>
                  <a:pt x="303" y="55"/>
                </a:cubicBezTo>
                <a:cubicBezTo>
                  <a:pt x="304" y="54"/>
                  <a:pt x="304" y="54"/>
                  <a:pt x="304" y="54"/>
                </a:cubicBezTo>
                <a:cubicBezTo>
                  <a:pt x="304" y="54"/>
                  <a:pt x="303" y="55"/>
                  <a:pt x="303" y="55"/>
                </a:cubicBezTo>
                <a:close/>
                <a:moveTo>
                  <a:pt x="339" y="60"/>
                </a:moveTo>
                <a:cubicBezTo>
                  <a:pt x="337" y="58"/>
                  <a:pt x="337" y="58"/>
                  <a:pt x="337" y="58"/>
                </a:cubicBezTo>
                <a:cubicBezTo>
                  <a:pt x="338" y="57"/>
                  <a:pt x="338" y="56"/>
                  <a:pt x="336" y="56"/>
                </a:cubicBezTo>
                <a:cubicBezTo>
                  <a:pt x="337" y="58"/>
                  <a:pt x="337" y="58"/>
                  <a:pt x="337" y="58"/>
                </a:cubicBezTo>
                <a:cubicBezTo>
                  <a:pt x="337" y="60"/>
                  <a:pt x="335" y="62"/>
                  <a:pt x="339" y="60"/>
                </a:cubicBezTo>
                <a:close/>
                <a:moveTo>
                  <a:pt x="307" y="56"/>
                </a:moveTo>
                <a:cubicBezTo>
                  <a:pt x="312" y="57"/>
                  <a:pt x="312" y="57"/>
                  <a:pt x="312" y="57"/>
                </a:cubicBezTo>
                <a:cubicBezTo>
                  <a:pt x="310" y="58"/>
                  <a:pt x="307" y="59"/>
                  <a:pt x="307" y="56"/>
                </a:cubicBezTo>
                <a:close/>
                <a:moveTo>
                  <a:pt x="329" y="64"/>
                </a:moveTo>
                <a:cubicBezTo>
                  <a:pt x="329" y="64"/>
                  <a:pt x="334" y="63"/>
                  <a:pt x="336" y="63"/>
                </a:cubicBezTo>
                <a:cubicBezTo>
                  <a:pt x="335" y="61"/>
                  <a:pt x="330" y="60"/>
                  <a:pt x="329" y="64"/>
                </a:cubicBezTo>
                <a:close/>
                <a:moveTo>
                  <a:pt x="435" y="84"/>
                </a:moveTo>
                <a:cubicBezTo>
                  <a:pt x="433" y="88"/>
                  <a:pt x="433" y="88"/>
                  <a:pt x="433" y="88"/>
                </a:cubicBezTo>
                <a:cubicBezTo>
                  <a:pt x="436" y="89"/>
                  <a:pt x="436" y="89"/>
                  <a:pt x="436" y="89"/>
                </a:cubicBezTo>
                <a:lnTo>
                  <a:pt x="435" y="84"/>
                </a:lnTo>
                <a:close/>
                <a:moveTo>
                  <a:pt x="404" y="83"/>
                </a:moveTo>
                <a:cubicBezTo>
                  <a:pt x="403" y="83"/>
                  <a:pt x="403" y="83"/>
                  <a:pt x="403" y="83"/>
                </a:cubicBezTo>
                <a:cubicBezTo>
                  <a:pt x="401" y="85"/>
                  <a:pt x="401" y="85"/>
                  <a:pt x="401" y="85"/>
                </a:cubicBezTo>
                <a:lnTo>
                  <a:pt x="404" y="83"/>
                </a:lnTo>
                <a:close/>
                <a:moveTo>
                  <a:pt x="369" y="81"/>
                </a:moveTo>
                <a:cubicBezTo>
                  <a:pt x="370" y="81"/>
                  <a:pt x="370" y="81"/>
                  <a:pt x="370" y="80"/>
                </a:cubicBezTo>
                <a:cubicBezTo>
                  <a:pt x="373" y="78"/>
                  <a:pt x="380" y="77"/>
                  <a:pt x="383" y="78"/>
                </a:cubicBezTo>
                <a:cubicBezTo>
                  <a:pt x="385" y="76"/>
                  <a:pt x="381" y="71"/>
                  <a:pt x="380" y="69"/>
                </a:cubicBezTo>
                <a:cubicBezTo>
                  <a:pt x="380" y="85"/>
                  <a:pt x="376" y="68"/>
                  <a:pt x="372" y="73"/>
                </a:cubicBezTo>
                <a:cubicBezTo>
                  <a:pt x="373" y="74"/>
                  <a:pt x="375" y="74"/>
                  <a:pt x="375" y="77"/>
                </a:cubicBezTo>
                <a:cubicBezTo>
                  <a:pt x="374" y="78"/>
                  <a:pt x="372" y="78"/>
                  <a:pt x="371" y="77"/>
                </a:cubicBezTo>
                <a:cubicBezTo>
                  <a:pt x="371" y="76"/>
                  <a:pt x="370" y="75"/>
                  <a:pt x="370" y="75"/>
                </a:cubicBezTo>
                <a:cubicBezTo>
                  <a:pt x="370" y="76"/>
                  <a:pt x="370" y="76"/>
                  <a:pt x="371" y="77"/>
                </a:cubicBezTo>
                <a:cubicBezTo>
                  <a:pt x="371" y="78"/>
                  <a:pt x="371" y="79"/>
                  <a:pt x="370" y="80"/>
                </a:cubicBezTo>
                <a:cubicBezTo>
                  <a:pt x="370" y="80"/>
                  <a:pt x="369" y="81"/>
                  <a:pt x="369" y="81"/>
                </a:cubicBezTo>
                <a:close/>
                <a:moveTo>
                  <a:pt x="326" y="77"/>
                </a:moveTo>
                <a:cubicBezTo>
                  <a:pt x="326" y="75"/>
                  <a:pt x="328" y="74"/>
                  <a:pt x="325" y="72"/>
                </a:cubicBezTo>
                <a:cubicBezTo>
                  <a:pt x="325" y="74"/>
                  <a:pt x="325" y="75"/>
                  <a:pt x="326" y="77"/>
                </a:cubicBezTo>
                <a:cubicBezTo>
                  <a:pt x="326" y="77"/>
                  <a:pt x="327" y="78"/>
                  <a:pt x="328" y="78"/>
                </a:cubicBezTo>
                <a:cubicBezTo>
                  <a:pt x="327" y="78"/>
                  <a:pt x="327" y="77"/>
                  <a:pt x="326" y="77"/>
                </a:cubicBezTo>
                <a:close/>
                <a:moveTo>
                  <a:pt x="328" y="85"/>
                </a:moveTo>
                <a:cubicBezTo>
                  <a:pt x="322" y="78"/>
                  <a:pt x="322" y="78"/>
                  <a:pt x="322" y="78"/>
                </a:cubicBezTo>
                <a:cubicBezTo>
                  <a:pt x="324" y="82"/>
                  <a:pt x="324" y="82"/>
                  <a:pt x="324" y="82"/>
                </a:cubicBezTo>
                <a:cubicBezTo>
                  <a:pt x="321" y="78"/>
                  <a:pt x="321" y="78"/>
                  <a:pt x="321" y="78"/>
                </a:cubicBezTo>
                <a:cubicBezTo>
                  <a:pt x="321" y="82"/>
                  <a:pt x="324" y="88"/>
                  <a:pt x="328" y="85"/>
                </a:cubicBezTo>
                <a:close/>
                <a:moveTo>
                  <a:pt x="313" y="79"/>
                </a:moveTo>
                <a:cubicBezTo>
                  <a:pt x="319" y="82"/>
                  <a:pt x="319" y="82"/>
                  <a:pt x="319" y="82"/>
                </a:cubicBezTo>
                <a:cubicBezTo>
                  <a:pt x="319" y="81"/>
                  <a:pt x="319" y="81"/>
                  <a:pt x="319" y="81"/>
                </a:cubicBezTo>
                <a:cubicBezTo>
                  <a:pt x="319" y="81"/>
                  <a:pt x="319" y="81"/>
                  <a:pt x="319" y="81"/>
                </a:cubicBezTo>
                <a:cubicBezTo>
                  <a:pt x="318" y="78"/>
                  <a:pt x="318" y="78"/>
                  <a:pt x="318" y="78"/>
                </a:cubicBezTo>
                <a:cubicBezTo>
                  <a:pt x="319" y="81"/>
                  <a:pt x="319" y="81"/>
                  <a:pt x="319" y="81"/>
                </a:cubicBezTo>
                <a:lnTo>
                  <a:pt x="313" y="79"/>
                </a:lnTo>
                <a:close/>
                <a:moveTo>
                  <a:pt x="260" y="69"/>
                </a:moveTo>
                <a:cubicBezTo>
                  <a:pt x="257" y="69"/>
                  <a:pt x="257" y="69"/>
                  <a:pt x="257" y="69"/>
                </a:cubicBezTo>
                <a:cubicBezTo>
                  <a:pt x="257" y="69"/>
                  <a:pt x="260" y="73"/>
                  <a:pt x="263" y="72"/>
                </a:cubicBezTo>
                <a:cubicBezTo>
                  <a:pt x="259" y="82"/>
                  <a:pt x="262" y="70"/>
                  <a:pt x="256" y="74"/>
                </a:cubicBezTo>
                <a:cubicBezTo>
                  <a:pt x="263" y="74"/>
                  <a:pt x="260" y="81"/>
                  <a:pt x="259" y="85"/>
                </a:cubicBezTo>
                <a:cubicBezTo>
                  <a:pt x="258" y="79"/>
                  <a:pt x="250" y="82"/>
                  <a:pt x="253" y="70"/>
                </a:cubicBezTo>
                <a:cubicBezTo>
                  <a:pt x="255" y="72"/>
                  <a:pt x="258" y="61"/>
                  <a:pt x="260" y="69"/>
                </a:cubicBezTo>
                <a:close/>
                <a:moveTo>
                  <a:pt x="219" y="71"/>
                </a:moveTo>
                <a:cubicBezTo>
                  <a:pt x="215" y="70"/>
                  <a:pt x="215" y="70"/>
                  <a:pt x="215" y="70"/>
                </a:cubicBezTo>
                <a:cubicBezTo>
                  <a:pt x="219" y="71"/>
                  <a:pt x="219" y="71"/>
                  <a:pt x="219" y="71"/>
                </a:cubicBezTo>
                <a:close/>
                <a:moveTo>
                  <a:pt x="113" y="80"/>
                </a:moveTo>
                <a:cubicBezTo>
                  <a:pt x="114" y="86"/>
                  <a:pt x="119" y="80"/>
                  <a:pt x="119" y="77"/>
                </a:cubicBezTo>
                <a:cubicBezTo>
                  <a:pt x="118" y="79"/>
                  <a:pt x="115" y="79"/>
                  <a:pt x="113" y="80"/>
                </a:cubicBezTo>
                <a:close/>
                <a:moveTo>
                  <a:pt x="74" y="84"/>
                </a:moveTo>
                <a:cubicBezTo>
                  <a:pt x="76" y="83"/>
                  <a:pt x="80" y="89"/>
                  <a:pt x="80" y="83"/>
                </a:cubicBezTo>
                <a:cubicBezTo>
                  <a:pt x="75" y="81"/>
                  <a:pt x="75" y="81"/>
                  <a:pt x="75" y="81"/>
                </a:cubicBezTo>
                <a:cubicBezTo>
                  <a:pt x="75" y="83"/>
                  <a:pt x="73" y="81"/>
                  <a:pt x="74" y="84"/>
                </a:cubicBezTo>
                <a:close/>
                <a:moveTo>
                  <a:pt x="47" y="91"/>
                </a:moveTo>
                <a:cubicBezTo>
                  <a:pt x="44" y="85"/>
                  <a:pt x="44" y="85"/>
                  <a:pt x="44" y="85"/>
                </a:cubicBezTo>
                <a:cubicBezTo>
                  <a:pt x="46" y="86"/>
                  <a:pt x="46" y="86"/>
                  <a:pt x="46" y="86"/>
                </a:cubicBezTo>
                <a:lnTo>
                  <a:pt x="47" y="91"/>
                </a:lnTo>
                <a:close/>
                <a:moveTo>
                  <a:pt x="53" y="97"/>
                </a:moveTo>
                <a:cubicBezTo>
                  <a:pt x="53" y="98"/>
                  <a:pt x="49" y="97"/>
                  <a:pt x="50" y="94"/>
                </a:cubicBezTo>
                <a:lnTo>
                  <a:pt x="53" y="97"/>
                </a:lnTo>
                <a:close/>
                <a:moveTo>
                  <a:pt x="25" y="100"/>
                </a:moveTo>
                <a:cubicBezTo>
                  <a:pt x="28" y="105"/>
                  <a:pt x="28" y="105"/>
                  <a:pt x="28" y="105"/>
                </a:cubicBezTo>
                <a:cubicBezTo>
                  <a:pt x="26" y="106"/>
                  <a:pt x="26" y="106"/>
                  <a:pt x="26" y="106"/>
                </a:cubicBezTo>
                <a:lnTo>
                  <a:pt x="25" y="100"/>
                </a:lnTo>
                <a:close/>
                <a:moveTo>
                  <a:pt x="25" y="95"/>
                </a:moveTo>
                <a:cubicBezTo>
                  <a:pt x="26" y="96"/>
                  <a:pt x="27" y="97"/>
                  <a:pt x="27" y="98"/>
                </a:cubicBezTo>
                <a:cubicBezTo>
                  <a:pt x="28" y="99"/>
                  <a:pt x="30" y="99"/>
                  <a:pt x="31" y="97"/>
                </a:cubicBezTo>
                <a:cubicBezTo>
                  <a:pt x="30" y="95"/>
                  <a:pt x="30" y="97"/>
                  <a:pt x="29" y="96"/>
                </a:cubicBezTo>
                <a:cubicBezTo>
                  <a:pt x="29" y="96"/>
                  <a:pt x="30" y="94"/>
                  <a:pt x="31" y="94"/>
                </a:cubicBezTo>
                <a:cubicBezTo>
                  <a:pt x="31" y="100"/>
                  <a:pt x="32" y="99"/>
                  <a:pt x="33" y="104"/>
                </a:cubicBezTo>
                <a:cubicBezTo>
                  <a:pt x="30" y="108"/>
                  <a:pt x="29" y="102"/>
                  <a:pt x="27" y="98"/>
                </a:cubicBezTo>
                <a:cubicBezTo>
                  <a:pt x="26" y="97"/>
                  <a:pt x="26" y="96"/>
                  <a:pt x="25" y="95"/>
                </a:cubicBezTo>
                <a:close/>
                <a:moveTo>
                  <a:pt x="39" y="89"/>
                </a:moveTo>
                <a:cubicBezTo>
                  <a:pt x="39" y="90"/>
                  <a:pt x="39" y="91"/>
                  <a:pt x="39" y="92"/>
                </a:cubicBezTo>
                <a:cubicBezTo>
                  <a:pt x="37" y="94"/>
                  <a:pt x="35" y="96"/>
                  <a:pt x="39" y="101"/>
                </a:cubicBezTo>
                <a:cubicBezTo>
                  <a:pt x="41" y="99"/>
                  <a:pt x="41" y="99"/>
                  <a:pt x="41" y="99"/>
                </a:cubicBezTo>
                <a:cubicBezTo>
                  <a:pt x="40" y="100"/>
                  <a:pt x="40" y="99"/>
                  <a:pt x="39" y="98"/>
                </a:cubicBezTo>
                <a:cubicBezTo>
                  <a:pt x="41" y="95"/>
                  <a:pt x="43" y="99"/>
                  <a:pt x="44" y="99"/>
                </a:cubicBezTo>
                <a:cubicBezTo>
                  <a:pt x="43" y="97"/>
                  <a:pt x="40" y="96"/>
                  <a:pt x="39" y="92"/>
                </a:cubicBezTo>
                <a:cubicBezTo>
                  <a:pt x="40" y="91"/>
                  <a:pt x="40" y="91"/>
                  <a:pt x="41" y="90"/>
                </a:cubicBezTo>
                <a:cubicBezTo>
                  <a:pt x="42" y="90"/>
                  <a:pt x="42" y="91"/>
                  <a:pt x="42" y="89"/>
                </a:cubicBezTo>
                <a:cubicBezTo>
                  <a:pt x="42" y="88"/>
                  <a:pt x="42" y="88"/>
                  <a:pt x="42" y="88"/>
                </a:cubicBezTo>
                <a:cubicBezTo>
                  <a:pt x="42" y="89"/>
                  <a:pt x="41" y="89"/>
                  <a:pt x="41" y="90"/>
                </a:cubicBezTo>
                <a:cubicBezTo>
                  <a:pt x="40" y="89"/>
                  <a:pt x="40" y="88"/>
                  <a:pt x="39" y="89"/>
                </a:cubicBezTo>
                <a:close/>
                <a:moveTo>
                  <a:pt x="22" y="92"/>
                </a:moveTo>
                <a:cubicBezTo>
                  <a:pt x="21" y="91"/>
                  <a:pt x="21" y="89"/>
                  <a:pt x="20" y="88"/>
                </a:cubicBezTo>
                <a:cubicBezTo>
                  <a:pt x="18" y="87"/>
                  <a:pt x="18" y="87"/>
                  <a:pt x="18" y="87"/>
                </a:cubicBezTo>
                <a:cubicBezTo>
                  <a:pt x="17" y="90"/>
                  <a:pt x="20" y="92"/>
                  <a:pt x="22" y="92"/>
                </a:cubicBezTo>
                <a:close/>
                <a:moveTo>
                  <a:pt x="102" y="77"/>
                </a:moveTo>
                <a:cubicBezTo>
                  <a:pt x="103" y="78"/>
                  <a:pt x="107" y="77"/>
                  <a:pt x="107" y="81"/>
                </a:cubicBezTo>
                <a:cubicBezTo>
                  <a:pt x="108" y="75"/>
                  <a:pt x="108" y="75"/>
                  <a:pt x="108" y="75"/>
                </a:cubicBezTo>
                <a:cubicBezTo>
                  <a:pt x="106" y="76"/>
                  <a:pt x="103" y="72"/>
                  <a:pt x="104" y="71"/>
                </a:cubicBezTo>
                <a:cubicBezTo>
                  <a:pt x="103" y="74"/>
                  <a:pt x="101" y="72"/>
                  <a:pt x="102" y="77"/>
                </a:cubicBezTo>
                <a:close/>
                <a:moveTo>
                  <a:pt x="213" y="71"/>
                </a:moveTo>
                <a:cubicBezTo>
                  <a:pt x="211" y="69"/>
                  <a:pt x="206" y="74"/>
                  <a:pt x="205" y="67"/>
                </a:cubicBezTo>
                <a:cubicBezTo>
                  <a:pt x="203" y="74"/>
                  <a:pt x="210" y="73"/>
                  <a:pt x="213" y="71"/>
                </a:cubicBezTo>
                <a:close/>
                <a:moveTo>
                  <a:pt x="213" y="63"/>
                </a:moveTo>
                <a:cubicBezTo>
                  <a:pt x="214" y="64"/>
                  <a:pt x="214" y="64"/>
                  <a:pt x="215" y="64"/>
                </a:cubicBezTo>
                <a:cubicBezTo>
                  <a:pt x="216" y="65"/>
                  <a:pt x="216" y="71"/>
                  <a:pt x="219" y="68"/>
                </a:cubicBezTo>
                <a:cubicBezTo>
                  <a:pt x="218" y="66"/>
                  <a:pt x="217" y="68"/>
                  <a:pt x="216" y="67"/>
                </a:cubicBezTo>
                <a:cubicBezTo>
                  <a:pt x="217" y="63"/>
                  <a:pt x="216" y="64"/>
                  <a:pt x="215" y="64"/>
                </a:cubicBezTo>
                <a:cubicBezTo>
                  <a:pt x="214" y="63"/>
                  <a:pt x="214" y="63"/>
                  <a:pt x="213" y="63"/>
                </a:cubicBezTo>
                <a:close/>
                <a:moveTo>
                  <a:pt x="150" y="60"/>
                </a:moveTo>
                <a:cubicBezTo>
                  <a:pt x="153" y="59"/>
                  <a:pt x="153" y="59"/>
                  <a:pt x="153" y="59"/>
                </a:cubicBezTo>
                <a:cubicBezTo>
                  <a:pt x="155" y="64"/>
                  <a:pt x="155" y="64"/>
                  <a:pt x="155" y="64"/>
                </a:cubicBezTo>
                <a:lnTo>
                  <a:pt x="150" y="60"/>
                </a:lnTo>
                <a:close/>
                <a:moveTo>
                  <a:pt x="119" y="56"/>
                </a:moveTo>
                <a:cubicBezTo>
                  <a:pt x="122" y="57"/>
                  <a:pt x="122" y="57"/>
                  <a:pt x="122" y="57"/>
                </a:cubicBezTo>
                <a:cubicBezTo>
                  <a:pt x="121" y="58"/>
                  <a:pt x="121" y="58"/>
                  <a:pt x="121" y="58"/>
                </a:cubicBezTo>
                <a:cubicBezTo>
                  <a:pt x="121" y="59"/>
                  <a:pt x="121" y="61"/>
                  <a:pt x="122" y="62"/>
                </a:cubicBezTo>
                <a:cubicBezTo>
                  <a:pt x="122" y="62"/>
                  <a:pt x="123" y="62"/>
                  <a:pt x="123" y="63"/>
                </a:cubicBezTo>
                <a:cubicBezTo>
                  <a:pt x="123" y="63"/>
                  <a:pt x="122" y="62"/>
                  <a:pt x="122" y="62"/>
                </a:cubicBezTo>
                <a:cubicBezTo>
                  <a:pt x="120" y="62"/>
                  <a:pt x="117" y="63"/>
                  <a:pt x="117" y="59"/>
                </a:cubicBezTo>
                <a:cubicBezTo>
                  <a:pt x="118" y="60"/>
                  <a:pt x="121" y="60"/>
                  <a:pt x="121" y="57"/>
                </a:cubicBezTo>
                <a:lnTo>
                  <a:pt x="119" y="56"/>
                </a:lnTo>
                <a:close/>
                <a:moveTo>
                  <a:pt x="56" y="61"/>
                </a:moveTo>
                <a:cubicBezTo>
                  <a:pt x="58" y="62"/>
                  <a:pt x="58" y="63"/>
                  <a:pt x="60" y="59"/>
                </a:cubicBezTo>
                <a:cubicBezTo>
                  <a:pt x="58" y="59"/>
                  <a:pt x="56" y="59"/>
                  <a:pt x="56" y="61"/>
                </a:cubicBezTo>
                <a:close/>
                <a:moveTo>
                  <a:pt x="135" y="50"/>
                </a:moveTo>
                <a:cubicBezTo>
                  <a:pt x="135" y="53"/>
                  <a:pt x="138" y="52"/>
                  <a:pt x="137" y="56"/>
                </a:cubicBezTo>
                <a:cubicBezTo>
                  <a:pt x="136" y="57"/>
                  <a:pt x="136" y="57"/>
                  <a:pt x="136" y="57"/>
                </a:cubicBezTo>
                <a:cubicBezTo>
                  <a:pt x="138" y="55"/>
                  <a:pt x="138" y="64"/>
                  <a:pt x="141" y="60"/>
                </a:cubicBezTo>
                <a:cubicBezTo>
                  <a:pt x="139" y="60"/>
                  <a:pt x="139" y="60"/>
                  <a:pt x="139" y="60"/>
                </a:cubicBezTo>
                <a:cubicBezTo>
                  <a:pt x="141" y="58"/>
                  <a:pt x="135" y="54"/>
                  <a:pt x="139" y="52"/>
                </a:cubicBezTo>
                <a:cubicBezTo>
                  <a:pt x="140" y="51"/>
                  <a:pt x="136" y="49"/>
                  <a:pt x="135" y="50"/>
                </a:cubicBezTo>
                <a:close/>
                <a:moveTo>
                  <a:pt x="50" y="54"/>
                </a:moveTo>
                <a:cubicBezTo>
                  <a:pt x="52" y="54"/>
                  <a:pt x="53" y="62"/>
                  <a:pt x="56" y="58"/>
                </a:cubicBezTo>
                <a:cubicBezTo>
                  <a:pt x="53" y="57"/>
                  <a:pt x="52" y="50"/>
                  <a:pt x="50" y="54"/>
                </a:cubicBezTo>
                <a:close/>
                <a:moveTo>
                  <a:pt x="112" y="41"/>
                </a:moveTo>
                <a:cubicBezTo>
                  <a:pt x="112" y="40"/>
                  <a:pt x="112" y="40"/>
                  <a:pt x="112" y="40"/>
                </a:cubicBezTo>
                <a:cubicBezTo>
                  <a:pt x="115" y="42"/>
                  <a:pt x="115" y="42"/>
                  <a:pt x="115" y="42"/>
                </a:cubicBezTo>
                <a:cubicBezTo>
                  <a:pt x="115" y="43"/>
                  <a:pt x="115" y="43"/>
                  <a:pt x="115" y="43"/>
                </a:cubicBezTo>
                <a:lnTo>
                  <a:pt x="112" y="41"/>
                </a:lnTo>
                <a:close/>
                <a:moveTo>
                  <a:pt x="57" y="97"/>
                </a:moveTo>
                <a:cubicBezTo>
                  <a:pt x="57" y="97"/>
                  <a:pt x="58" y="97"/>
                  <a:pt x="58" y="97"/>
                </a:cubicBezTo>
                <a:cubicBezTo>
                  <a:pt x="58" y="97"/>
                  <a:pt x="57" y="97"/>
                  <a:pt x="57" y="97"/>
                </a:cubicBezTo>
                <a:close/>
                <a:moveTo>
                  <a:pt x="224" y="88"/>
                </a:moveTo>
                <a:cubicBezTo>
                  <a:pt x="223" y="89"/>
                  <a:pt x="223" y="89"/>
                  <a:pt x="223" y="90"/>
                </a:cubicBezTo>
                <a:cubicBezTo>
                  <a:pt x="224" y="90"/>
                  <a:pt x="224" y="89"/>
                  <a:pt x="224" y="88"/>
                </a:cubicBezTo>
                <a:close/>
                <a:moveTo>
                  <a:pt x="230" y="93"/>
                </a:moveTo>
                <a:cubicBezTo>
                  <a:pt x="230" y="93"/>
                  <a:pt x="230" y="93"/>
                  <a:pt x="230" y="93"/>
                </a:cubicBezTo>
                <a:cubicBezTo>
                  <a:pt x="230" y="93"/>
                  <a:pt x="230" y="93"/>
                  <a:pt x="230" y="93"/>
                </a:cubicBezTo>
                <a:close/>
                <a:moveTo>
                  <a:pt x="465" y="113"/>
                </a:moveTo>
                <a:cubicBezTo>
                  <a:pt x="467" y="114"/>
                  <a:pt x="468" y="119"/>
                  <a:pt x="468" y="114"/>
                </a:cubicBezTo>
                <a:cubicBezTo>
                  <a:pt x="468" y="111"/>
                  <a:pt x="467" y="114"/>
                  <a:pt x="465" y="113"/>
                </a:cubicBezTo>
                <a:close/>
                <a:moveTo>
                  <a:pt x="464" y="107"/>
                </a:moveTo>
                <a:cubicBezTo>
                  <a:pt x="463" y="106"/>
                  <a:pt x="462" y="105"/>
                  <a:pt x="462" y="103"/>
                </a:cubicBezTo>
                <a:cubicBezTo>
                  <a:pt x="462" y="106"/>
                  <a:pt x="463" y="106"/>
                  <a:pt x="464" y="107"/>
                </a:cubicBezTo>
                <a:close/>
                <a:moveTo>
                  <a:pt x="464" y="107"/>
                </a:moveTo>
                <a:cubicBezTo>
                  <a:pt x="465" y="107"/>
                  <a:pt x="466" y="108"/>
                  <a:pt x="468" y="107"/>
                </a:cubicBezTo>
                <a:cubicBezTo>
                  <a:pt x="467" y="105"/>
                  <a:pt x="465" y="107"/>
                  <a:pt x="464" y="107"/>
                </a:cubicBezTo>
                <a:close/>
                <a:moveTo>
                  <a:pt x="441" y="108"/>
                </a:moveTo>
                <a:cubicBezTo>
                  <a:pt x="441" y="105"/>
                  <a:pt x="434" y="101"/>
                  <a:pt x="441" y="100"/>
                </a:cubicBezTo>
                <a:cubicBezTo>
                  <a:pt x="441" y="100"/>
                  <a:pt x="438" y="100"/>
                  <a:pt x="437" y="97"/>
                </a:cubicBezTo>
                <a:cubicBezTo>
                  <a:pt x="438" y="102"/>
                  <a:pt x="437" y="106"/>
                  <a:pt x="441" y="108"/>
                </a:cubicBezTo>
                <a:close/>
                <a:moveTo>
                  <a:pt x="431" y="94"/>
                </a:moveTo>
                <a:cubicBezTo>
                  <a:pt x="431" y="94"/>
                  <a:pt x="430" y="94"/>
                  <a:pt x="429" y="94"/>
                </a:cubicBezTo>
                <a:cubicBezTo>
                  <a:pt x="430" y="94"/>
                  <a:pt x="430" y="94"/>
                  <a:pt x="431" y="94"/>
                </a:cubicBezTo>
                <a:close/>
                <a:moveTo>
                  <a:pt x="429" y="94"/>
                </a:moveTo>
                <a:cubicBezTo>
                  <a:pt x="428" y="93"/>
                  <a:pt x="427" y="87"/>
                  <a:pt x="424" y="89"/>
                </a:cubicBezTo>
                <a:cubicBezTo>
                  <a:pt x="425" y="92"/>
                  <a:pt x="425" y="95"/>
                  <a:pt x="426" y="96"/>
                </a:cubicBezTo>
                <a:cubicBezTo>
                  <a:pt x="426" y="93"/>
                  <a:pt x="428" y="94"/>
                  <a:pt x="429" y="94"/>
                </a:cubicBezTo>
                <a:close/>
                <a:moveTo>
                  <a:pt x="357" y="102"/>
                </a:moveTo>
                <a:cubicBezTo>
                  <a:pt x="360" y="103"/>
                  <a:pt x="360" y="103"/>
                  <a:pt x="360" y="103"/>
                </a:cubicBezTo>
                <a:cubicBezTo>
                  <a:pt x="361" y="101"/>
                  <a:pt x="359" y="101"/>
                  <a:pt x="359" y="100"/>
                </a:cubicBezTo>
                <a:cubicBezTo>
                  <a:pt x="358" y="101"/>
                  <a:pt x="356" y="101"/>
                  <a:pt x="357" y="102"/>
                </a:cubicBezTo>
                <a:close/>
                <a:moveTo>
                  <a:pt x="345" y="87"/>
                </a:moveTo>
                <a:cubicBezTo>
                  <a:pt x="344" y="93"/>
                  <a:pt x="344" y="93"/>
                  <a:pt x="344" y="93"/>
                </a:cubicBezTo>
                <a:cubicBezTo>
                  <a:pt x="345" y="94"/>
                  <a:pt x="344" y="89"/>
                  <a:pt x="347" y="90"/>
                </a:cubicBezTo>
                <a:lnTo>
                  <a:pt x="345" y="87"/>
                </a:lnTo>
                <a:close/>
                <a:moveTo>
                  <a:pt x="352" y="59"/>
                </a:moveTo>
                <a:cubicBezTo>
                  <a:pt x="353" y="59"/>
                  <a:pt x="353" y="59"/>
                  <a:pt x="353" y="59"/>
                </a:cubicBezTo>
                <a:cubicBezTo>
                  <a:pt x="353" y="59"/>
                  <a:pt x="353" y="59"/>
                  <a:pt x="353" y="59"/>
                </a:cubicBezTo>
                <a:lnTo>
                  <a:pt x="352" y="59"/>
                </a:lnTo>
                <a:close/>
                <a:moveTo>
                  <a:pt x="334" y="102"/>
                </a:moveTo>
                <a:cubicBezTo>
                  <a:pt x="333" y="94"/>
                  <a:pt x="333" y="94"/>
                  <a:pt x="333" y="94"/>
                </a:cubicBezTo>
                <a:cubicBezTo>
                  <a:pt x="332" y="94"/>
                  <a:pt x="332" y="100"/>
                  <a:pt x="334" y="102"/>
                </a:cubicBezTo>
                <a:close/>
                <a:moveTo>
                  <a:pt x="318" y="98"/>
                </a:moveTo>
                <a:cubicBezTo>
                  <a:pt x="323" y="100"/>
                  <a:pt x="323" y="100"/>
                  <a:pt x="323" y="100"/>
                </a:cubicBezTo>
                <a:cubicBezTo>
                  <a:pt x="322" y="98"/>
                  <a:pt x="322" y="98"/>
                  <a:pt x="322" y="98"/>
                </a:cubicBezTo>
                <a:lnTo>
                  <a:pt x="318" y="98"/>
                </a:lnTo>
                <a:close/>
                <a:moveTo>
                  <a:pt x="305" y="93"/>
                </a:moveTo>
                <a:cubicBezTo>
                  <a:pt x="308" y="95"/>
                  <a:pt x="308" y="95"/>
                  <a:pt x="308" y="95"/>
                </a:cubicBezTo>
                <a:cubicBezTo>
                  <a:pt x="309" y="94"/>
                  <a:pt x="309" y="94"/>
                  <a:pt x="309" y="94"/>
                </a:cubicBezTo>
                <a:lnTo>
                  <a:pt x="305" y="93"/>
                </a:lnTo>
                <a:close/>
                <a:moveTo>
                  <a:pt x="173" y="79"/>
                </a:moveTo>
                <a:cubicBezTo>
                  <a:pt x="171" y="80"/>
                  <a:pt x="165" y="78"/>
                  <a:pt x="166" y="84"/>
                </a:cubicBezTo>
                <a:cubicBezTo>
                  <a:pt x="168" y="76"/>
                  <a:pt x="172" y="86"/>
                  <a:pt x="173" y="79"/>
                </a:cubicBezTo>
                <a:close/>
                <a:moveTo>
                  <a:pt x="68" y="94"/>
                </a:moveTo>
                <a:cubicBezTo>
                  <a:pt x="63" y="93"/>
                  <a:pt x="63" y="93"/>
                  <a:pt x="63" y="93"/>
                </a:cubicBezTo>
                <a:cubicBezTo>
                  <a:pt x="67" y="94"/>
                  <a:pt x="64" y="97"/>
                  <a:pt x="68" y="94"/>
                </a:cubicBezTo>
                <a:close/>
                <a:moveTo>
                  <a:pt x="424" y="167"/>
                </a:moveTo>
                <a:cubicBezTo>
                  <a:pt x="425" y="167"/>
                  <a:pt x="425" y="167"/>
                  <a:pt x="425" y="167"/>
                </a:cubicBezTo>
                <a:cubicBezTo>
                  <a:pt x="425" y="167"/>
                  <a:pt x="425" y="167"/>
                  <a:pt x="424" y="167"/>
                </a:cubicBezTo>
                <a:close/>
                <a:moveTo>
                  <a:pt x="424" y="167"/>
                </a:moveTo>
                <a:cubicBezTo>
                  <a:pt x="422" y="165"/>
                  <a:pt x="419" y="166"/>
                  <a:pt x="418" y="167"/>
                </a:cubicBezTo>
                <a:cubicBezTo>
                  <a:pt x="421" y="173"/>
                  <a:pt x="423" y="168"/>
                  <a:pt x="424" y="167"/>
                </a:cubicBezTo>
                <a:close/>
                <a:moveTo>
                  <a:pt x="427" y="177"/>
                </a:moveTo>
                <a:cubicBezTo>
                  <a:pt x="430" y="178"/>
                  <a:pt x="430" y="178"/>
                  <a:pt x="430" y="178"/>
                </a:cubicBezTo>
                <a:cubicBezTo>
                  <a:pt x="429" y="178"/>
                  <a:pt x="427" y="174"/>
                  <a:pt x="427" y="177"/>
                </a:cubicBezTo>
                <a:close/>
                <a:moveTo>
                  <a:pt x="428" y="171"/>
                </a:moveTo>
                <a:cubicBezTo>
                  <a:pt x="426" y="170"/>
                  <a:pt x="426" y="170"/>
                  <a:pt x="426" y="170"/>
                </a:cubicBezTo>
                <a:cubicBezTo>
                  <a:pt x="427" y="172"/>
                  <a:pt x="427" y="172"/>
                  <a:pt x="427" y="172"/>
                </a:cubicBezTo>
                <a:lnTo>
                  <a:pt x="428" y="171"/>
                </a:lnTo>
                <a:close/>
                <a:moveTo>
                  <a:pt x="495" y="116"/>
                </a:moveTo>
                <a:cubicBezTo>
                  <a:pt x="498" y="117"/>
                  <a:pt x="499" y="118"/>
                  <a:pt x="501" y="118"/>
                </a:cubicBezTo>
                <a:lnTo>
                  <a:pt x="495" y="116"/>
                </a:lnTo>
                <a:close/>
                <a:moveTo>
                  <a:pt x="523" y="125"/>
                </a:moveTo>
                <a:cubicBezTo>
                  <a:pt x="523" y="125"/>
                  <a:pt x="523" y="125"/>
                  <a:pt x="523" y="125"/>
                </a:cubicBezTo>
                <a:cubicBezTo>
                  <a:pt x="523" y="124"/>
                  <a:pt x="523" y="124"/>
                  <a:pt x="523" y="124"/>
                </a:cubicBezTo>
                <a:cubicBezTo>
                  <a:pt x="523" y="124"/>
                  <a:pt x="523" y="124"/>
                  <a:pt x="522" y="124"/>
                </a:cubicBezTo>
                <a:cubicBezTo>
                  <a:pt x="522" y="124"/>
                  <a:pt x="522" y="124"/>
                  <a:pt x="522" y="124"/>
                </a:cubicBezTo>
                <a:cubicBezTo>
                  <a:pt x="522" y="124"/>
                  <a:pt x="522" y="124"/>
                  <a:pt x="522" y="124"/>
                </a:cubicBezTo>
                <a:lnTo>
                  <a:pt x="523" y="125"/>
                </a:lnTo>
                <a:close/>
                <a:moveTo>
                  <a:pt x="500" y="119"/>
                </a:moveTo>
                <a:cubicBezTo>
                  <a:pt x="500" y="120"/>
                  <a:pt x="500" y="120"/>
                  <a:pt x="500" y="120"/>
                </a:cubicBezTo>
                <a:cubicBezTo>
                  <a:pt x="501" y="120"/>
                  <a:pt x="501" y="120"/>
                  <a:pt x="500" y="119"/>
                </a:cubicBezTo>
                <a:close/>
                <a:moveTo>
                  <a:pt x="466" y="136"/>
                </a:moveTo>
                <a:cubicBezTo>
                  <a:pt x="466" y="137"/>
                  <a:pt x="468" y="139"/>
                  <a:pt x="469" y="140"/>
                </a:cubicBezTo>
                <a:cubicBezTo>
                  <a:pt x="468" y="138"/>
                  <a:pt x="466" y="134"/>
                  <a:pt x="466" y="136"/>
                </a:cubicBezTo>
                <a:close/>
                <a:moveTo>
                  <a:pt x="557" y="113"/>
                </a:moveTo>
                <a:cubicBezTo>
                  <a:pt x="560" y="114"/>
                  <a:pt x="560" y="114"/>
                  <a:pt x="560" y="114"/>
                </a:cubicBezTo>
                <a:cubicBezTo>
                  <a:pt x="560" y="113"/>
                  <a:pt x="558" y="113"/>
                  <a:pt x="557" y="113"/>
                </a:cubicBezTo>
                <a:close/>
                <a:moveTo>
                  <a:pt x="575" y="142"/>
                </a:moveTo>
                <a:cubicBezTo>
                  <a:pt x="574" y="142"/>
                  <a:pt x="574" y="142"/>
                  <a:pt x="574" y="142"/>
                </a:cubicBezTo>
                <a:cubicBezTo>
                  <a:pt x="575" y="143"/>
                  <a:pt x="576" y="143"/>
                  <a:pt x="578" y="144"/>
                </a:cubicBezTo>
                <a:lnTo>
                  <a:pt x="575" y="142"/>
                </a:lnTo>
                <a:close/>
                <a:moveTo>
                  <a:pt x="502" y="122"/>
                </a:moveTo>
                <a:cubicBezTo>
                  <a:pt x="504" y="123"/>
                  <a:pt x="504" y="123"/>
                  <a:pt x="504" y="123"/>
                </a:cubicBezTo>
                <a:cubicBezTo>
                  <a:pt x="504" y="123"/>
                  <a:pt x="504" y="123"/>
                  <a:pt x="504" y="123"/>
                </a:cubicBezTo>
                <a:cubicBezTo>
                  <a:pt x="502" y="122"/>
                  <a:pt x="502" y="122"/>
                  <a:pt x="502" y="122"/>
                </a:cubicBezTo>
                <a:close/>
                <a:moveTo>
                  <a:pt x="560" y="102"/>
                </a:moveTo>
                <a:cubicBezTo>
                  <a:pt x="558" y="102"/>
                  <a:pt x="557" y="103"/>
                  <a:pt x="556" y="103"/>
                </a:cubicBezTo>
                <a:cubicBezTo>
                  <a:pt x="558" y="103"/>
                  <a:pt x="560" y="103"/>
                  <a:pt x="560" y="102"/>
                </a:cubicBezTo>
                <a:close/>
                <a:moveTo>
                  <a:pt x="523" y="124"/>
                </a:moveTo>
                <a:cubicBezTo>
                  <a:pt x="523" y="124"/>
                  <a:pt x="523" y="124"/>
                  <a:pt x="523" y="124"/>
                </a:cubicBezTo>
                <a:cubicBezTo>
                  <a:pt x="523" y="124"/>
                  <a:pt x="523" y="124"/>
                  <a:pt x="523" y="124"/>
                </a:cubicBezTo>
                <a:cubicBezTo>
                  <a:pt x="523" y="124"/>
                  <a:pt x="523" y="124"/>
                  <a:pt x="523" y="124"/>
                </a:cubicBezTo>
                <a:close/>
                <a:moveTo>
                  <a:pt x="567" y="146"/>
                </a:moveTo>
                <a:cubicBezTo>
                  <a:pt x="566" y="146"/>
                  <a:pt x="565" y="146"/>
                  <a:pt x="564" y="146"/>
                </a:cubicBezTo>
                <a:cubicBezTo>
                  <a:pt x="565" y="147"/>
                  <a:pt x="567" y="147"/>
                  <a:pt x="567" y="146"/>
                </a:cubicBezTo>
                <a:close/>
                <a:moveTo>
                  <a:pt x="470" y="141"/>
                </a:moveTo>
                <a:cubicBezTo>
                  <a:pt x="469" y="140"/>
                  <a:pt x="469" y="140"/>
                  <a:pt x="469" y="140"/>
                </a:cubicBezTo>
                <a:cubicBezTo>
                  <a:pt x="470" y="141"/>
                  <a:pt x="470" y="141"/>
                  <a:pt x="470" y="141"/>
                </a:cubicBezTo>
                <a:close/>
                <a:moveTo>
                  <a:pt x="431" y="163"/>
                </a:moveTo>
                <a:cubicBezTo>
                  <a:pt x="430" y="162"/>
                  <a:pt x="429" y="160"/>
                  <a:pt x="429" y="161"/>
                </a:cubicBezTo>
                <a:cubicBezTo>
                  <a:pt x="430" y="162"/>
                  <a:pt x="430" y="163"/>
                  <a:pt x="431" y="163"/>
                </a:cubicBezTo>
                <a:close/>
                <a:moveTo>
                  <a:pt x="458" y="4"/>
                </a:moveTo>
                <a:cubicBezTo>
                  <a:pt x="458" y="5"/>
                  <a:pt x="458" y="5"/>
                  <a:pt x="458" y="5"/>
                </a:cubicBezTo>
                <a:cubicBezTo>
                  <a:pt x="458" y="4"/>
                  <a:pt x="458" y="4"/>
                  <a:pt x="458" y="4"/>
                </a:cubicBezTo>
                <a:close/>
                <a:moveTo>
                  <a:pt x="461" y="34"/>
                </a:moveTo>
                <a:cubicBezTo>
                  <a:pt x="461" y="33"/>
                  <a:pt x="462" y="33"/>
                  <a:pt x="462" y="33"/>
                </a:cubicBezTo>
                <a:cubicBezTo>
                  <a:pt x="461" y="33"/>
                  <a:pt x="460" y="34"/>
                  <a:pt x="461" y="34"/>
                </a:cubicBezTo>
                <a:close/>
                <a:moveTo>
                  <a:pt x="524" y="32"/>
                </a:moveTo>
                <a:cubicBezTo>
                  <a:pt x="520" y="39"/>
                  <a:pt x="520" y="39"/>
                  <a:pt x="520" y="39"/>
                </a:cubicBezTo>
                <a:cubicBezTo>
                  <a:pt x="523" y="38"/>
                  <a:pt x="524" y="39"/>
                  <a:pt x="526" y="37"/>
                </a:cubicBezTo>
                <a:cubicBezTo>
                  <a:pt x="523" y="40"/>
                  <a:pt x="523" y="40"/>
                  <a:pt x="523" y="40"/>
                </a:cubicBezTo>
                <a:cubicBezTo>
                  <a:pt x="526" y="39"/>
                  <a:pt x="526" y="39"/>
                  <a:pt x="526" y="39"/>
                </a:cubicBezTo>
                <a:cubicBezTo>
                  <a:pt x="533" y="42"/>
                  <a:pt x="517" y="57"/>
                  <a:pt x="531" y="58"/>
                </a:cubicBezTo>
                <a:cubicBezTo>
                  <a:pt x="532" y="57"/>
                  <a:pt x="532" y="57"/>
                  <a:pt x="532" y="57"/>
                </a:cubicBezTo>
                <a:cubicBezTo>
                  <a:pt x="528" y="64"/>
                  <a:pt x="528" y="64"/>
                  <a:pt x="528" y="64"/>
                </a:cubicBezTo>
                <a:cubicBezTo>
                  <a:pt x="529" y="64"/>
                  <a:pt x="534" y="62"/>
                  <a:pt x="536" y="62"/>
                </a:cubicBezTo>
                <a:cubicBezTo>
                  <a:pt x="531" y="64"/>
                  <a:pt x="536" y="64"/>
                  <a:pt x="532" y="67"/>
                </a:cubicBezTo>
                <a:cubicBezTo>
                  <a:pt x="535" y="67"/>
                  <a:pt x="536" y="65"/>
                  <a:pt x="537" y="64"/>
                </a:cubicBezTo>
                <a:cubicBezTo>
                  <a:pt x="541" y="64"/>
                  <a:pt x="541" y="66"/>
                  <a:pt x="541" y="68"/>
                </a:cubicBezTo>
                <a:cubicBezTo>
                  <a:pt x="541" y="69"/>
                  <a:pt x="540" y="69"/>
                  <a:pt x="541" y="69"/>
                </a:cubicBezTo>
                <a:cubicBezTo>
                  <a:pt x="541" y="71"/>
                  <a:pt x="541" y="71"/>
                  <a:pt x="541" y="71"/>
                </a:cubicBezTo>
                <a:cubicBezTo>
                  <a:pt x="541" y="72"/>
                  <a:pt x="541" y="72"/>
                  <a:pt x="542" y="73"/>
                </a:cubicBezTo>
                <a:cubicBezTo>
                  <a:pt x="542" y="75"/>
                  <a:pt x="544" y="77"/>
                  <a:pt x="546" y="78"/>
                </a:cubicBezTo>
                <a:cubicBezTo>
                  <a:pt x="540" y="76"/>
                  <a:pt x="538" y="75"/>
                  <a:pt x="536" y="74"/>
                </a:cubicBezTo>
                <a:cubicBezTo>
                  <a:pt x="535" y="73"/>
                  <a:pt x="535" y="73"/>
                  <a:pt x="534" y="72"/>
                </a:cubicBezTo>
                <a:cubicBezTo>
                  <a:pt x="533" y="72"/>
                  <a:pt x="533" y="72"/>
                  <a:pt x="532" y="72"/>
                </a:cubicBezTo>
                <a:cubicBezTo>
                  <a:pt x="531" y="73"/>
                  <a:pt x="531" y="73"/>
                  <a:pt x="532" y="74"/>
                </a:cubicBezTo>
                <a:cubicBezTo>
                  <a:pt x="533" y="75"/>
                  <a:pt x="533" y="76"/>
                  <a:pt x="534" y="76"/>
                </a:cubicBezTo>
                <a:cubicBezTo>
                  <a:pt x="536" y="77"/>
                  <a:pt x="538" y="79"/>
                  <a:pt x="538" y="82"/>
                </a:cubicBezTo>
                <a:cubicBezTo>
                  <a:pt x="539" y="78"/>
                  <a:pt x="539" y="78"/>
                  <a:pt x="539" y="78"/>
                </a:cubicBezTo>
                <a:cubicBezTo>
                  <a:pt x="544" y="78"/>
                  <a:pt x="544" y="81"/>
                  <a:pt x="545" y="83"/>
                </a:cubicBezTo>
                <a:cubicBezTo>
                  <a:pt x="545" y="86"/>
                  <a:pt x="545" y="88"/>
                  <a:pt x="550" y="87"/>
                </a:cubicBezTo>
                <a:cubicBezTo>
                  <a:pt x="550" y="89"/>
                  <a:pt x="549" y="91"/>
                  <a:pt x="548" y="94"/>
                </a:cubicBezTo>
                <a:cubicBezTo>
                  <a:pt x="546" y="96"/>
                  <a:pt x="545" y="98"/>
                  <a:pt x="548" y="99"/>
                </a:cubicBezTo>
                <a:cubicBezTo>
                  <a:pt x="550" y="99"/>
                  <a:pt x="553" y="98"/>
                  <a:pt x="555" y="97"/>
                </a:cubicBezTo>
                <a:cubicBezTo>
                  <a:pt x="558" y="101"/>
                  <a:pt x="558" y="101"/>
                  <a:pt x="558" y="101"/>
                </a:cubicBezTo>
                <a:cubicBezTo>
                  <a:pt x="552" y="101"/>
                  <a:pt x="552" y="101"/>
                  <a:pt x="552" y="101"/>
                </a:cubicBezTo>
                <a:cubicBezTo>
                  <a:pt x="553" y="103"/>
                  <a:pt x="554" y="103"/>
                  <a:pt x="556" y="103"/>
                </a:cubicBezTo>
                <a:cubicBezTo>
                  <a:pt x="553" y="105"/>
                  <a:pt x="554" y="106"/>
                  <a:pt x="554" y="108"/>
                </a:cubicBezTo>
                <a:cubicBezTo>
                  <a:pt x="555" y="109"/>
                  <a:pt x="556" y="111"/>
                  <a:pt x="554" y="113"/>
                </a:cubicBezTo>
                <a:cubicBezTo>
                  <a:pt x="557" y="113"/>
                  <a:pt x="557" y="113"/>
                  <a:pt x="557" y="113"/>
                </a:cubicBezTo>
                <a:cubicBezTo>
                  <a:pt x="557" y="114"/>
                  <a:pt x="556" y="114"/>
                  <a:pt x="555" y="114"/>
                </a:cubicBezTo>
                <a:cubicBezTo>
                  <a:pt x="562" y="115"/>
                  <a:pt x="562" y="118"/>
                  <a:pt x="568" y="119"/>
                </a:cubicBezTo>
                <a:cubicBezTo>
                  <a:pt x="569" y="118"/>
                  <a:pt x="570" y="115"/>
                  <a:pt x="566" y="115"/>
                </a:cubicBezTo>
                <a:cubicBezTo>
                  <a:pt x="571" y="112"/>
                  <a:pt x="573" y="119"/>
                  <a:pt x="575" y="121"/>
                </a:cubicBezTo>
                <a:cubicBezTo>
                  <a:pt x="570" y="119"/>
                  <a:pt x="571" y="121"/>
                  <a:pt x="570" y="122"/>
                </a:cubicBezTo>
                <a:cubicBezTo>
                  <a:pt x="572" y="123"/>
                  <a:pt x="572" y="122"/>
                  <a:pt x="573" y="123"/>
                </a:cubicBezTo>
                <a:cubicBezTo>
                  <a:pt x="577" y="125"/>
                  <a:pt x="574" y="126"/>
                  <a:pt x="572" y="126"/>
                </a:cubicBezTo>
                <a:cubicBezTo>
                  <a:pt x="570" y="127"/>
                  <a:pt x="569" y="127"/>
                  <a:pt x="577" y="130"/>
                </a:cubicBezTo>
                <a:cubicBezTo>
                  <a:pt x="570" y="129"/>
                  <a:pt x="570" y="129"/>
                  <a:pt x="570" y="129"/>
                </a:cubicBezTo>
                <a:cubicBezTo>
                  <a:pt x="578" y="133"/>
                  <a:pt x="578" y="133"/>
                  <a:pt x="578" y="133"/>
                </a:cubicBezTo>
                <a:cubicBezTo>
                  <a:pt x="570" y="131"/>
                  <a:pt x="570" y="132"/>
                  <a:pt x="571" y="133"/>
                </a:cubicBezTo>
                <a:cubicBezTo>
                  <a:pt x="571" y="134"/>
                  <a:pt x="572" y="135"/>
                  <a:pt x="564" y="133"/>
                </a:cubicBezTo>
                <a:cubicBezTo>
                  <a:pt x="566" y="135"/>
                  <a:pt x="574" y="135"/>
                  <a:pt x="573" y="136"/>
                </a:cubicBezTo>
                <a:cubicBezTo>
                  <a:pt x="577" y="139"/>
                  <a:pt x="570" y="139"/>
                  <a:pt x="572" y="141"/>
                </a:cubicBezTo>
                <a:cubicBezTo>
                  <a:pt x="572" y="141"/>
                  <a:pt x="572" y="142"/>
                  <a:pt x="574" y="142"/>
                </a:cubicBezTo>
                <a:cubicBezTo>
                  <a:pt x="573" y="142"/>
                  <a:pt x="572" y="142"/>
                  <a:pt x="571" y="142"/>
                </a:cubicBezTo>
                <a:cubicBezTo>
                  <a:pt x="570" y="142"/>
                  <a:pt x="570" y="142"/>
                  <a:pt x="570" y="142"/>
                </a:cubicBezTo>
                <a:cubicBezTo>
                  <a:pt x="568" y="142"/>
                  <a:pt x="568" y="142"/>
                  <a:pt x="567" y="142"/>
                </a:cubicBezTo>
                <a:cubicBezTo>
                  <a:pt x="565" y="143"/>
                  <a:pt x="564" y="143"/>
                  <a:pt x="561" y="143"/>
                </a:cubicBezTo>
                <a:cubicBezTo>
                  <a:pt x="568" y="146"/>
                  <a:pt x="568" y="146"/>
                  <a:pt x="568" y="146"/>
                </a:cubicBezTo>
                <a:cubicBezTo>
                  <a:pt x="565" y="145"/>
                  <a:pt x="561" y="144"/>
                  <a:pt x="561" y="145"/>
                </a:cubicBezTo>
                <a:cubicBezTo>
                  <a:pt x="561" y="145"/>
                  <a:pt x="563" y="146"/>
                  <a:pt x="564" y="146"/>
                </a:cubicBezTo>
                <a:cubicBezTo>
                  <a:pt x="555" y="146"/>
                  <a:pt x="552" y="146"/>
                  <a:pt x="548" y="147"/>
                </a:cubicBezTo>
                <a:cubicBezTo>
                  <a:pt x="552" y="149"/>
                  <a:pt x="554" y="151"/>
                  <a:pt x="558" y="151"/>
                </a:cubicBezTo>
                <a:cubicBezTo>
                  <a:pt x="558" y="153"/>
                  <a:pt x="554" y="152"/>
                  <a:pt x="549" y="152"/>
                </a:cubicBezTo>
                <a:cubicBezTo>
                  <a:pt x="545" y="151"/>
                  <a:pt x="540" y="151"/>
                  <a:pt x="538" y="152"/>
                </a:cubicBezTo>
                <a:cubicBezTo>
                  <a:pt x="541" y="154"/>
                  <a:pt x="541" y="154"/>
                  <a:pt x="541" y="154"/>
                </a:cubicBezTo>
                <a:cubicBezTo>
                  <a:pt x="534" y="152"/>
                  <a:pt x="534" y="152"/>
                  <a:pt x="534" y="152"/>
                </a:cubicBezTo>
                <a:cubicBezTo>
                  <a:pt x="536" y="153"/>
                  <a:pt x="537" y="154"/>
                  <a:pt x="539" y="155"/>
                </a:cubicBezTo>
                <a:cubicBezTo>
                  <a:pt x="535" y="157"/>
                  <a:pt x="527" y="159"/>
                  <a:pt x="518" y="153"/>
                </a:cubicBezTo>
                <a:cubicBezTo>
                  <a:pt x="521" y="154"/>
                  <a:pt x="520" y="158"/>
                  <a:pt x="526" y="160"/>
                </a:cubicBezTo>
                <a:cubicBezTo>
                  <a:pt x="521" y="158"/>
                  <a:pt x="517" y="158"/>
                  <a:pt x="514" y="159"/>
                </a:cubicBezTo>
                <a:cubicBezTo>
                  <a:pt x="510" y="159"/>
                  <a:pt x="507" y="160"/>
                  <a:pt x="504" y="160"/>
                </a:cubicBezTo>
                <a:cubicBezTo>
                  <a:pt x="504" y="160"/>
                  <a:pt x="504" y="160"/>
                  <a:pt x="504" y="160"/>
                </a:cubicBezTo>
                <a:cubicBezTo>
                  <a:pt x="501" y="158"/>
                  <a:pt x="501" y="158"/>
                  <a:pt x="501" y="158"/>
                </a:cubicBezTo>
                <a:cubicBezTo>
                  <a:pt x="501" y="159"/>
                  <a:pt x="501" y="159"/>
                  <a:pt x="501" y="159"/>
                </a:cubicBezTo>
                <a:cubicBezTo>
                  <a:pt x="503" y="160"/>
                  <a:pt x="503" y="160"/>
                  <a:pt x="503" y="160"/>
                </a:cubicBezTo>
                <a:cubicBezTo>
                  <a:pt x="501" y="160"/>
                  <a:pt x="498" y="159"/>
                  <a:pt x="496" y="158"/>
                </a:cubicBezTo>
                <a:cubicBezTo>
                  <a:pt x="496" y="159"/>
                  <a:pt x="497" y="163"/>
                  <a:pt x="496" y="165"/>
                </a:cubicBezTo>
                <a:cubicBezTo>
                  <a:pt x="495" y="162"/>
                  <a:pt x="494" y="164"/>
                  <a:pt x="493" y="166"/>
                </a:cubicBezTo>
                <a:cubicBezTo>
                  <a:pt x="492" y="167"/>
                  <a:pt x="491" y="169"/>
                  <a:pt x="489" y="166"/>
                </a:cubicBezTo>
                <a:cubicBezTo>
                  <a:pt x="489" y="167"/>
                  <a:pt x="490" y="167"/>
                  <a:pt x="490" y="169"/>
                </a:cubicBezTo>
                <a:cubicBezTo>
                  <a:pt x="485" y="169"/>
                  <a:pt x="477" y="165"/>
                  <a:pt x="473" y="171"/>
                </a:cubicBezTo>
                <a:cubicBezTo>
                  <a:pt x="469" y="161"/>
                  <a:pt x="466" y="165"/>
                  <a:pt x="461" y="162"/>
                </a:cubicBezTo>
                <a:cubicBezTo>
                  <a:pt x="463" y="168"/>
                  <a:pt x="464" y="164"/>
                  <a:pt x="466" y="168"/>
                </a:cubicBezTo>
                <a:cubicBezTo>
                  <a:pt x="464" y="167"/>
                  <a:pt x="469" y="176"/>
                  <a:pt x="464" y="172"/>
                </a:cubicBezTo>
                <a:cubicBezTo>
                  <a:pt x="465" y="173"/>
                  <a:pt x="465" y="174"/>
                  <a:pt x="465" y="173"/>
                </a:cubicBezTo>
                <a:cubicBezTo>
                  <a:pt x="464" y="174"/>
                  <a:pt x="463" y="166"/>
                  <a:pt x="461" y="169"/>
                </a:cubicBezTo>
                <a:cubicBezTo>
                  <a:pt x="463" y="173"/>
                  <a:pt x="463" y="173"/>
                  <a:pt x="463" y="173"/>
                </a:cubicBezTo>
                <a:cubicBezTo>
                  <a:pt x="459" y="168"/>
                  <a:pt x="459" y="168"/>
                  <a:pt x="459" y="168"/>
                </a:cubicBezTo>
                <a:cubicBezTo>
                  <a:pt x="455" y="172"/>
                  <a:pt x="450" y="171"/>
                  <a:pt x="448" y="177"/>
                </a:cubicBezTo>
                <a:cubicBezTo>
                  <a:pt x="447" y="176"/>
                  <a:pt x="446" y="174"/>
                  <a:pt x="446" y="172"/>
                </a:cubicBezTo>
                <a:cubicBezTo>
                  <a:pt x="445" y="173"/>
                  <a:pt x="440" y="167"/>
                  <a:pt x="439" y="172"/>
                </a:cubicBezTo>
                <a:cubicBezTo>
                  <a:pt x="440" y="174"/>
                  <a:pt x="440" y="174"/>
                  <a:pt x="440" y="174"/>
                </a:cubicBezTo>
                <a:cubicBezTo>
                  <a:pt x="438" y="179"/>
                  <a:pt x="435" y="170"/>
                  <a:pt x="430" y="170"/>
                </a:cubicBezTo>
                <a:cubicBezTo>
                  <a:pt x="431" y="170"/>
                  <a:pt x="434" y="172"/>
                  <a:pt x="432" y="167"/>
                </a:cubicBezTo>
                <a:cubicBezTo>
                  <a:pt x="431" y="164"/>
                  <a:pt x="429" y="165"/>
                  <a:pt x="429" y="168"/>
                </a:cubicBezTo>
                <a:cubicBezTo>
                  <a:pt x="427" y="162"/>
                  <a:pt x="427" y="162"/>
                  <a:pt x="427" y="162"/>
                </a:cubicBezTo>
                <a:cubicBezTo>
                  <a:pt x="429" y="165"/>
                  <a:pt x="431" y="164"/>
                  <a:pt x="432" y="166"/>
                </a:cubicBezTo>
                <a:cubicBezTo>
                  <a:pt x="432" y="165"/>
                  <a:pt x="431" y="164"/>
                  <a:pt x="431" y="163"/>
                </a:cubicBezTo>
                <a:cubicBezTo>
                  <a:pt x="433" y="164"/>
                  <a:pt x="434" y="164"/>
                  <a:pt x="436" y="165"/>
                </a:cubicBezTo>
                <a:cubicBezTo>
                  <a:pt x="434" y="166"/>
                  <a:pt x="434" y="166"/>
                  <a:pt x="434" y="166"/>
                </a:cubicBezTo>
                <a:cubicBezTo>
                  <a:pt x="437" y="171"/>
                  <a:pt x="438" y="164"/>
                  <a:pt x="439" y="166"/>
                </a:cubicBezTo>
                <a:cubicBezTo>
                  <a:pt x="437" y="161"/>
                  <a:pt x="436" y="162"/>
                  <a:pt x="436" y="158"/>
                </a:cubicBezTo>
                <a:cubicBezTo>
                  <a:pt x="439" y="154"/>
                  <a:pt x="440" y="162"/>
                  <a:pt x="445" y="166"/>
                </a:cubicBezTo>
                <a:cubicBezTo>
                  <a:pt x="445" y="167"/>
                  <a:pt x="445" y="167"/>
                  <a:pt x="445" y="167"/>
                </a:cubicBezTo>
                <a:cubicBezTo>
                  <a:pt x="447" y="168"/>
                  <a:pt x="450" y="173"/>
                  <a:pt x="450" y="168"/>
                </a:cubicBezTo>
                <a:cubicBezTo>
                  <a:pt x="448" y="165"/>
                  <a:pt x="447" y="165"/>
                  <a:pt x="446" y="164"/>
                </a:cubicBezTo>
                <a:cubicBezTo>
                  <a:pt x="445" y="162"/>
                  <a:pt x="450" y="169"/>
                  <a:pt x="450" y="165"/>
                </a:cubicBezTo>
                <a:cubicBezTo>
                  <a:pt x="447" y="161"/>
                  <a:pt x="444" y="160"/>
                  <a:pt x="442" y="161"/>
                </a:cubicBezTo>
                <a:cubicBezTo>
                  <a:pt x="442" y="159"/>
                  <a:pt x="441" y="158"/>
                  <a:pt x="440" y="156"/>
                </a:cubicBezTo>
                <a:cubicBezTo>
                  <a:pt x="447" y="158"/>
                  <a:pt x="455" y="162"/>
                  <a:pt x="459" y="157"/>
                </a:cubicBezTo>
                <a:cubicBezTo>
                  <a:pt x="454" y="151"/>
                  <a:pt x="460" y="156"/>
                  <a:pt x="457" y="150"/>
                </a:cubicBezTo>
                <a:cubicBezTo>
                  <a:pt x="459" y="154"/>
                  <a:pt x="459" y="149"/>
                  <a:pt x="462" y="151"/>
                </a:cubicBezTo>
                <a:cubicBezTo>
                  <a:pt x="460" y="145"/>
                  <a:pt x="457" y="148"/>
                  <a:pt x="457" y="144"/>
                </a:cubicBezTo>
                <a:cubicBezTo>
                  <a:pt x="460" y="144"/>
                  <a:pt x="468" y="152"/>
                  <a:pt x="471" y="149"/>
                </a:cubicBezTo>
                <a:cubicBezTo>
                  <a:pt x="470" y="147"/>
                  <a:pt x="469" y="147"/>
                  <a:pt x="468" y="146"/>
                </a:cubicBezTo>
                <a:cubicBezTo>
                  <a:pt x="471" y="147"/>
                  <a:pt x="478" y="158"/>
                  <a:pt x="477" y="149"/>
                </a:cubicBezTo>
                <a:cubicBezTo>
                  <a:pt x="475" y="147"/>
                  <a:pt x="473" y="144"/>
                  <a:pt x="470" y="141"/>
                </a:cubicBezTo>
                <a:cubicBezTo>
                  <a:pt x="471" y="141"/>
                  <a:pt x="471" y="141"/>
                  <a:pt x="471" y="139"/>
                </a:cubicBezTo>
                <a:cubicBezTo>
                  <a:pt x="469" y="135"/>
                  <a:pt x="469" y="135"/>
                  <a:pt x="469" y="135"/>
                </a:cubicBezTo>
                <a:cubicBezTo>
                  <a:pt x="471" y="133"/>
                  <a:pt x="474" y="143"/>
                  <a:pt x="477" y="147"/>
                </a:cubicBezTo>
                <a:cubicBezTo>
                  <a:pt x="477" y="141"/>
                  <a:pt x="477" y="141"/>
                  <a:pt x="477" y="141"/>
                </a:cubicBezTo>
                <a:cubicBezTo>
                  <a:pt x="478" y="139"/>
                  <a:pt x="480" y="139"/>
                  <a:pt x="482" y="139"/>
                </a:cubicBezTo>
                <a:cubicBezTo>
                  <a:pt x="484" y="140"/>
                  <a:pt x="486" y="143"/>
                  <a:pt x="488" y="146"/>
                </a:cubicBezTo>
                <a:cubicBezTo>
                  <a:pt x="489" y="145"/>
                  <a:pt x="491" y="145"/>
                  <a:pt x="488" y="140"/>
                </a:cubicBezTo>
                <a:cubicBezTo>
                  <a:pt x="486" y="137"/>
                  <a:pt x="484" y="135"/>
                  <a:pt x="483" y="133"/>
                </a:cubicBezTo>
                <a:cubicBezTo>
                  <a:pt x="482" y="131"/>
                  <a:pt x="481" y="130"/>
                  <a:pt x="479" y="131"/>
                </a:cubicBezTo>
                <a:cubicBezTo>
                  <a:pt x="480" y="135"/>
                  <a:pt x="483" y="135"/>
                  <a:pt x="482" y="136"/>
                </a:cubicBezTo>
                <a:cubicBezTo>
                  <a:pt x="481" y="135"/>
                  <a:pt x="480" y="140"/>
                  <a:pt x="477" y="136"/>
                </a:cubicBezTo>
                <a:cubicBezTo>
                  <a:pt x="481" y="135"/>
                  <a:pt x="481" y="135"/>
                  <a:pt x="481" y="135"/>
                </a:cubicBezTo>
                <a:cubicBezTo>
                  <a:pt x="478" y="128"/>
                  <a:pt x="479" y="135"/>
                  <a:pt x="477" y="132"/>
                </a:cubicBezTo>
                <a:cubicBezTo>
                  <a:pt x="477" y="129"/>
                  <a:pt x="478" y="129"/>
                  <a:pt x="479" y="129"/>
                </a:cubicBezTo>
                <a:cubicBezTo>
                  <a:pt x="479" y="129"/>
                  <a:pt x="480" y="129"/>
                  <a:pt x="480" y="129"/>
                </a:cubicBezTo>
                <a:cubicBezTo>
                  <a:pt x="480" y="129"/>
                  <a:pt x="481" y="129"/>
                  <a:pt x="481" y="128"/>
                </a:cubicBezTo>
                <a:cubicBezTo>
                  <a:pt x="480" y="128"/>
                  <a:pt x="480" y="128"/>
                  <a:pt x="480" y="128"/>
                </a:cubicBezTo>
                <a:cubicBezTo>
                  <a:pt x="482" y="129"/>
                  <a:pt x="481" y="127"/>
                  <a:pt x="485" y="130"/>
                </a:cubicBezTo>
                <a:cubicBezTo>
                  <a:pt x="488" y="136"/>
                  <a:pt x="486" y="134"/>
                  <a:pt x="486" y="136"/>
                </a:cubicBezTo>
                <a:cubicBezTo>
                  <a:pt x="488" y="136"/>
                  <a:pt x="491" y="138"/>
                  <a:pt x="495" y="139"/>
                </a:cubicBezTo>
                <a:cubicBezTo>
                  <a:pt x="499" y="139"/>
                  <a:pt x="502" y="139"/>
                  <a:pt x="499" y="133"/>
                </a:cubicBezTo>
                <a:cubicBezTo>
                  <a:pt x="497" y="132"/>
                  <a:pt x="495" y="131"/>
                  <a:pt x="493" y="129"/>
                </a:cubicBezTo>
                <a:cubicBezTo>
                  <a:pt x="493" y="128"/>
                  <a:pt x="500" y="132"/>
                  <a:pt x="493" y="126"/>
                </a:cubicBezTo>
                <a:cubicBezTo>
                  <a:pt x="494" y="128"/>
                  <a:pt x="490" y="124"/>
                  <a:pt x="489" y="123"/>
                </a:cubicBezTo>
                <a:cubicBezTo>
                  <a:pt x="489" y="123"/>
                  <a:pt x="489" y="123"/>
                  <a:pt x="489" y="123"/>
                </a:cubicBezTo>
                <a:cubicBezTo>
                  <a:pt x="489" y="123"/>
                  <a:pt x="488" y="122"/>
                  <a:pt x="487" y="121"/>
                </a:cubicBezTo>
                <a:cubicBezTo>
                  <a:pt x="491" y="125"/>
                  <a:pt x="494" y="126"/>
                  <a:pt x="497" y="127"/>
                </a:cubicBezTo>
                <a:cubicBezTo>
                  <a:pt x="495" y="126"/>
                  <a:pt x="494" y="124"/>
                  <a:pt x="493" y="123"/>
                </a:cubicBezTo>
                <a:cubicBezTo>
                  <a:pt x="495" y="123"/>
                  <a:pt x="496" y="125"/>
                  <a:pt x="498" y="127"/>
                </a:cubicBezTo>
                <a:cubicBezTo>
                  <a:pt x="499" y="128"/>
                  <a:pt x="505" y="131"/>
                  <a:pt x="501" y="127"/>
                </a:cubicBezTo>
                <a:cubicBezTo>
                  <a:pt x="498" y="124"/>
                  <a:pt x="496" y="125"/>
                  <a:pt x="493" y="122"/>
                </a:cubicBezTo>
                <a:cubicBezTo>
                  <a:pt x="496" y="123"/>
                  <a:pt x="499" y="125"/>
                  <a:pt x="502" y="126"/>
                </a:cubicBezTo>
                <a:cubicBezTo>
                  <a:pt x="501" y="125"/>
                  <a:pt x="501" y="125"/>
                  <a:pt x="501" y="125"/>
                </a:cubicBezTo>
                <a:cubicBezTo>
                  <a:pt x="502" y="126"/>
                  <a:pt x="504" y="127"/>
                  <a:pt x="503" y="126"/>
                </a:cubicBezTo>
                <a:cubicBezTo>
                  <a:pt x="500" y="124"/>
                  <a:pt x="499" y="123"/>
                  <a:pt x="499" y="124"/>
                </a:cubicBezTo>
                <a:cubicBezTo>
                  <a:pt x="497" y="122"/>
                  <a:pt x="501" y="124"/>
                  <a:pt x="504" y="125"/>
                </a:cubicBezTo>
                <a:cubicBezTo>
                  <a:pt x="506" y="126"/>
                  <a:pt x="509" y="126"/>
                  <a:pt x="504" y="123"/>
                </a:cubicBezTo>
                <a:cubicBezTo>
                  <a:pt x="508" y="125"/>
                  <a:pt x="508" y="125"/>
                  <a:pt x="508" y="125"/>
                </a:cubicBezTo>
                <a:cubicBezTo>
                  <a:pt x="507" y="124"/>
                  <a:pt x="506" y="123"/>
                  <a:pt x="505" y="123"/>
                </a:cubicBezTo>
                <a:cubicBezTo>
                  <a:pt x="510" y="125"/>
                  <a:pt x="510" y="125"/>
                  <a:pt x="510" y="125"/>
                </a:cubicBezTo>
                <a:cubicBezTo>
                  <a:pt x="515" y="126"/>
                  <a:pt x="502" y="120"/>
                  <a:pt x="500" y="119"/>
                </a:cubicBezTo>
                <a:cubicBezTo>
                  <a:pt x="500" y="119"/>
                  <a:pt x="500" y="119"/>
                  <a:pt x="500" y="119"/>
                </a:cubicBezTo>
                <a:cubicBezTo>
                  <a:pt x="499" y="119"/>
                  <a:pt x="496" y="117"/>
                  <a:pt x="495" y="116"/>
                </a:cubicBezTo>
                <a:cubicBezTo>
                  <a:pt x="497" y="117"/>
                  <a:pt x="499" y="118"/>
                  <a:pt x="501" y="118"/>
                </a:cubicBezTo>
                <a:cubicBezTo>
                  <a:pt x="501" y="118"/>
                  <a:pt x="501" y="118"/>
                  <a:pt x="501" y="118"/>
                </a:cubicBezTo>
                <a:cubicBezTo>
                  <a:pt x="509" y="122"/>
                  <a:pt x="514" y="122"/>
                  <a:pt x="529" y="127"/>
                </a:cubicBezTo>
                <a:cubicBezTo>
                  <a:pt x="529" y="127"/>
                  <a:pt x="528" y="127"/>
                  <a:pt x="528" y="126"/>
                </a:cubicBezTo>
                <a:cubicBezTo>
                  <a:pt x="526" y="126"/>
                  <a:pt x="526" y="126"/>
                  <a:pt x="526" y="126"/>
                </a:cubicBezTo>
                <a:cubicBezTo>
                  <a:pt x="525" y="125"/>
                  <a:pt x="524" y="125"/>
                  <a:pt x="523" y="124"/>
                </a:cubicBezTo>
                <a:cubicBezTo>
                  <a:pt x="523" y="124"/>
                  <a:pt x="522" y="124"/>
                  <a:pt x="521" y="123"/>
                </a:cubicBezTo>
                <a:cubicBezTo>
                  <a:pt x="518" y="122"/>
                  <a:pt x="511" y="120"/>
                  <a:pt x="512" y="119"/>
                </a:cubicBezTo>
                <a:cubicBezTo>
                  <a:pt x="509" y="118"/>
                  <a:pt x="510" y="119"/>
                  <a:pt x="509" y="119"/>
                </a:cubicBezTo>
                <a:cubicBezTo>
                  <a:pt x="509" y="118"/>
                  <a:pt x="509" y="118"/>
                  <a:pt x="511" y="119"/>
                </a:cubicBezTo>
                <a:cubicBezTo>
                  <a:pt x="505" y="117"/>
                  <a:pt x="505" y="117"/>
                  <a:pt x="505" y="117"/>
                </a:cubicBezTo>
                <a:cubicBezTo>
                  <a:pt x="511" y="119"/>
                  <a:pt x="509" y="117"/>
                  <a:pt x="508" y="117"/>
                </a:cubicBezTo>
                <a:cubicBezTo>
                  <a:pt x="499" y="114"/>
                  <a:pt x="499" y="114"/>
                  <a:pt x="499" y="114"/>
                </a:cubicBezTo>
                <a:cubicBezTo>
                  <a:pt x="503" y="116"/>
                  <a:pt x="504" y="116"/>
                  <a:pt x="502" y="115"/>
                </a:cubicBezTo>
                <a:cubicBezTo>
                  <a:pt x="497" y="113"/>
                  <a:pt x="497" y="113"/>
                  <a:pt x="497" y="113"/>
                </a:cubicBezTo>
                <a:cubicBezTo>
                  <a:pt x="498" y="113"/>
                  <a:pt x="509" y="117"/>
                  <a:pt x="503" y="114"/>
                </a:cubicBezTo>
                <a:cubicBezTo>
                  <a:pt x="505" y="115"/>
                  <a:pt x="507" y="116"/>
                  <a:pt x="509" y="117"/>
                </a:cubicBezTo>
                <a:cubicBezTo>
                  <a:pt x="510" y="116"/>
                  <a:pt x="521" y="119"/>
                  <a:pt x="526" y="120"/>
                </a:cubicBezTo>
                <a:cubicBezTo>
                  <a:pt x="529" y="120"/>
                  <a:pt x="526" y="118"/>
                  <a:pt x="525" y="116"/>
                </a:cubicBezTo>
                <a:cubicBezTo>
                  <a:pt x="523" y="115"/>
                  <a:pt x="523" y="114"/>
                  <a:pt x="531" y="114"/>
                </a:cubicBezTo>
                <a:cubicBezTo>
                  <a:pt x="528" y="113"/>
                  <a:pt x="526" y="113"/>
                  <a:pt x="524" y="113"/>
                </a:cubicBezTo>
                <a:cubicBezTo>
                  <a:pt x="522" y="112"/>
                  <a:pt x="521" y="112"/>
                  <a:pt x="518" y="112"/>
                </a:cubicBezTo>
                <a:cubicBezTo>
                  <a:pt x="517" y="113"/>
                  <a:pt x="516" y="113"/>
                  <a:pt x="509" y="112"/>
                </a:cubicBezTo>
                <a:cubicBezTo>
                  <a:pt x="502" y="113"/>
                  <a:pt x="529" y="117"/>
                  <a:pt x="519" y="117"/>
                </a:cubicBezTo>
                <a:cubicBezTo>
                  <a:pt x="511" y="115"/>
                  <a:pt x="511" y="115"/>
                  <a:pt x="514" y="115"/>
                </a:cubicBezTo>
                <a:cubicBezTo>
                  <a:pt x="508" y="113"/>
                  <a:pt x="504" y="113"/>
                  <a:pt x="502" y="113"/>
                </a:cubicBezTo>
                <a:cubicBezTo>
                  <a:pt x="503" y="113"/>
                  <a:pt x="501" y="112"/>
                  <a:pt x="500" y="111"/>
                </a:cubicBezTo>
                <a:cubicBezTo>
                  <a:pt x="498" y="110"/>
                  <a:pt x="496" y="110"/>
                  <a:pt x="496" y="109"/>
                </a:cubicBezTo>
                <a:cubicBezTo>
                  <a:pt x="499" y="110"/>
                  <a:pt x="502" y="109"/>
                  <a:pt x="501" y="109"/>
                </a:cubicBezTo>
                <a:cubicBezTo>
                  <a:pt x="505" y="109"/>
                  <a:pt x="506" y="107"/>
                  <a:pt x="515" y="108"/>
                </a:cubicBezTo>
                <a:cubicBezTo>
                  <a:pt x="516" y="106"/>
                  <a:pt x="503" y="107"/>
                  <a:pt x="511" y="105"/>
                </a:cubicBezTo>
                <a:cubicBezTo>
                  <a:pt x="505" y="106"/>
                  <a:pt x="506" y="104"/>
                  <a:pt x="501" y="105"/>
                </a:cubicBezTo>
                <a:cubicBezTo>
                  <a:pt x="504" y="105"/>
                  <a:pt x="503" y="106"/>
                  <a:pt x="501" y="106"/>
                </a:cubicBezTo>
                <a:cubicBezTo>
                  <a:pt x="499" y="107"/>
                  <a:pt x="496" y="107"/>
                  <a:pt x="494" y="107"/>
                </a:cubicBezTo>
                <a:cubicBezTo>
                  <a:pt x="493" y="107"/>
                  <a:pt x="491" y="106"/>
                  <a:pt x="490" y="106"/>
                </a:cubicBezTo>
                <a:cubicBezTo>
                  <a:pt x="492" y="106"/>
                  <a:pt x="495" y="106"/>
                  <a:pt x="496" y="105"/>
                </a:cubicBezTo>
                <a:cubicBezTo>
                  <a:pt x="491" y="105"/>
                  <a:pt x="491" y="105"/>
                  <a:pt x="491" y="105"/>
                </a:cubicBezTo>
                <a:cubicBezTo>
                  <a:pt x="497" y="105"/>
                  <a:pt x="494" y="104"/>
                  <a:pt x="492" y="104"/>
                </a:cubicBezTo>
                <a:cubicBezTo>
                  <a:pt x="489" y="103"/>
                  <a:pt x="487" y="103"/>
                  <a:pt x="494" y="101"/>
                </a:cubicBezTo>
                <a:cubicBezTo>
                  <a:pt x="494" y="102"/>
                  <a:pt x="498" y="102"/>
                  <a:pt x="492" y="103"/>
                </a:cubicBezTo>
                <a:cubicBezTo>
                  <a:pt x="494" y="103"/>
                  <a:pt x="496" y="103"/>
                  <a:pt x="499" y="102"/>
                </a:cubicBezTo>
                <a:cubicBezTo>
                  <a:pt x="501" y="102"/>
                  <a:pt x="503" y="101"/>
                  <a:pt x="506" y="101"/>
                </a:cubicBezTo>
                <a:cubicBezTo>
                  <a:pt x="508" y="100"/>
                  <a:pt x="506" y="98"/>
                  <a:pt x="505" y="97"/>
                </a:cubicBezTo>
                <a:cubicBezTo>
                  <a:pt x="504" y="95"/>
                  <a:pt x="503" y="94"/>
                  <a:pt x="506" y="91"/>
                </a:cubicBezTo>
                <a:cubicBezTo>
                  <a:pt x="503" y="93"/>
                  <a:pt x="504" y="94"/>
                  <a:pt x="500" y="96"/>
                </a:cubicBezTo>
                <a:cubicBezTo>
                  <a:pt x="498" y="95"/>
                  <a:pt x="500" y="94"/>
                  <a:pt x="502" y="91"/>
                </a:cubicBezTo>
                <a:cubicBezTo>
                  <a:pt x="504" y="89"/>
                  <a:pt x="506" y="85"/>
                  <a:pt x="507" y="83"/>
                </a:cubicBezTo>
                <a:cubicBezTo>
                  <a:pt x="502" y="86"/>
                  <a:pt x="502" y="86"/>
                  <a:pt x="502" y="86"/>
                </a:cubicBezTo>
                <a:cubicBezTo>
                  <a:pt x="506" y="82"/>
                  <a:pt x="500" y="87"/>
                  <a:pt x="500" y="83"/>
                </a:cubicBezTo>
                <a:cubicBezTo>
                  <a:pt x="501" y="83"/>
                  <a:pt x="503" y="82"/>
                  <a:pt x="503" y="82"/>
                </a:cubicBezTo>
                <a:cubicBezTo>
                  <a:pt x="501" y="80"/>
                  <a:pt x="498" y="84"/>
                  <a:pt x="496" y="83"/>
                </a:cubicBezTo>
                <a:cubicBezTo>
                  <a:pt x="503" y="76"/>
                  <a:pt x="489" y="85"/>
                  <a:pt x="492" y="79"/>
                </a:cubicBezTo>
                <a:cubicBezTo>
                  <a:pt x="490" y="80"/>
                  <a:pt x="490" y="80"/>
                  <a:pt x="490" y="80"/>
                </a:cubicBezTo>
                <a:cubicBezTo>
                  <a:pt x="493" y="76"/>
                  <a:pt x="483" y="77"/>
                  <a:pt x="481" y="74"/>
                </a:cubicBezTo>
                <a:cubicBezTo>
                  <a:pt x="482" y="74"/>
                  <a:pt x="482" y="77"/>
                  <a:pt x="487" y="74"/>
                </a:cubicBezTo>
                <a:cubicBezTo>
                  <a:pt x="487" y="69"/>
                  <a:pt x="487" y="69"/>
                  <a:pt x="487" y="69"/>
                </a:cubicBezTo>
                <a:cubicBezTo>
                  <a:pt x="485" y="70"/>
                  <a:pt x="484" y="69"/>
                  <a:pt x="482" y="71"/>
                </a:cubicBezTo>
                <a:cubicBezTo>
                  <a:pt x="481" y="72"/>
                  <a:pt x="483" y="72"/>
                  <a:pt x="483" y="72"/>
                </a:cubicBezTo>
                <a:cubicBezTo>
                  <a:pt x="480" y="73"/>
                  <a:pt x="480" y="73"/>
                  <a:pt x="480" y="73"/>
                </a:cubicBezTo>
                <a:cubicBezTo>
                  <a:pt x="481" y="68"/>
                  <a:pt x="488" y="69"/>
                  <a:pt x="493" y="67"/>
                </a:cubicBezTo>
                <a:cubicBezTo>
                  <a:pt x="491" y="66"/>
                  <a:pt x="495" y="63"/>
                  <a:pt x="495" y="62"/>
                </a:cubicBezTo>
                <a:cubicBezTo>
                  <a:pt x="489" y="63"/>
                  <a:pt x="490" y="66"/>
                  <a:pt x="484" y="68"/>
                </a:cubicBezTo>
                <a:cubicBezTo>
                  <a:pt x="481" y="68"/>
                  <a:pt x="483" y="62"/>
                  <a:pt x="488" y="59"/>
                </a:cubicBezTo>
                <a:cubicBezTo>
                  <a:pt x="475" y="63"/>
                  <a:pt x="482" y="53"/>
                  <a:pt x="473" y="57"/>
                </a:cubicBezTo>
                <a:cubicBezTo>
                  <a:pt x="474" y="57"/>
                  <a:pt x="477" y="55"/>
                  <a:pt x="475" y="55"/>
                </a:cubicBezTo>
                <a:cubicBezTo>
                  <a:pt x="473" y="56"/>
                  <a:pt x="473" y="56"/>
                  <a:pt x="473" y="56"/>
                </a:cubicBezTo>
                <a:cubicBezTo>
                  <a:pt x="468" y="55"/>
                  <a:pt x="480" y="50"/>
                  <a:pt x="477" y="49"/>
                </a:cubicBezTo>
                <a:cubicBezTo>
                  <a:pt x="476" y="50"/>
                  <a:pt x="475" y="51"/>
                  <a:pt x="473" y="52"/>
                </a:cubicBezTo>
                <a:cubicBezTo>
                  <a:pt x="470" y="50"/>
                  <a:pt x="482" y="42"/>
                  <a:pt x="475" y="41"/>
                </a:cubicBezTo>
                <a:cubicBezTo>
                  <a:pt x="475" y="42"/>
                  <a:pt x="474" y="42"/>
                  <a:pt x="474" y="42"/>
                </a:cubicBezTo>
                <a:cubicBezTo>
                  <a:pt x="473" y="43"/>
                  <a:pt x="473" y="42"/>
                  <a:pt x="475" y="40"/>
                </a:cubicBezTo>
                <a:cubicBezTo>
                  <a:pt x="479" y="40"/>
                  <a:pt x="479" y="40"/>
                  <a:pt x="479" y="40"/>
                </a:cubicBezTo>
                <a:cubicBezTo>
                  <a:pt x="489" y="34"/>
                  <a:pt x="472" y="37"/>
                  <a:pt x="474" y="33"/>
                </a:cubicBezTo>
                <a:cubicBezTo>
                  <a:pt x="472" y="34"/>
                  <a:pt x="473" y="36"/>
                  <a:pt x="469" y="36"/>
                </a:cubicBezTo>
                <a:cubicBezTo>
                  <a:pt x="468" y="35"/>
                  <a:pt x="480" y="30"/>
                  <a:pt x="474" y="30"/>
                </a:cubicBezTo>
                <a:cubicBezTo>
                  <a:pt x="473" y="32"/>
                  <a:pt x="467" y="34"/>
                  <a:pt x="467" y="35"/>
                </a:cubicBezTo>
                <a:cubicBezTo>
                  <a:pt x="465" y="34"/>
                  <a:pt x="462" y="34"/>
                  <a:pt x="466" y="32"/>
                </a:cubicBezTo>
                <a:cubicBezTo>
                  <a:pt x="465" y="32"/>
                  <a:pt x="463" y="32"/>
                  <a:pt x="462" y="33"/>
                </a:cubicBezTo>
                <a:cubicBezTo>
                  <a:pt x="465" y="31"/>
                  <a:pt x="462" y="30"/>
                  <a:pt x="461" y="29"/>
                </a:cubicBezTo>
                <a:cubicBezTo>
                  <a:pt x="459" y="30"/>
                  <a:pt x="459" y="30"/>
                  <a:pt x="459" y="30"/>
                </a:cubicBezTo>
                <a:cubicBezTo>
                  <a:pt x="469" y="24"/>
                  <a:pt x="458" y="27"/>
                  <a:pt x="458" y="25"/>
                </a:cubicBezTo>
                <a:cubicBezTo>
                  <a:pt x="455" y="26"/>
                  <a:pt x="455" y="26"/>
                  <a:pt x="455" y="26"/>
                </a:cubicBezTo>
                <a:cubicBezTo>
                  <a:pt x="456" y="25"/>
                  <a:pt x="459" y="22"/>
                  <a:pt x="454" y="22"/>
                </a:cubicBezTo>
                <a:cubicBezTo>
                  <a:pt x="451" y="24"/>
                  <a:pt x="451" y="24"/>
                  <a:pt x="451" y="24"/>
                </a:cubicBezTo>
                <a:cubicBezTo>
                  <a:pt x="453" y="22"/>
                  <a:pt x="446" y="21"/>
                  <a:pt x="451" y="18"/>
                </a:cubicBezTo>
                <a:cubicBezTo>
                  <a:pt x="450" y="18"/>
                  <a:pt x="445" y="22"/>
                  <a:pt x="444" y="20"/>
                </a:cubicBezTo>
                <a:cubicBezTo>
                  <a:pt x="446" y="18"/>
                  <a:pt x="447" y="16"/>
                  <a:pt x="444" y="16"/>
                </a:cubicBezTo>
                <a:cubicBezTo>
                  <a:pt x="442" y="17"/>
                  <a:pt x="440" y="18"/>
                  <a:pt x="442" y="18"/>
                </a:cubicBezTo>
                <a:cubicBezTo>
                  <a:pt x="443" y="18"/>
                  <a:pt x="443" y="18"/>
                  <a:pt x="444" y="17"/>
                </a:cubicBezTo>
                <a:cubicBezTo>
                  <a:pt x="441" y="19"/>
                  <a:pt x="441" y="19"/>
                  <a:pt x="441" y="19"/>
                </a:cubicBezTo>
                <a:cubicBezTo>
                  <a:pt x="438" y="18"/>
                  <a:pt x="443" y="17"/>
                  <a:pt x="441" y="15"/>
                </a:cubicBezTo>
                <a:cubicBezTo>
                  <a:pt x="439" y="16"/>
                  <a:pt x="438" y="17"/>
                  <a:pt x="436" y="18"/>
                </a:cubicBezTo>
                <a:cubicBezTo>
                  <a:pt x="437" y="15"/>
                  <a:pt x="439" y="12"/>
                  <a:pt x="440" y="8"/>
                </a:cubicBezTo>
                <a:cubicBezTo>
                  <a:pt x="443" y="7"/>
                  <a:pt x="444" y="8"/>
                  <a:pt x="448" y="6"/>
                </a:cubicBezTo>
                <a:cubicBezTo>
                  <a:pt x="448" y="7"/>
                  <a:pt x="449" y="7"/>
                  <a:pt x="450" y="8"/>
                </a:cubicBezTo>
                <a:cubicBezTo>
                  <a:pt x="455" y="8"/>
                  <a:pt x="454" y="5"/>
                  <a:pt x="455" y="3"/>
                </a:cubicBezTo>
                <a:cubicBezTo>
                  <a:pt x="456" y="5"/>
                  <a:pt x="456" y="5"/>
                  <a:pt x="456" y="5"/>
                </a:cubicBezTo>
                <a:cubicBezTo>
                  <a:pt x="457" y="5"/>
                  <a:pt x="458" y="5"/>
                  <a:pt x="458" y="5"/>
                </a:cubicBezTo>
                <a:cubicBezTo>
                  <a:pt x="458" y="6"/>
                  <a:pt x="458" y="6"/>
                  <a:pt x="458" y="6"/>
                </a:cubicBezTo>
                <a:cubicBezTo>
                  <a:pt x="463" y="0"/>
                  <a:pt x="468" y="6"/>
                  <a:pt x="471" y="1"/>
                </a:cubicBezTo>
                <a:cubicBezTo>
                  <a:pt x="471" y="2"/>
                  <a:pt x="468" y="4"/>
                  <a:pt x="466" y="6"/>
                </a:cubicBezTo>
                <a:cubicBezTo>
                  <a:pt x="465" y="8"/>
                  <a:pt x="468" y="6"/>
                  <a:pt x="470" y="6"/>
                </a:cubicBezTo>
                <a:cubicBezTo>
                  <a:pt x="474" y="2"/>
                  <a:pt x="474" y="2"/>
                  <a:pt x="474" y="2"/>
                </a:cubicBezTo>
                <a:cubicBezTo>
                  <a:pt x="473" y="7"/>
                  <a:pt x="478" y="0"/>
                  <a:pt x="482" y="2"/>
                </a:cubicBezTo>
                <a:cubicBezTo>
                  <a:pt x="480" y="6"/>
                  <a:pt x="495" y="3"/>
                  <a:pt x="496" y="4"/>
                </a:cubicBezTo>
                <a:cubicBezTo>
                  <a:pt x="496" y="7"/>
                  <a:pt x="490" y="5"/>
                  <a:pt x="488" y="8"/>
                </a:cubicBezTo>
                <a:cubicBezTo>
                  <a:pt x="488" y="9"/>
                  <a:pt x="491" y="7"/>
                  <a:pt x="493" y="8"/>
                </a:cubicBezTo>
                <a:cubicBezTo>
                  <a:pt x="487" y="11"/>
                  <a:pt x="487" y="11"/>
                  <a:pt x="487" y="11"/>
                </a:cubicBezTo>
                <a:cubicBezTo>
                  <a:pt x="487" y="13"/>
                  <a:pt x="493" y="9"/>
                  <a:pt x="491" y="11"/>
                </a:cubicBezTo>
                <a:cubicBezTo>
                  <a:pt x="495" y="11"/>
                  <a:pt x="493" y="9"/>
                  <a:pt x="498" y="7"/>
                </a:cubicBezTo>
                <a:cubicBezTo>
                  <a:pt x="497" y="8"/>
                  <a:pt x="495" y="11"/>
                  <a:pt x="498" y="10"/>
                </a:cubicBezTo>
                <a:cubicBezTo>
                  <a:pt x="499" y="10"/>
                  <a:pt x="499" y="8"/>
                  <a:pt x="500" y="9"/>
                </a:cubicBezTo>
                <a:cubicBezTo>
                  <a:pt x="499" y="14"/>
                  <a:pt x="506" y="13"/>
                  <a:pt x="507" y="17"/>
                </a:cubicBezTo>
                <a:cubicBezTo>
                  <a:pt x="510" y="16"/>
                  <a:pt x="510" y="16"/>
                  <a:pt x="510" y="16"/>
                </a:cubicBezTo>
                <a:cubicBezTo>
                  <a:pt x="509" y="16"/>
                  <a:pt x="508" y="17"/>
                  <a:pt x="509" y="17"/>
                </a:cubicBezTo>
                <a:cubicBezTo>
                  <a:pt x="511" y="16"/>
                  <a:pt x="511" y="16"/>
                  <a:pt x="511" y="16"/>
                </a:cubicBezTo>
                <a:cubicBezTo>
                  <a:pt x="511" y="17"/>
                  <a:pt x="509" y="23"/>
                  <a:pt x="511" y="25"/>
                </a:cubicBezTo>
                <a:cubicBezTo>
                  <a:pt x="514" y="22"/>
                  <a:pt x="514" y="22"/>
                  <a:pt x="514" y="22"/>
                </a:cubicBezTo>
                <a:cubicBezTo>
                  <a:pt x="511" y="26"/>
                  <a:pt x="511" y="26"/>
                  <a:pt x="511" y="26"/>
                </a:cubicBezTo>
                <a:cubicBezTo>
                  <a:pt x="516" y="24"/>
                  <a:pt x="516" y="24"/>
                  <a:pt x="516" y="24"/>
                </a:cubicBezTo>
                <a:cubicBezTo>
                  <a:pt x="511" y="27"/>
                  <a:pt x="516" y="28"/>
                  <a:pt x="515" y="31"/>
                </a:cubicBezTo>
                <a:cubicBezTo>
                  <a:pt x="519" y="30"/>
                  <a:pt x="519" y="30"/>
                  <a:pt x="519" y="30"/>
                </a:cubicBezTo>
                <a:cubicBezTo>
                  <a:pt x="517" y="32"/>
                  <a:pt x="517" y="32"/>
                  <a:pt x="517" y="32"/>
                </a:cubicBezTo>
                <a:cubicBezTo>
                  <a:pt x="519" y="30"/>
                  <a:pt x="519" y="30"/>
                  <a:pt x="519" y="30"/>
                </a:cubicBezTo>
                <a:cubicBezTo>
                  <a:pt x="520" y="32"/>
                  <a:pt x="515" y="36"/>
                  <a:pt x="518" y="36"/>
                </a:cubicBezTo>
                <a:cubicBezTo>
                  <a:pt x="517" y="36"/>
                  <a:pt x="522" y="33"/>
                  <a:pt x="524" y="32"/>
                </a:cubicBezTo>
                <a:close/>
                <a:moveTo>
                  <a:pt x="552" y="103"/>
                </a:moveTo>
                <a:cubicBezTo>
                  <a:pt x="552" y="104"/>
                  <a:pt x="552" y="104"/>
                  <a:pt x="552" y="104"/>
                </a:cubicBezTo>
                <a:cubicBezTo>
                  <a:pt x="553" y="103"/>
                  <a:pt x="552" y="103"/>
                  <a:pt x="552" y="103"/>
                </a:cubicBezTo>
                <a:cubicBezTo>
                  <a:pt x="551" y="101"/>
                  <a:pt x="551" y="101"/>
                  <a:pt x="551" y="101"/>
                </a:cubicBezTo>
                <a:cubicBezTo>
                  <a:pt x="547" y="102"/>
                  <a:pt x="550" y="102"/>
                  <a:pt x="552" y="103"/>
                </a:cubicBezTo>
                <a:close/>
                <a:moveTo>
                  <a:pt x="473" y="166"/>
                </a:moveTo>
                <a:cubicBezTo>
                  <a:pt x="475" y="166"/>
                  <a:pt x="475" y="166"/>
                  <a:pt x="475" y="166"/>
                </a:cubicBezTo>
                <a:cubicBezTo>
                  <a:pt x="475" y="167"/>
                  <a:pt x="473" y="165"/>
                  <a:pt x="475" y="168"/>
                </a:cubicBezTo>
                <a:cubicBezTo>
                  <a:pt x="474" y="167"/>
                  <a:pt x="474" y="168"/>
                  <a:pt x="473" y="166"/>
                </a:cubicBezTo>
                <a:close/>
                <a:moveTo>
                  <a:pt x="509" y="103"/>
                </a:moveTo>
                <a:cubicBezTo>
                  <a:pt x="506" y="104"/>
                  <a:pt x="506" y="104"/>
                  <a:pt x="506" y="104"/>
                </a:cubicBezTo>
                <a:cubicBezTo>
                  <a:pt x="510" y="104"/>
                  <a:pt x="510" y="104"/>
                  <a:pt x="510" y="104"/>
                </a:cubicBezTo>
                <a:lnTo>
                  <a:pt x="509" y="103"/>
                </a:lnTo>
                <a:close/>
                <a:moveTo>
                  <a:pt x="502" y="93"/>
                </a:moveTo>
                <a:cubicBezTo>
                  <a:pt x="502" y="94"/>
                  <a:pt x="502" y="94"/>
                  <a:pt x="501" y="95"/>
                </a:cubicBezTo>
                <a:cubicBezTo>
                  <a:pt x="502" y="95"/>
                  <a:pt x="502" y="95"/>
                  <a:pt x="502" y="95"/>
                </a:cubicBezTo>
                <a:cubicBezTo>
                  <a:pt x="502" y="94"/>
                  <a:pt x="503" y="93"/>
                  <a:pt x="503" y="93"/>
                </a:cubicBezTo>
                <a:lnTo>
                  <a:pt x="502" y="93"/>
                </a:lnTo>
                <a:close/>
                <a:moveTo>
                  <a:pt x="523" y="61"/>
                </a:moveTo>
                <a:cubicBezTo>
                  <a:pt x="518" y="65"/>
                  <a:pt x="524" y="62"/>
                  <a:pt x="522" y="64"/>
                </a:cubicBezTo>
                <a:cubicBezTo>
                  <a:pt x="522" y="64"/>
                  <a:pt x="521" y="65"/>
                  <a:pt x="521" y="65"/>
                </a:cubicBezTo>
                <a:cubicBezTo>
                  <a:pt x="522" y="65"/>
                  <a:pt x="522" y="64"/>
                  <a:pt x="522" y="64"/>
                </a:cubicBezTo>
                <a:cubicBezTo>
                  <a:pt x="524" y="63"/>
                  <a:pt x="528" y="59"/>
                  <a:pt x="523" y="61"/>
                </a:cubicBezTo>
                <a:close/>
                <a:moveTo>
                  <a:pt x="540" y="98"/>
                </a:moveTo>
                <a:cubicBezTo>
                  <a:pt x="544" y="98"/>
                  <a:pt x="543" y="95"/>
                  <a:pt x="545" y="94"/>
                </a:cubicBezTo>
                <a:cubicBezTo>
                  <a:pt x="544" y="93"/>
                  <a:pt x="541" y="95"/>
                  <a:pt x="539" y="96"/>
                </a:cubicBezTo>
                <a:cubicBezTo>
                  <a:pt x="539" y="95"/>
                  <a:pt x="539" y="95"/>
                  <a:pt x="539" y="94"/>
                </a:cubicBezTo>
                <a:cubicBezTo>
                  <a:pt x="531" y="96"/>
                  <a:pt x="543" y="96"/>
                  <a:pt x="540" y="98"/>
                </a:cubicBezTo>
                <a:close/>
                <a:moveTo>
                  <a:pt x="562" y="140"/>
                </a:moveTo>
                <a:cubicBezTo>
                  <a:pt x="565" y="140"/>
                  <a:pt x="565" y="140"/>
                  <a:pt x="565" y="140"/>
                </a:cubicBezTo>
                <a:cubicBezTo>
                  <a:pt x="568" y="141"/>
                  <a:pt x="568" y="141"/>
                  <a:pt x="568" y="141"/>
                </a:cubicBezTo>
                <a:cubicBezTo>
                  <a:pt x="569" y="141"/>
                  <a:pt x="569" y="141"/>
                  <a:pt x="569" y="141"/>
                </a:cubicBezTo>
                <a:lnTo>
                  <a:pt x="562" y="140"/>
                </a:lnTo>
                <a:close/>
                <a:moveTo>
                  <a:pt x="556" y="144"/>
                </a:moveTo>
                <a:cubicBezTo>
                  <a:pt x="554" y="145"/>
                  <a:pt x="546" y="143"/>
                  <a:pt x="541" y="140"/>
                </a:cubicBezTo>
                <a:cubicBezTo>
                  <a:pt x="544" y="140"/>
                  <a:pt x="545" y="139"/>
                  <a:pt x="553" y="142"/>
                </a:cubicBezTo>
                <a:cubicBezTo>
                  <a:pt x="548" y="140"/>
                  <a:pt x="564" y="146"/>
                  <a:pt x="556" y="144"/>
                </a:cubicBezTo>
                <a:close/>
                <a:moveTo>
                  <a:pt x="521" y="78"/>
                </a:moveTo>
                <a:cubicBezTo>
                  <a:pt x="520" y="80"/>
                  <a:pt x="513" y="85"/>
                  <a:pt x="519" y="86"/>
                </a:cubicBezTo>
                <a:cubicBezTo>
                  <a:pt x="520" y="83"/>
                  <a:pt x="520" y="83"/>
                  <a:pt x="520" y="83"/>
                </a:cubicBezTo>
                <a:cubicBezTo>
                  <a:pt x="520" y="83"/>
                  <a:pt x="520" y="83"/>
                  <a:pt x="520" y="83"/>
                </a:cubicBezTo>
                <a:cubicBezTo>
                  <a:pt x="523" y="81"/>
                  <a:pt x="523" y="81"/>
                  <a:pt x="523" y="81"/>
                </a:cubicBezTo>
                <a:cubicBezTo>
                  <a:pt x="515" y="86"/>
                  <a:pt x="521" y="79"/>
                  <a:pt x="521" y="78"/>
                </a:cubicBezTo>
                <a:close/>
                <a:moveTo>
                  <a:pt x="529" y="145"/>
                </a:moveTo>
                <a:cubicBezTo>
                  <a:pt x="528" y="146"/>
                  <a:pt x="522" y="144"/>
                  <a:pt x="516" y="140"/>
                </a:cubicBezTo>
                <a:cubicBezTo>
                  <a:pt x="519" y="142"/>
                  <a:pt x="526" y="144"/>
                  <a:pt x="531" y="146"/>
                </a:cubicBezTo>
                <a:cubicBezTo>
                  <a:pt x="530" y="145"/>
                  <a:pt x="529" y="145"/>
                  <a:pt x="529" y="145"/>
                </a:cubicBezTo>
                <a:close/>
                <a:moveTo>
                  <a:pt x="523" y="141"/>
                </a:moveTo>
                <a:cubicBezTo>
                  <a:pt x="523" y="140"/>
                  <a:pt x="518" y="137"/>
                  <a:pt x="523" y="139"/>
                </a:cubicBezTo>
                <a:cubicBezTo>
                  <a:pt x="526" y="141"/>
                  <a:pt x="536" y="147"/>
                  <a:pt x="536" y="144"/>
                </a:cubicBezTo>
                <a:cubicBezTo>
                  <a:pt x="527" y="140"/>
                  <a:pt x="524" y="138"/>
                  <a:pt x="518" y="137"/>
                </a:cubicBezTo>
                <a:lnTo>
                  <a:pt x="523" y="141"/>
                </a:lnTo>
                <a:close/>
                <a:moveTo>
                  <a:pt x="541" y="148"/>
                </a:moveTo>
                <a:cubicBezTo>
                  <a:pt x="541" y="147"/>
                  <a:pt x="541" y="146"/>
                  <a:pt x="541" y="145"/>
                </a:cubicBezTo>
                <a:cubicBezTo>
                  <a:pt x="531" y="141"/>
                  <a:pt x="539" y="146"/>
                  <a:pt x="541" y="148"/>
                </a:cubicBezTo>
                <a:cubicBezTo>
                  <a:pt x="541" y="149"/>
                  <a:pt x="541" y="149"/>
                  <a:pt x="541" y="149"/>
                </a:cubicBezTo>
                <a:cubicBezTo>
                  <a:pt x="541" y="149"/>
                  <a:pt x="541" y="148"/>
                  <a:pt x="541" y="148"/>
                </a:cubicBezTo>
                <a:close/>
                <a:moveTo>
                  <a:pt x="513" y="155"/>
                </a:moveTo>
                <a:cubicBezTo>
                  <a:pt x="515" y="156"/>
                  <a:pt x="515" y="156"/>
                  <a:pt x="515" y="156"/>
                </a:cubicBezTo>
                <a:cubicBezTo>
                  <a:pt x="516" y="157"/>
                  <a:pt x="517" y="158"/>
                  <a:pt x="518" y="157"/>
                </a:cubicBezTo>
                <a:cubicBezTo>
                  <a:pt x="515" y="156"/>
                  <a:pt x="515" y="156"/>
                  <a:pt x="515" y="156"/>
                </a:cubicBezTo>
                <a:cubicBezTo>
                  <a:pt x="514" y="154"/>
                  <a:pt x="514" y="152"/>
                  <a:pt x="513" y="155"/>
                </a:cubicBezTo>
                <a:close/>
                <a:moveTo>
                  <a:pt x="537" y="149"/>
                </a:moveTo>
                <a:cubicBezTo>
                  <a:pt x="533" y="149"/>
                  <a:pt x="533" y="149"/>
                  <a:pt x="533" y="149"/>
                </a:cubicBezTo>
                <a:cubicBezTo>
                  <a:pt x="533" y="148"/>
                  <a:pt x="533" y="146"/>
                  <a:pt x="537" y="149"/>
                </a:cubicBezTo>
                <a:close/>
                <a:moveTo>
                  <a:pt x="516" y="149"/>
                </a:moveTo>
                <a:cubicBezTo>
                  <a:pt x="516" y="149"/>
                  <a:pt x="513" y="150"/>
                  <a:pt x="512" y="151"/>
                </a:cubicBezTo>
                <a:cubicBezTo>
                  <a:pt x="514" y="152"/>
                  <a:pt x="518" y="152"/>
                  <a:pt x="516" y="149"/>
                </a:cubicBezTo>
                <a:close/>
                <a:moveTo>
                  <a:pt x="455" y="166"/>
                </a:moveTo>
                <a:cubicBezTo>
                  <a:pt x="454" y="162"/>
                  <a:pt x="454" y="162"/>
                  <a:pt x="454" y="162"/>
                </a:cubicBezTo>
                <a:cubicBezTo>
                  <a:pt x="452" y="162"/>
                  <a:pt x="452" y="162"/>
                  <a:pt x="452" y="162"/>
                </a:cubicBezTo>
                <a:lnTo>
                  <a:pt x="455" y="166"/>
                </a:lnTo>
                <a:close/>
                <a:moveTo>
                  <a:pt x="468" y="155"/>
                </a:moveTo>
                <a:cubicBezTo>
                  <a:pt x="469" y="155"/>
                  <a:pt x="469" y="155"/>
                  <a:pt x="469" y="155"/>
                </a:cubicBezTo>
                <a:cubicBezTo>
                  <a:pt x="468" y="153"/>
                  <a:pt x="468" y="153"/>
                  <a:pt x="468" y="153"/>
                </a:cubicBezTo>
                <a:lnTo>
                  <a:pt x="468" y="155"/>
                </a:lnTo>
                <a:close/>
                <a:moveTo>
                  <a:pt x="484" y="145"/>
                </a:moveTo>
                <a:cubicBezTo>
                  <a:pt x="484" y="146"/>
                  <a:pt x="484" y="146"/>
                  <a:pt x="484" y="147"/>
                </a:cubicBezTo>
                <a:cubicBezTo>
                  <a:pt x="484" y="150"/>
                  <a:pt x="481" y="153"/>
                  <a:pt x="479" y="152"/>
                </a:cubicBezTo>
                <a:cubicBezTo>
                  <a:pt x="479" y="155"/>
                  <a:pt x="483" y="158"/>
                  <a:pt x="484" y="160"/>
                </a:cubicBezTo>
                <a:cubicBezTo>
                  <a:pt x="478" y="146"/>
                  <a:pt x="486" y="160"/>
                  <a:pt x="486" y="154"/>
                </a:cubicBezTo>
                <a:cubicBezTo>
                  <a:pt x="485" y="153"/>
                  <a:pt x="484" y="154"/>
                  <a:pt x="483" y="152"/>
                </a:cubicBezTo>
                <a:cubicBezTo>
                  <a:pt x="483" y="150"/>
                  <a:pt x="484" y="149"/>
                  <a:pt x="485" y="150"/>
                </a:cubicBezTo>
                <a:cubicBezTo>
                  <a:pt x="486" y="151"/>
                  <a:pt x="486" y="152"/>
                  <a:pt x="486" y="152"/>
                </a:cubicBezTo>
                <a:cubicBezTo>
                  <a:pt x="486" y="151"/>
                  <a:pt x="485" y="150"/>
                  <a:pt x="485" y="150"/>
                </a:cubicBezTo>
                <a:cubicBezTo>
                  <a:pt x="485" y="149"/>
                  <a:pt x="484" y="148"/>
                  <a:pt x="484" y="147"/>
                </a:cubicBezTo>
                <a:cubicBezTo>
                  <a:pt x="484" y="146"/>
                  <a:pt x="484" y="146"/>
                  <a:pt x="484" y="145"/>
                </a:cubicBezTo>
                <a:close/>
                <a:moveTo>
                  <a:pt x="506" y="138"/>
                </a:moveTo>
                <a:cubicBezTo>
                  <a:pt x="507" y="139"/>
                  <a:pt x="508" y="141"/>
                  <a:pt x="510" y="142"/>
                </a:cubicBezTo>
                <a:cubicBezTo>
                  <a:pt x="509" y="140"/>
                  <a:pt x="507" y="139"/>
                  <a:pt x="506" y="138"/>
                </a:cubicBezTo>
                <a:cubicBezTo>
                  <a:pt x="505" y="138"/>
                  <a:pt x="504" y="137"/>
                  <a:pt x="504" y="137"/>
                </a:cubicBezTo>
                <a:cubicBezTo>
                  <a:pt x="504" y="137"/>
                  <a:pt x="505" y="138"/>
                  <a:pt x="506" y="138"/>
                </a:cubicBezTo>
                <a:close/>
                <a:moveTo>
                  <a:pt x="498" y="132"/>
                </a:moveTo>
                <a:cubicBezTo>
                  <a:pt x="501" y="133"/>
                  <a:pt x="503" y="135"/>
                  <a:pt x="506" y="136"/>
                </a:cubicBezTo>
                <a:cubicBezTo>
                  <a:pt x="502" y="134"/>
                  <a:pt x="502" y="134"/>
                  <a:pt x="502" y="134"/>
                </a:cubicBezTo>
                <a:cubicBezTo>
                  <a:pt x="504" y="134"/>
                  <a:pt x="505" y="135"/>
                  <a:pt x="506" y="135"/>
                </a:cubicBezTo>
                <a:cubicBezTo>
                  <a:pt x="502" y="132"/>
                  <a:pt x="497" y="129"/>
                  <a:pt x="498" y="132"/>
                </a:cubicBezTo>
                <a:close/>
                <a:moveTo>
                  <a:pt x="508" y="133"/>
                </a:moveTo>
                <a:cubicBezTo>
                  <a:pt x="504" y="132"/>
                  <a:pt x="504" y="132"/>
                  <a:pt x="504" y="132"/>
                </a:cubicBezTo>
                <a:cubicBezTo>
                  <a:pt x="504" y="133"/>
                  <a:pt x="504" y="133"/>
                  <a:pt x="504" y="133"/>
                </a:cubicBezTo>
                <a:cubicBezTo>
                  <a:pt x="504" y="133"/>
                  <a:pt x="504" y="133"/>
                  <a:pt x="504" y="133"/>
                </a:cubicBezTo>
                <a:cubicBezTo>
                  <a:pt x="508" y="136"/>
                  <a:pt x="508" y="136"/>
                  <a:pt x="508" y="136"/>
                </a:cubicBezTo>
                <a:cubicBezTo>
                  <a:pt x="504" y="133"/>
                  <a:pt x="504" y="133"/>
                  <a:pt x="504" y="133"/>
                </a:cubicBezTo>
                <a:lnTo>
                  <a:pt x="508" y="133"/>
                </a:lnTo>
                <a:close/>
                <a:moveTo>
                  <a:pt x="539" y="127"/>
                </a:moveTo>
                <a:cubicBezTo>
                  <a:pt x="542" y="128"/>
                  <a:pt x="544" y="129"/>
                  <a:pt x="538" y="128"/>
                </a:cubicBezTo>
                <a:cubicBezTo>
                  <a:pt x="536" y="126"/>
                  <a:pt x="536" y="126"/>
                  <a:pt x="536" y="126"/>
                </a:cubicBezTo>
                <a:cubicBezTo>
                  <a:pt x="536" y="126"/>
                  <a:pt x="532" y="126"/>
                  <a:pt x="534" y="127"/>
                </a:cubicBezTo>
                <a:cubicBezTo>
                  <a:pt x="517" y="121"/>
                  <a:pt x="536" y="128"/>
                  <a:pt x="528" y="123"/>
                </a:cubicBezTo>
                <a:cubicBezTo>
                  <a:pt x="530" y="126"/>
                  <a:pt x="520" y="122"/>
                  <a:pt x="514" y="120"/>
                </a:cubicBezTo>
                <a:cubicBezTo>
                  <a:pt x="518" y="121"/>
                  <a:pt x="518" y="120"/>
                  <a:pt x="520" y="120"/>
                </a:cubicBezTo>
                <a:cubicBezTo>
                  <a:pt x="521" y="120"/>
                  <a:pt x="522" y="120"/>
                  <a:pt x="524" y="121"/>
                </a:cubicBezTo>
                <a:cubicBezTo>
                  <a:pt x="525" y="121"/>
                  <a:pt x="526" y="121"/>
                  <a:pt x="528" y="122"/>
                </a:cubicBezTo>
                <a:cubicBezTo>
                  <a:pt x="529" y="122"/>
                  <a:pt x="531" y="123"/>
                  <a:pt x="534" y="124"/>
                </a:cubicBezTo>
                <a:cubicBezTo>
                  <a:pt x="532" y="124"/>
                  <a:pt x="536" y="125"/>
                  <a:pt x="539" y="127"/>
                </a:cubicBezTo>
                <a:close/>
                <a:moveTo>
                  <a:pt x="520" y="108"/>
                </a:moveTo>
                <a:cubicBezTo>
                  <a:pt x="520" y="106"/>
                  <a:pt x="520" y="106"/>
                  <a:pt x="520" y="106"/>
                </a:cubicBezTo>
                <a:cubicBezTo>
                  <a:pt x="521" y="108"/>
                  <a:pt x="521" y="108"/>
                  <a:pt x="521" y="108"/>
                </a:cubicBezTo>
                <a:lnTo>
                  <a:pt x="520" y="108"/>
                </a:lnTo>
                <a:close/>
                <a:moveTo>
                  <a:pt x="488" y="61"/>
                </a:moveTo>
                <a:cubicBezTo>
                  <a:pt x="483" y="63"/>
                  <a:pt x="489" y="64"/>
                  <a:pt x="492" y="62"/>
                </a:cubicBezTo>
                <a:cubicBezTo>
                  <a:pt x="490" y="63"/>
                  <a:pt x="489" y="61"/>
                  <a:pt x="488" y="61"/>
                </a:cubicBezTo>
                <a:close/>
                <a:moveTo>
                  <a:pt x="480" y="41"/>
                </a:moveTo>
                <a:cubicBezTo>
                  <a:pt x="481" y="42"/>
                  <a:pt x="476" y="46"/>
                  <a:pt x="482" y="44"/>
                </a:cubicBezTo>
                <a:cubicBezTo>
                  <a:pt x="483" y="41"/>
                  <a:pt x="483" y="41"/>
                  <a:pt x="483" y="41"/>
                </a:cubicBezTo>
                <a:cubicBezTo>
                  <a:pt x="481" y="41"/>
                  <a:pt x="483" y="40"/>
                  <a:pt x="480" y="41"/>
                </a:cubicBezTo>
                <a:close/>
                <a:moveTo>
                  <a:pt x="472" y="28"/>
                </a:moveTo>
                <a:cubicBezTo>
                  <a:pt x="478" y="25"/>
                  <a:pt x="478" y="25"/>
                  <a:pt x="478" y="25"/>
                </a:cubicBezTo>
                <a:cubicBezTo>
                  <a:pt x="477" y="26"/>
                  <a:pt x="477" y="26"/>
                  <a:pt x="477" y="26"/>
                </a:cubicBezTo>
                <a:lnTo>
                  <a:pt x="472" y="28"/>
                </a:lnTo>
                <a:close/>
                <a:moveTo>
                  <a:pt x="466" y="33"/>
                </a:moveTo>
                <a:cubicBezTo>
                  <a:pt x="466" y="33"/>
                  <a:pt x="466" y="31"/>
                  <a:pt x="469" y="30"/>
                </a:cubicBezTo>
                <a:lnTo>
                  <a:pt x="466" y="33"/>
                </a:lnTo>
                <a:close/>
                <a:moveTo>
                  <a:pt x="465" y="16"/>
                </a:moveTo>
                <a:cubicBezTo>
                  <a:pt x="459" y="19"/>
                  <a:pt x="459" y="19"/>
                  <a:pt x="459" y="19"/>
                </a:cubicBezTo>
                <a:cubicBezTo>
                  <a:pt x="459" y="19"/>
                  <a:pt x="459" y="19"/>
                  <a:pt x="459" y="19"/>
                </a:cubicBezTo>
                <a:lnTo>
                  <a:pt x="465" y="16"/>
                </a:lnTo>
                <a:close/>
                <a:moveTo>
                  <a:pt x="469" y="16"/>
                </a:moveTo>
                <a:cubicBezTo>
                  <a:pt x="468" y="17"/>
                  <a:pt x="467" y="17"/>
                  <a:pt x="466" y="18"/>
                </a:cubicBezTo>
                <a:cubicBezTo>
                  <a:pt x="464" y="19"/>
                  <a:pt x="464" y="20"/>
                  <a:pt x="466" y="20"/>
                </a:cubicBezTo>
                <a:cubicBezTo>
                  <a:pt x="469" y="19"/>
                  <a:pt x="467" y="19"/>
                  <a:pt x="467" y="18"/>
                </a:cubicBezTo>
                <a:cubicBezTo>
                  <a:pt x="468" y="18"/>
                  <a:pt x="470" y="18"/>
                  <a:pt x="469" y="20"/>
                </a:cubicBezTo>
                <a:cubicBezTo>
                  <a:pt x="464" y="21"/>
                  <a:pt x="464" y="21"/>
                  <a:pt x="460" y="23"/>
                </a:cubicBezTo>
                <a:cubicBezTo>
                  <a:pt x="456" y="21"/>
                  <a:pt x="462" y="19"/>
                  <a:pt x="466" y="18"/>
                </a:cubicBezTo>
                <a:cubicBezTo>
                  <a:pt x="466" y="17"/>
                  <a:pt x="468" y="17"/>
                  <a:pt x="469" y="16"/>
                </a:cubicBezTo>
                <a:close/>
                <a:moveTo>
                  <a:pt x="474" y="23"/>
                </a:moveTo>
                <a:cubicBezTo>
                  <a:pt x="473" y="23"/>
                  <a:pt x="472" y="23"/>
                  <a:pt x="471" y="24"/>
                </a:cubicBezTo>
                <a:cubicBezTo>
                  <a:pt x="469" y="23"/>
                  <a:pt x="467" y="22"/>
                  <a:pt x="463" y="25"/>
                </a:cubicBezTo>
                <a:cubicBezTo>
                  <a:pt x="464" y="26"/>
                  <a:pt x="464" y="26"/>
                  <a:pt x="464" y="26"/>
                </a:cubicBezTo>
                <a:cubicBezTo>
                  <a:pt x="464" y="26"/>
                  <a:pt x="464" y="26"/>
                  <a:pt x="465" y="25"/>
                </a:cubicBezTo>
                <a:cubicBezTo>
                  <a:pt x="468" y="25"/>
                  <a:pt x="465" y="27"/>
                  <a:pt x="464" y="28"/>
                </a:cubicBezTo>
                <a:cubicBezTo>
                  <a:pt x="466" y="27"/>
                  <a:pt x="468" y="25"/>
                  <a:pt x="471" y="24"/>
                </a:cubicBezTo>
                <a:cubicBezTo>
                  <a:pt x="472" y="24"/>
                  <a:pt x="472" y="24"/>
                  <a:pt x="473" y="24"/>
                </a:cubicBezTo>
                <a:cubicBezTo>
                  <a:pt x="473" y="25"/>
                  <a:pt x="472" y="25"/>
                  <a:pt x="474" y="25"/>
                </a:cubicBezTo>
                <a:cubicBezTo>
                  <a:pt x="475" y="24"/>
                  <a:pt x="475" y="24"/>
                  <a:pt x="475" y="24"/>
                </a:cubicBezTo>
                <a:cubicBezTo>
                  <a:pt x="474" y="24"/>
                  <a:pt x="474" y="24"/>
                  <a:pt x="473" y="24"/>
                </a:cubicBezTo>
                <a:cubicBezTo>
                  <a:pt x="474" y="24"/>
                  <a:pt x="474" y="23"/>
                  <a:pt x="474" y="23"/>
                </a:cubicBezTo>
                <a:close/>
                <a:moveTo>
                  <a:pt x="472" y="13"/>
                </a:moveTo>
                <a:cubicBezTo>
                  <a:pt x="473" y="13"/>
                  <a:pt x="475" y="13"/>
                  <a:pt x="476" y="12"/>
                </a:cubicBezTo>
                <a:cubicBezTo>
                  <a:pt x="477" y="11"/>
                  <a:pt x="477" y="11"/>
                  <a:pt x="477" y="11"/>
                </a:cubicBezTo>
                <a:cubicBezTo>
                  <a:pt x="474" y="10"/>
                  <a:pt x="472" y="12"/>
                  <a:pt x="472" y="13"/>
                </a:cubicBezTo>
                <a:close/>
                <a:moveTo>
                  <a:pt x="489" y="54"/>
                </a:moveTo>
                <a:cubicBezTo>
                  <a:pt x="489" y="54"/>
                  <a:pt x="490" y="56"/>
                  <a:pt x="487" y="58"/>
                </a:cubicBezTo>
                <a:cubicBezTo>
                  <a:pt x="492" y="56"/>
                  <a:pt x="492" y="56"/>
                  <a:pt x="492" y="56"/>
                </a:cubicBezTo>
                <a:cubicBezTo>
                  <a:pt x="491" y="55"/>
                  <a:pt x="494" y="53"/>
                  <a:pt x="496" y="53"/>
                </a:cubicBezTo>
                <a:cubicBezTo>
                  <a:pt x="492" y="53"/>
                  <a:pt x="494" y="51"/>
                  <a:pt x="489" y="54"/>
                </a:cubicBezTo>
                <a:close/>
                <a:moveTo>
                  <a:pt x="518" y="105"/>
                </a:moveTo>
                <a:cubicBezTo>
                  <a:pt x="520" y="104"/>
                  <a:pt x="514" y="102"/>
                  <a:pt x="521" y="101"/>
                </a:cubicBezTo>
                <a:cubicBezTo>
                  <a:pt x="512" y="101"/>
                  <a:pt x="516" y="104"/>
                  <a:pt x="518" y="105"/>
                </a:cubicBezTo>
                <a:close/>
                <a:moveTo>
                  <a:pt x="528" y="105"/>
                </a:moveTo>
                <a:cubicBezTo>
                  <a:pt x="528" y="106"/>
                  <a:pt x="528" y="106"/>
                  <a:pt x="528" y="106"/>
                </a:cubicBezTo>
                <a:cubicBezTo>
                  <a:pt x="527" y="107"/>
                  <a:pt x="520" y="107"/>
                  <a:pt x="524" y="108"/>
                </a:cubicBezTo>
                <a:cubicBezTo>
                  <a:pt x="526" y="108"/>
                  <a:pt x="523" y="107"/>
                  <a:pt x="525" y="107"/>
                </a:cubicBezTo>
                <a:cubicBezTo>
                  <a:pt x="529" y="107"/>
                  <a:pt x="528" y="107"/>
                  <a:pt x="528" y="106"/>
                </a:cubicBezTo>
                <a:cubicBezTo>
                  <a:pt x="528" y="106"/>
                  <a:pt x="528" y="106"/>
                  <a:pt x="528" y="105"/>
                </a:cubicBezTo>
                <a:close/>
                <a:moveTo>
                  <a:pt x="513" y="71"/>
                </a:moveTo>
                <a:cubicBezTo>
                  <a:pt x="514" y="72"/>
                  <a:pt x="514" y="72"/>
                  <a:pt x="514" y="72"/>
                </a:cubicBezTo>
                <a:cubicBezTo>
                  <a:pt x="510" y="75"/>
                  <a:pt x="510" y="75"/>
                  <a:pt x="510" y="75"/>
                </a:cubicBezTo>
                <a:lnTo>
                  <a:pt x="513" y="71"/>
                </a:lnTo>
                <a:close/>
                <a:moveTo>
                  <a:pt x="511" y="55"/>
                </a:moveTo>
                <a:cubicBezTo>
                  <a:pt x="511" y="56"/>
                  <a:pt x="511" y="56"/>
                  <a:pt x="511" y="56"/>
                </a:cubicBezTo>
                <a:cubicBezTo>
                  <a:pt x="510" y="56"/>
                  <a:pt x="510" y="56"/>
                  <a:pt x="510" y="56"/>
                </a:cubicBezTo>
                <a:cubicBezTo>
                  <a:pt x="509" y="57"/>
                  <a:pt x="507" y="57"/>
                  <a:pt x="506" y="58"/>
                </a:cubicBezTo>
                <a:cubicBezTo>
                  <a:pt x="506" y="58"/>
                  <a:pt x="506" y="59"/>
                  <a:pt x="506" y="59"/>
                </a:cubicBezTo>
                <a:cubicBezTo>
                  <a:pt x="506" y="59"/>
                  <a:pt x="506" y="58"/>
                  <a:pt x="506" y="58"/>
                </a:cubicBezTo>
                <a:cubicBezTo>
                  <a:pt x="506" y="57"/>
                  <a:pt x="505" y="56"/>
                  <a:pt x="509" y="54"/>
                </a:cubicBezTo>
                <a:cubicBezTo>
                  <a:pt x="507" y="55"/>
                  <a:pt x="508" y="57"/>
                  <a:pt x="511" y="56"/>
                </a:cubicBezTo>
                <a:lnTo>
                  <a:pt x="511" y="55"/>
                </a:lnTo>
                <a:close/>
                <a:moveTo>
                  <a:pt x="501" y="25"/>
                </a:moveTo>
                <a:cubicBezTo>
                  <a:pt x="500" y="26"/>
                  <a:pt x="499" y="26"/>
                  <a:pt x="502" y="26"/>
                </a:cubicBezTo>
                <a:cubicBezTo>
                  <a:pt x="503" y="25"/>
                  <a:pt x="502" y="24"/>
                  <a:pt x="501" y="25"/>
                </a:cubicBezTo>
                <a:close/>
                <a:moveTo>
                  <a:pt x="519" y="60"/>
                </a:moveTo>
                <a:cubicBezTo>
                  <a:pt x="516" y="61"/>
                  <a:pt x="518" y="62"/>
                  <a:pt x="514" y="63"/>
                </a:cubicBezTo>
                <a:cubicBezTo>
                  <a:pt x="513" y="63"/>
                  <a:pt x="513" y="63"/>
                  <a:pt x="513" y="63"/>
                </a:cubicBezTo>
                <a:cubicBezTo>
                  <a:pt x="515" y="63"/>
                  <a:pt x="507" y="67"/>
                  <a:pt x="512" y="66"/>
                </a:cubicBezTo>
                <a:cubicBezTo>
                  <a:pt x="511" y="66"/>
                  <a:pt x="511" y="66"/>
                  <a:pt x="511" y="66"/>
                </a:cubicBezTo>
                <a:cubicBezTo>
                  <a:pt x="513" y="66"/>
                  <a:pt x="515" y="62"/>
                  <a:pt x="518" y="62"/>
                </a:cubicBezTo>
                <a:cubicBezTo>
                  <a:pt x="519" y="63"/>
                  <a:pt x="521" y="60"/>
                  <a:pt x="519" y="60"/>
                </a:cubicBezTo>
                <a:close/>
                <a:moveTo>
                  <a:pt x="507" y="19"/>
                </a:moveTo>
                <a:cubicBezTo>
                  <a:pt x="507" y="21"/>
                  <a:pt x="500" y="23"/>
                  <a:pt x="504" y="24"/>
                </a:cubicBezTo>
                <a:cubicBezTo>
                  <a:pt x="504" y="22"/>
                  <a:pt x="511" y="19"/>
                  <a:pt x="507" y="19"/>
                </a:cubicBezTo>
                <a:close/>
                <a:moveTo>
                  <a:pt x="524" y="45"/>
                </a:moveTo>
                <a:cubicBezTo>
                  <a:pt x="525" y="45"/>
                  <a:pt x="525" y="45"/>
                  <a:pt x="525" y="45"/>
                </a:cubicBezTo>
                <a:cubicBezTo>
                  <a:pt x="524" y="47"/>
                  <a:pt x="524" y="47"/>
                  <a:pt x="524" y="47"/>
                </a:cubicBezTo>
                <a:cubicBezTo>
                  <a:pt x="523" y="47"/>
                  <a:pt x="523" y="47"/>
                  <a:pt x="523" y="47"/>
                </a:cubicBezTo>
                <a:lnTo>
                  <a:pt x="524" y="45"/>
                </a:lnTo>
                <a:close/>
                <a:moveTo>
                  <a:pt x="467" y="35"/>
                </a:moveTo>
                <a:cubicBezTo>
                  <a:pt x="466" y="35"/>
                  <a:pt x="466" y="36"/>
                  <a:pt x="467" y="36"/>
                </a:cubicBezTo>
                <a:cubicBezTo>
                  <a:pt x="467" y="36"/>
                  <a:pt x="467" y="35"/>
                  <a:pt x="467" y="35"/>
                </a:cubicBezTo>
                <a:close/>
                <a:moveTo>
                  <a:pt x="501" y="109"/>
                </a:moveTo>
                <a:cubicBezTo>
                  <a:pt x="500" y="108"/>
                  <a:pt x="499" y="108"/>
                  <a:pt x="498" y="108"/>
                </a:cubicBezTo>
                <a:cubicBezTo>
                  <a:pt x="499" y="108"/>
                  <a:pt x="500" y="108"/>
                  <a:pt x="501" y="109"/>
                </a:cubicBezTo>
                <a:close/>
                <a:moveTo>
                  <a:pt x="496" y="109"/>
                </a:moveTo>
                <a:cubicBezTo>
                  <a:pt x="496" y="109"/>
                  <a:pt x="496" y="109"/>
                  <a:pt x="496" y="109"/>
                </a:cubicBezTo>
                <a:cubicBezTo>
                  <a:pt x="496" y="109"/>
                  <a:pt x="496" y="109"/>
                  <a:pt x="496" y="109"/>
                </a:cubicBezTo>
                <a:close/>
                <a:moveTo>
                  <a:pt x="429" y="155"/>
                </a:moveTo>
                <a:cubicBezTo>
                  <a:pt x="428" y="155"/>
                  <a:pt x="425" y="152"/>
                  <a:pt x="428" y="156"/>
                </a:cubicBezTo>
                <a:cubicBezTo>
                  <a:pt x="429" y="158"/>
                  <a:pt x="428" y="155"/>
                  <a:pt x="429" y="155"/>
                </a:cubicBezTo>
                <a:close/>
                <a:moveTo>
                  <a:pt x="433" y="159"/>
                </a:moveTo>
                <a:cubicBezTo>
                  <a:pt x="434" y="159"/>
                  <a:pt x="435" y="160"/>
                  <a:pt x="436" y="161"/>
                </a:cubicBezTo>
                <a:cubicBezTo>
                  <a:pt x="434" y="159"/>
                  <a:pt x="434" y="159"/>
                  <a:pt x="433" y="159"/>
                </a:cubicBezTo>
                <a:close/>
                <a:moveTo>
                  <a:pt x="433" y="159"/>
                </a:moveTo>
                <a:cubicBezTo>
                  <a:pt x="432" y="159"/>
                  <a:pt x="432" y="160"/>
                  <a:pt x="431" y="161"/>
                </a:cubicBezTo>
                <a:cubicBezTo>
                  <a:pt x="433" y="162"/>
                  <a:pt x="433" y="160"/>
                  <a:pt x="433" y="159"/>
                </a:cubicBezTo>
                <a:close/>
                <a:moveTo>
                  <a:pt x="442" y="148"/>
                </a:moveTo>
                <a:cubicBezTo>
                  <a:pt x="443" y="150"/>
                  <a:pt x="447" y="151"/>
                  <a:pt x="445" y="155"/>
                </a:cubicBezTo>
                <a:cubicBezTo>
                  <a:pt x="445" y="155"/>
                  <a:pt x="446" y="153"/>
                  <a:pt x="448" y="155"/>
                </a:cubicBezTo>
                <a:cubicBezTo>
                  <a:pt x="445" y="151"/>
                  <a:pt x="444" y="148"/>
                  <a:pt x="442" y="148"/>
                </a:cubicBezTo>
                <a:close/>
                <a:moveTo>
                  <a:pt x="452" y="156"/>
                </a:moveTo>
                <a:cubicBezTo>
                  <a:pt x="452" y="155"/>
                  <a:pt x="452" y="155"/>
                  <a:pt x="453" y="155"/>
                </a:cubicBezTo>
                <a:cubicBezTo>
                  <a:pt x="452" y="155"/>
                  <a:pt x="452" y="155"/>
                  <a:pt x="452" y="156"/>
                </a:cubicBezTo>
                <a:close/>
                <a:moveTo>
                  <a:pt x="453" y="155"/>
                </a:moveTo>
                <a:cubicBezTo>
                  <a:pt x="454" y="155"/>
                  <a:pt x="457" y="160"/>
                  <a:pt x="457" y="157"/>
                </a:cubicBezTo>
                <a:cubicBezTo>
                  <a:pt x="456" y="155"/>
                  <a:pt x="454" y="152"/>
                  <a:pt x="453" y="152"/>
                </a:cubicBezTo>
                <a:cubicBezTo>
                  <a:pt x="454" y="155"/>
                  <a:pt x="453" y="155"/>
                  <a:pt x="453" y="155"/>
                </a:cubicBezTo>
                <a:close/>
                <a:moveTo>
                  <a:pt x="480" y="123"/>
                </a:moveTo>
                <a:cubicBezTo>
                  <a:pt x="479" y="124"/>
                  <a:pt x="479" y="124"/>
                  <a:pt x="479" y="124"/>
                </a:cubicBezTo>
                <a:cubicBezTo>
                  <a:pt x="480" y="125"/>
                  <a:pt x="480" y="125"/>
                  <a:pt x="480" y="125"/>
                </a:cubicBezTo>
                <a:cubicBezTo>
                  <a:pt x="480" y="125"/>
                  <a:pt x="481" y="124"/>
                  <a:pt x="480" y="123"/>
                </a:cubicBezTo>
                <a:close/>
                <a:moveTo>
                  <a:pt x="491" y="134"/>
                </a:moveTo>
                <a:cubicBezTo>
                  <a:pt x="488" y="129"/>
                  <a:pt x="488" y="129"/>
                  <a:pt x="488" y="129"/>
                </a:cubicBezTo>
                <a:cubicBezTo>
                  <a:pt x="487" y="128"/>
                  <a:pt x="490" y="132"/>
                  <a:pt x="489" y="132"/>
                </a:cubicBezTo>
                <a:cubicBezTo>
                  <a:pt x="489" y="133"/>
                  <a:pt x="490" y="134"/>
                  <a:pt x="491" y="134"/>
                </a:cubicBezTo>
                <a:close/>
                <a:moveTo>
                  <a:pt x="504" y="160"/>
                </a:moveTo>
                <a:cubicBezTo>
                  <a:pt x="504" y="160"/>
                  <a:pt x="504" y="160"/>
                  <a:pt x="503" y="160"/>
                </a:cubicBezTo>
                <a:cubicBezTo>
                  <a:pt x="504" y="160"/>
                  <a:pt x="504" y="160"/>
                  <a:pt x="504" y="160"/>
                </a:cubicBezTo>
                <a:close/>
                <a:moveTo>
                  <a:pt x="484" y="120"/>
                </a:moveTo>
                <a:cubicBezTo>
                  <a:pt x="486" y="122"/>
                  <a:pt x="487" y="124"/>
                  <a:pt x="489" y="125"/>
                </a:cubicBezTo>
                <a:cubicBezTo>
                  <a:pt x="490" y="126"/>
                  <a:pt x="486" y="121"/>
                  <a:pt x="484" y="120"/>
                </a:cubicBezTo>
                <a:close/>
                <a:moveTo>
                  <a:pt x="489" y="120"/>
                </a:moveTo>
                <a:cubicBezTo>
                  <a:pt x="488" y="120"/>
                  <a:pt x="487" y="120"/>
                  <a:pt x="486" y="119"/>
                </a:cubicBezTo>
                <a:cubicBezTo>
                  <a:pt x="488" y="121"/>
                  <a:pt x="488" y="121"/>
                  <a:pt x="488" y="121"/>
                </a:cubicBezTo>
                <a:lnTo>
                  <a:pt x="489" y="120"/>
                </a:lnTo>
                <a:close/>
                <a:moveTo>
                  <a:pt x="496" y="122"/>
                </a:moveTo>
                <a:cubicBezTo>
                  <a:pt x="494" y="121"/>
                  <a:pt x="494" y="121"/>
                  <a:pt x="494" y="121"/>
                </a:cubicBezTo>
                <a:cubicBezTo>
                  <a:pt x="495" y="122"/>
                  <a:pt x="495" y="122"/>
                  <a:pt x="495" y="122"/>
                </a:cubicBezTo>
                <a:lnTo>
                  <a:pt x="496" y="122"/>
                </a:lnTo>
                <a:close/>
                <a:moveTo>
                  <a:pt x="501" y="90"/>
                </a:moveTo>
                <a:cubicBezTo>
                  <a:pt x="500" y="90"/>
                  <a:pt x="500" y="86"/>
                  <a:pt x="495" y="89"/>
                </a:cubicBezTo>
                <a:cubicBezTo>
                  <a:pt x="502" y="87"/>
                  <a:pt x="495" y="93"/>
                  <a:pt x="501" y="90"/>
                </a:cubicBezTo>
                <a:close/>
                <a:moveTo>
                  <a:pt x="470" y="41"/>
                </a:moveTo>
                <a:cubicBezTo>
                  <a:pt x="471" y="38"/>
                  <a:pt x="471" y="38"/>
                  <a:pt x="471" y="38"/>
                </a:cubicBezTo>
                <a:cubicBezTo>
                  <a:pt x="470" y="40"/>
                  <a:pt x="467" y="40"/>
                  <a:pt x="470" y="41"/>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latin typeface="微軟正黑體" panose="020B0604030504040204" pitchFamily="34" charset="-120"/>
              <a:ea typeface="微軟正黑體" panose="020B0604030504040204" pitchFamily="34" charset="-120"/>
            </a:endParaRPr>
          </a:p>
        </p:txBody>
      </p:sp>
      <p:sp>
        <p:nvSpPr>
          <p:cNvPr id="55" name="手繪多邊形 54"/>
          <p:cNvSpPr/>
          <p:nvPr/>
        </p:nvSpPr>
        <p:spPr>
          <a:xfrm>
            <a:off x="4365805" y="1202571"/>
            <a:ext cx="3890783" cy="1629138"/>
          </a:xfrm>
          <a:custGeom>
            <a:avLst/>
            <a:gdLst>
              <a:gd name="connsiteX0" fmla="*/ 442331 w 3685477"/>
              <a:gd name="connsiteY0" fmla="*/ 74342 h 1347439"/>
              <a:gd name="connsiteX1" fmla="*/ 921833 w 3685477"/>
              <a:gd name="connsiteY1" fmla="*/ 130098 h 1347439"/>
              <a:gd name="connsiteX2" fmla="*/ 1312126 w 3685477"/>
              <a:gd name="connsiteY2" fmla="*/ 18586 h 1347439"/>
              <a:gd name="connsiteX3" fmla="*/ 2025804 w 3685477"/>
              <a:gd name="connsiteY3" fmla="*/ 163551 h 1347439"/>
              <a:gd name="connsiteX4" fmla="*/ 2661424 w 3685477"/>
              <a:gd name="connsiteY4" fmla="*/ 40888 h 1347439"/>
              <a:gd name="connsiteX5" fmla="*/ 3007112 w 3685477"/>
              <a:gd name="connsiteY5" fmla="*/ 408878 h 1347439"/>
              <a:gd name="connsiteX6" fmla="*/ 3609277 w 3685477"/>
              <a:gd name="connsiteY6" fmla="*/ 486937 h 1347439"/>
              <a:gd name="connsiteX7" fmla="*/ 3464312 w 3685477"/>
              <a:gd name="connsiteY7" fmla="*/ 854927 h 1347439"/>
              <a:gd name="connsiteX8" fmla="*/ 3586975 w 3685477"/>
              <a:gd name="connsiteY8" fmla="*/ 1178312 h 1347439"/>
              <a:gd name="connsiteX9" fmla="*/ 3230136 w 3685477"/>
              <a:gd name="connsiteY9" fmla="*/ 1211766 h 1347439"/>
              <a:gd name="connsiteX10" fmla="*/ 3074019 w 3685477"/>
              <a:gd name="connsiteY10" fmla="*/ 1345581 h 1347439"/>
              <a:gd name="connsiteX11" fmla="*/ 2650272 w 3685477"/>
              <a:gd name="connsiteY11" fmla="*/ 1211766 h 1347439"/>
              <a:gd name="connsiteX12" fmla="*/ 2226526 w 3685477"/>
              <a:gd name="connsiteY12" fmla="*/ 1256371 h 1347439"/>
              <a:gd name="connsiteX13" fmla="*/ 2059258 w 3685477"/>
              <a:gd name="connsiteY13" fmla="*/ 1200615 h 1347439"/>
              <a:gd name="connsiteX14" fmla="*/ 1613209 w 3685477"/>
              <a:gd name="connsiteY14" fmla="*/ 1312127 h 1347439"/>
              <a:gd name="connsiteX15" fmla="*/ 1624360 w 3685477"/>
              <a:gd name="connsiteY15" fmla="*/ 1211766 h 1347439"/>
              <a:gd name="connsiteX16" fmla="*/ 654204 w 3685477"/>
              <a:gd name="connsiteY16" fmla="*/ 1345581 h 1347439"/>
              <a:gd name="connsiteX17" fmla="*/ 576146 w 3685477"/>
              <a:gd name="connsiteY17" fmla="*/ 1222917 h 1347439"/>
              <a:gd name="connsiteX18" fmla="*/ 18585 w 3685477"/>
              <a:gd name="connsiteY18" fmla="*/ 1122556 h 1347439"/>
              <a:gd name="connsiteX19" fmla="*/ 464633 w 3685477"/>
              <a:gd name="connsiteY19" fmla="*/ 587298 h 1347439"/>
              <a:gd name="connsiteX20" fmla="*/ 364272 w 3685477"/>
              <a:gd name="connsiteY20" fmla="*/ 96644 h 1347439"/>
              <a:gd name="connsiteX21" fmla="*/ 498087 w 3685477"/>
              <a:gd name="connsiteY21" fmla="*/ 85493 h 1347439"/>
              <a:gd name="connsiteX22" fmla="*/ 442331 w 3685477"/>
              <a:gd name="connsiteY22" fmla="*/ 74342 h 1347439"/>
              <a:gd name="connsiteX0" fmla="*/ 424363 w 3604622"/>
              <a:gd name="connsiteY0" fmla="*/ 55965 h 1327233"/>
              <a:gd name="connsiteX1" fmla="*/ 903865 w 3604622"/>
              <a:gd name="connsiteY1" fmla="*/ 111721 h 1327233"/>
              <a:gd name="connsiteX2" fmla="*/ 1294158 w 3604622"/>
              <a:gd name="connsiteY2" fmla="*/ 209 h 1327233"/>
              <a:gd name="connsiteX3" fmla="*/ 2007836 w 3604622"/>
              <a:gd name="connsiteY3" fmla="*/ 145174 h 1327233"/>
              <a:gd name="connsiteX4" fmla="*/ 2643456 w 3604622"/>
              <a:gd name="connsiteY4" fmla="*/ 22511 h 1327233"/>
              <a:gd name="connsiteX5" fmla="*/ 3043573 w 3604622"/>
              <a:gd name="connsiteY5" fmla="*/ 336073 h 1327233"/>
              <a:gd name="connsiteX6" fmla="*/ 3591309 w 3604622"/>
              <a:gd name="connsiteY6" fmla="*/ 468560 h 1327233"/>
              <a:gd name="connsiteX7" fmla="*/ 3446344 w 3604622"/>
              <a:gd name="connsiteY7" fmla="*/ 836550 h 1327233"/>
              <a:gd name="connsiteX8" fmla="*/ 3569007 w 3604622"/>
              <a:gd name="connsiteY8" fmla="*/ 1159935 h 1327233"/>
              <a:gd name="connsiteX9" fmla="*/ 3212168 w 3604622"/>
              <a:gd name="connsiteY9" fmla="*/ 1193389 h 1327233"/>
              <a:gd name="connsiteX10" fmla="*/ 3056051 w 3604622"/>
              <a:gd name="connsiteY10" fmla="*/ 1327204 h 1327233"/>
              <a:gd name="connsiteX11" fmla="*/ 2632304 w 3604622"/>
              <a:gd name="connsiteY11" fmla="*/ 1193389 h 1327233"/>
              <a:gd name="connsiteX12" fmla="*/ 2208558 w 3604622"/>
              <a:gd name="connsiteY12" fmla="*/ 1237994 h 1327233"/>
              <a:gd name="connsiteX13" fmla="*/ 2041290 w 3604622"/>
              <a:gd name="connsiteY13" fmla="*/ 1182238 h 1327233"/>
              <a:gd name="connsiteX14" fmla="*/ 1595241 w 3604622"/>
              <a:gd name="connsiteY14" fmla="*/ 1293750 h 1327233"/>
              <a:gd name="connsiteX15" fmla="*/ 1606392 w 3604622"/>
              <a:gd name="connsiteY15" fmla="*/ 1193389 h 1327233"/>
              <a:gd name="connsiteX16" fmla="*/ 636236 w 3604622"/>
              <a:gd name="connsiteY16" fmla="*/ 1327204 h 1327233"/>
              <a:gd name="connsiteX17" fmla="*/ 558178 w 3604622"/>
              <a:gd name="connsiteY17" fmla="*/ 1204540 h 1327233"/>
              <a:gd name="connsiteX18" fmla="*/ 617 w 3604622"/>
              <a:gd name="connsiteY18" fmla="*/ 1104179 h 1327233"/>
              <a:gd name="connsiteX19" fmla="*/ 446665 w 3604622"/>
              <a:gd name="connsiteY19" fmla="*/ 568921 h 1327233"/>
              <a:gd name="connsiteX20" fmla="*/ 346304 w 3604622"/>
              <a:gd name="connsiteY20" fmla="*/ 78267 h 1327233"/>
              <a:gd name="connsiteX21" fmla="*/ 480119 w 3604622"/>
              <a:gd name="connsiteY21" fmla="*/ 67116 h 1327233"/>
              <a:gd name="connsiteX22" fmla="*/ 424363 w 3604622"/>
              <a:gd name="connsiteY22" fmla="*/ 55965 h 132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4622" h="1327233">
                <a:moveTo>
                  <a:pt x="424363" y="55965"/>
                </a:moveTo>
                <a:cubicBezTo>
                  <a:pt x="494987" y="63399"/>
                  <a:pt x="758899" y="121014"/>
                  <a:pt x="903865" y="111721"/>
                </a:cubicBezTo>
                <a:cubicBezTo>
                  <a:pt x="1048831" y="102428"/>
                  <a:pt x="1110163" y="-5366"/>
                  <a:pt x="1294158" y="209"/>
                </a:cubicBezTo>
                <a:cubicBezTo>
                  <a:pt x="1478153" y="5784"/>
                  <a:pt x="1782953" y="141457"/>
                  <a:pt x="2007836" y="145174"/>
                </a:cubicBezTo>
                <a:cubicBezTo>
                  <a:pt x="2232719" y="148891"/>
                  <a:pt x="2470833" y="-9305"/>
                  <a:pt x="2643456" y="22511"/>
                </a:cubicBezTo>
                <a:cubicBezTo>
                  <a:pt x="2816079" y="54328"/>
                  <a:pt x="2885598" y="261732"/>
                  <a:pt x="3043573" y="336073"/>
                </a:cubicBezTo>
                <a:cubicBezTo>
                  <a:pt x="3201548" y="410414"/>
                  <a:pt x="3524181" y="385147"/>
                  <a:pt x="3591309" y="468560"/>
                </a:cubicBezTo>
                <a:cubicBezTo>
                  <a:pt x="3658438" y="551973"/>
                  <a:pt x="3450061" y="721321"/>
                  <a:pt x="3446344" y="836550"/>
                </a:cubicBezTo>
                <a:cubicBezTo>
                  <a:pt x="3442627" y="951779"/>
                  <a:pt x="3608036" y="1100462"/>
                  <a:pt x="3569007" y="1159935"/>
                </a:cubicBezTo>
                <a:cubicBezTo>
                  <a:pt x="3529978" y="1219408"/>
                  <a:pt x="3297661" y="1165511"/>
                  <a:pt x="3212168" y="1193389"/>
                </a:cubicBezTo>
                <a:cubicBezTo>
                  <a:pt x="3126675" y="1221267"/>
                  <a:pt x="3152695" y="1327204"/>
                  <a:pt x="3056051" y="1327204"/>
                </a:cubicBezTo>
                <a:cubicBezTo>
                  <a:pt x="2959407" y="1327204"/>
                  <a:pt x="2773553" y="1208257"/>
                  <a:pt x="2632304" y="1193389"/>
                </a:cubicBezTo>
                <a:cubicBezTo>
                  <a:pt x="2491055" y="1178521"/>
                  <a:pt x="2307060" y="1239852"/>
                  <a:pt x="2208558" y="1237994"/>
                </a:cubicBezTo>
                <a:cubicBezTo>
                  <a:pt x="2110056" y="1236136"/>
                  <a:pt x="2143510" y="1172945"/>
                  <a:pt x="2041290" y="1182238"/>
                </a:cubicBezTo>
                <a:cubicBezTo>
                  <a:pt x="1939071" y="1191531"/>
                  <a:pt x="1667724" y="1291892"/>
                  <a:pt x="1595241" y="1293750"/>
                </a:cubicBezTo>
                <a:cubicBezTo>
                  <a:pt x="1522758" y="1295608"/>
                  <a:pt x="1766226" y="1187813"/>
                  <a:pt x="1606392" y="1193389"/>
                </a:cubicBezTo>
                <a:cubicBezTo>
                  <a:pt x="1446558" y="1198965"/>
                  <a:pt x="810938" y="1325346"/>
                  <a:pt x="636236" y="1327204"/>
                </a:cubicBezTo>
                <a:cubicBezTo>
                  <a:pt x="461534" y="1329062"/>
                  <a:pt x="664114" y="1241711"/>
                  <a:pt x="558178" y="1204540"/>
                </a:cubicBezTo>
                <a:cubicBezTo>
                  <a:pt x="452242" y="1167369"/>
                  <a:pt x="19202" y="1210115"/>
                  <a:pt x="617" y="1104179"/>
                </a:cubicBezTo>
                <a:cubicBezTo>
                  <a:pt x="-17968" y="998243"/>
                  <a:pt x="389051" y="739906"/>
                  <a:pt x="446665" y="568921"/>
                </a:cubicBezTo>
                <a:cubicBezTo>
                  <a:pt x="504280" y="397936"/>
                  <a:pt x="340728" y="161901"/>
                  <a:pt x="346304" y="78267"/>
                </a:cubicBezTo>
                <a:cubicBezTo>
                  <a:pt x="351880" y="-5367"/>
                  <a:pt x="461534" y="70833"/>
                  <a:pt x="480119" y="67116"/>
                </a:cubicBezTo>
                <a:cubicBezTo>
                  <a:pt x="498705" y="63399"/>
                  <a:pt x="353739" y="48531"/>
                  <a:pt x="424363" y="55965"/>
                </a:cubicBezTo>
                <a:close/>
              </a:path>
            </a:pathLst>
          </a:custGeom>
          <a:noFill/>
          <a:ln cmpd="sng">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0" name="文字方塊 19"/>
          <p:cNvSpPr txBox="1">
            <a:spLocks noChangeArrowheads="1"/>
          </p:cNvSpPr>
          <p:nvPr/>
        </p:nvSpPr>
        <p:spPr bwMode="auto">
          <a:xfrm>
            <a:off x="1079170" y="742196"/>
            <a:ext cx="7344816" cy="460375"/>
          </a:xfrm>
          <a:prstGeom prst="rect">
            <a:avLst/>
          </a:prstGeom>
          <a:noFill/>
          <a:ln w="9525">
            <a:noFill/>
            <a:miter lim="800000"/>
            <a:headEnd/>
            <a:tailEnd/>
          </a:ln>
        </p:spPr>
        <p:txBody>
          <a:bodyPr wrap="square">
            <a:spAutoFit/>
          </a:bodyPr>
          <a:lstStyle/>
          <a:p>
            <a:pPr algn="ctr"/>
            <a:r>
              <a:rPr kumimoji="0" lang="zh-TW" altLang="en-US" sz="24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辦理海外展團拓銷</a:t>
            </a:r>
            <a:endParaRPr kumimoji="0" lang="zh-TW" altLang="en-US" sz="24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val="4159258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그림 10" descr="화살표2.png"/>
          <p:cNvPicPr>
            <a:picLocks noChangeAspect="1"/>
          </p:cNvPicPr>
          <p:nvPr/>
        </p:nvPicPr>
        <p:blipFill>
          <a:blip r:embed="rId3" cstate="print">
            <a:grayscl/>
          </a:blip>
          <a:stretch>
            <a:fillRect/>
          </a:stretch>
        </p:blipFill>
        <p:spPr>
          <a:xfrm rot="10800000">
            <a:off x="873252" y="2274681"/>
            <a:ext cx="2523960" cy="1019416"/>
          </a:xfrm>
          <a:prstGeom prst="rect">
            <a:avLst/>
          </a:prstGeom>
        </p:spPr>
      </p:pic>
      <p:pic>
        <p:nvPicPr>
          <p:cNvPr id="102" name="그림 10" descr="화살표2.png"/>
          <p:cNvPicPr>
            <a:picLocks noChangeAspect="1"/>
          </p:cNvPicPr>
          <p:nvPr/>
        </p:nvPicPr>
        <p:blipFill>
          <a:blip r:embed="rId3" cstate="print">
            <a:grayscl/>
          </a:blip>
          <a:stretch>
            <a:fillRect/>
          </a:stretch>
        </p:blipFill>
        <p:spPr>
          <a:xfrm rot="10800000">
            <a:off x="6138130" y="2243905"/>
            <a:ext cx="2523960" cy="1019416"/>
          </a:xfrm>
          <a:prstGeom prst="rect">
            <a:avLst/>
          </a:prstGeom>
        </p:spPr>
      </p:pic>
      <p:sp>
        <p:nvSpPr>
          <p:cNvPr id="3" name="投影片編號版面配置區 2"/>
          <p:cNvSpPr>
            <a:spLocks noGrp="1"/>
          </p:cNvSpPr>
          <p:nvPr>
            <p:ph type="sldNum" sz="quarter" idx="12"/>
          </p:nvPr>
        </p:nvSpPr>
        <p:spPr/>
        <p:txBody>
          <a:bodyPr/>
          <a:lstStyle/>
          <a:p>
            <a:fld id="{82DA014A-A6BC-4D42-B32C-294DAB1697C0}" type="slidenum">
              <a:rPr lang="zh-TW" altLang="en-US" smtClean="0">
                <a:solidFill>
                  <a:prstClr val="white"/>
                </a:solidFill>
              </a:rPr>
              <a:pPr/>
              <a:t>8</a:t>
            </a:fld>
            <a:endParaRPr lang="zh-TW" altLang="en-US">
              <a:solidFill>
                <a:prstClr val="white"/>
              </a:solidFill>
            </a:endParaRPr>
          </a:p>
        </p:txBody>
      </p:sp>
      <p:pic>
        <p:nvPicPr>
          <p:cNvPr id="24" name="그림 10" descr="화살표2.png"/>
          <p:cNvPicPr>
            <a:picLocks noChangeAspect="1"/>
          </p:cNvPicPr>
          <p:nvPr/>
        </p:nvPicPr>
        <p:blipFill>
          <a:blip r:embed="rId3" cstate="print">
            <a:grayscl/>
          </a:blip>
          <a:stretch>
            <a:fillRect/>
          </a:stretch>
        </p:blipFill>
        <p:spPr>
          <a:xfrm rot="10800000">
            <a:off x="3397213" y="2226201"/>
            <a:ext cx="2523960" cy="1019416"/>
          </a:xfrm>
          <a:prstGeom prst="rect">
            <a:avLst/>
          </a:prstGeom>
        </p:spPr>
      </p:pic>
      <p:grpSp>
        <p:nvGrpSpPr>
          <p:cNvPr id="2" name="群組 1"/>
          <p:cNvGrpSpPr/>
          <p:nvPr/>
        </p:nvGrpSpPr>
        <p:grpSpPr>
          <a:xfrm>
            <a:off x="1085117" y="1268760"/>
            <a:ext cx="7244839" cy="1629329"/>
            <a:chOff x="855504" y="1866454"/>
            <a:chExt cx="7542664" cy="1696308"/>
          </a:xfrm>
        </p:grpSpPr>
        <p:grpSp>
          <p:nvGrpSpPr>
            <p:cNvPr id="9" name="群組 8"/>
            <p:cNvGrpSpPr/>
            <p:nvPr/>
          </p:nvGrpSpPr>
          <p:grpSpPr>
            <a:xfrm>
              <a:off x="855504" y="1866923"/>
              <a:ext cx="2214578" cy="1152000"/>
              <a:chOff x="823491" y="1599942"/>
              <a:chExt cx="2214578" cy="1397010"/>
            </a:xfrm>
          </p:grpSpPr>
          <p:sp>
            <p:nvSpPr>
              <p:cNvPr id="14" name="타원 29"/>
              <p:cNvSpPr/>
              <p:nvPr/>
            </p:nvSpPr>
            <p:spPr>
              <a:xfrm>
                <a:off x="823491" y="1599942"/>
                <a:ext cx="2214578" cy="1397010"/>
              </a:xfrm>
              <a:prstGeom prst="ellipse">
                <a:avLst/>
              </a:prstGeom>
              <a:solidFill>
                <a:srgbClr val="2E75B6"/>
              </a:solidFill>
              <a:ln w="25400" cap="flat" cmpd="sng" algn="ctr">
                <a:noFill/>
                <a:prstDash val="solid"/>
              </a:ln>
              <a:effectLst/>
              <a:scene3d>
                <a:camera prst="perspectiveRelaxedModerately"/>
                <a:lightRig rig="threePt" dir="t"/>
              </a:scene3d>
              <a:sp3d extrusionH="381000">
                <a:bevelT/>
              </a:sp3d>
            </p:spPr>
            <p:txBody>
              <a:bodyPr rtlCol="0" anchor="ctr"/>
              <a:lstStyle/>
              <a:p>
                <a:pPr algn="ctr">
                  <a:defRPr/>
                </a:pPr>
                <a:endParaRPr lang="ko-KR" altLang="en-US" kern="0" dirty="0">
                  <a:solidFill>
                    <a:srgbClr val="C0BEBD"/>
                  </a:solidFill>
                  <a:latin typeface="微軟正黑體" panose="020B0604030504040204" pitchFamily="34" charset="-120"/>
                </a:endParaRPr>
              </a:p>
            </p:txBody>
          </p:sp>
          <p:sp>
            <p:nvSpPr>
              <p:cNvPr id="15" name="타원 31"/>
              <p:cNvSpPr/>
              <p:nvPr/>
            </p:nvSpPr>
            <p:spPr>
              <a:xfrm>
                <a:off x="966367" y="1726943"/>
                <a:ext cx="1928826" cy="1143008"/>
              </a:xfrm>
              <a:prstGeom prst="ellipse">
                <a:avLst/>
              </a:prstGeom>
              <a:solidFill>
                <a:srgbClr val="C0BEBD"/>
              </a:solidFill>
              <a:ln w="25400" cap="flat" cmpd="sng" algn="ctr">
                <a:noFill/>
                <a:prstDash val="solid"/>
              </a:ln>
              <a:effectLst/>
              <a:scene3d>
                <a:camera prst="perspectiveRelaxedModerately"/>
                <a:lightRig rig="threePt" dir="t"/>
              </a:scene3d>
              <a:sp3d>
                <a:bevelT w="152400" h="50800" prst="softRound"/>
              </a:sp3d>
            </p:spPr>
            <p:txBody>
              <a:bodyPr rtlCol="0" anchor="ctr"/>
              <a:lstStyle/>
              <a:p>
                <a:pPr algn="ctr">
                  <a:defRPr/>
                </a:pPr>
                <a:endParaRPr lang="ko-KR" altLang="en-US" kern="0" dirty="0">
                  <a:solidFill>
                    <a:srgbClr val="C0BEBD"/>
                  </a:solidFill>
                  <a:latin typeface="微軟正黑體" panose="020B0604030504040204" pitchFamily="34" charset="-120"/>
                </a:endParaRPr>
              </a:p>
            </p:txBody>
          </p:sp>
          <p:sp>
            <p:nvSpPr>
              <p:cNvPr id="18" name="TextBox 67"/>
              <p:cNvSpPr txBox="1"/>
              <p:nvPr/>
            </p:nvSpPr>
            <p:spPr>
              <a:xfrm>
                <a:off x="1016140" y="1894326"/>
                <a:ext cx="1938212" cy="816015"/>
              </a:xfrm>
              <a:prstGeom prst="rect">
                <a:avLst/>
              </a:prstGeom>
              <a:noFill/>
            </p:spPr>
            <p:txBody>
              <a:bodyPr wrap="square" rtlCol="0">
                <a:spAutoFit/>
              </a:bodyPr>
              <a:lstStyle/>
              <a:p>
                <a:pPr algn="ctr"/>
                <a:r>
                  <a:rPr lang="zh-TW" altLang="en-US" b="1" dirty="0">
                    <a:solidFill>
                      <a:prstClr val="black"/>
                    </a:solidFill>
                    <a:latin typeface="微軟正黑體" panose="020B0604030504040204" pitchFamily="34" charset="-120"/>
                    <a:ea typeface="微軟正黑體" panose="020B0604030504040204" pitchFamily="34" charset="-120"/>
                  </a:rPr>
                  <a:t>基礎</a:t>
                </a:r>
                <a:r>
                  <a:rPr lang="zh-TW" altLang="en-US" b="1" dirty="0" smtClean="0">
                    <a:solidFill>
                      <a:prstClr val="black"/>
                    </a:solidFill>
                    <a:latin typeface="微軟正黑體" panose="020B0604030504040204" pitchFamily="34" charset="-120"/>
                    <a:ea typeface="微軟正黑體" panose="020B0604030504040204" pitchFamily="34" charset="-120"/>
                  </a:rPr>
                  <a:t>建設</a:t>
                </a:r>
                <a:endParaRPr lang="en-US" altLang="zh-TW" b="1" dirty="0" smtClean="0">
                  <a:solidFill>
                    <a:prstClr val="black"/>
                  </a:solidFill>
                  <a:latin typeface="微軟正黑體" panose="020B0604030504040204" pitchFamily="34" charset="-120"/>
                  <a:ea typeface="微軟正黑體" panose="020B0604030504040204" pitchFamily="34" charset="-120"/>
                </a:endParaRPr>
              </a:p>
              <a:p>
                <a:pPr algn="ctr"/>
                <a:r>
                  <a:rPr lang="zh-TW" altLang="en-US" b="1" dirty="0">
                    <a:solidFill>
                      <a:prstClr val="black"/>
                    </a:solidFill>
                    <a:latin typeface="微軟正黑體" panose="020B0604030504040204" pitchFamily="34" charset="-120"/>
                    <a:ea typeface="微軟正黑體" panose="020B0604030504040204" pitchFamily="34" charset="-120"/>
                  </a:rPr>
                  <a:t>系統整合</a:t>
                </a:r>
              </a:p>
            </p:txBody>
          </p:sp>
        </p:grpSp>
        <p:grpSp>
          <p:nvGrpSpPr>
            <p:cNvPr id="10" name="群組 9"/>
            <p:cNvGrpSpPr/>
            <p:nvPr/>
          </p:nvGrpSpPr>
          <p:grpSpPr>
            <a:xfrm>
              <a:off x="3535407" y="1866923"/>
              <a:ext cx="2214578" cy="1152000"/>
              <a:chOff x="3460626" y="1521641"/>
              <a:chExt cx="2214578" cy="1397010"/>
            </a:xfrm>
          </p:grpSpPr>
          <p:sp>
            <p:nvSpPr>
              <p:cNvPr id="19" name="타원 30"/>
              <p:cNvSpPr/>
              <p:nvPr/>
            </p:nvSpPr>
            <p:spPr>
              <a:xfrm>
                <a:off x="3460626" y="1521641"/>
                <a:ext cx="2214578" cy="1397010"/>
              </a:xfrm>
              <a:prstGeom prst="ellipse">
                <a:avLst/>
              </a:prstGeom>
              <a:solidFill>
                <a:srgbClr val="7A9217"/>
              </a:solidFill>
              <a:ln w="25400" cap="flat" cmpd="sng" algn="ctr">
                <a:noFill/>
                <a:prstDash val="solid"/>
              </a:ln>
              <a:effectLst/>
              <a:scene3d>
                <a:camera prst="perspectiveRelaxedModerately"/>
                <a:lightRig rig="threePt" dir="t"/>
              </a:scene3d>
              <a:sp3d extrusionH="381000">
                <a:bevelT/>
              </a:sp3d>
            </p:spPr>
            <p:txBody>
              <a:bodyPr rtlCol="0" anchor="ctr"/>
              <a:lstStyle/>
              <a:p>
                <a:pPr algn="ctr">
                  <a:defRPr/>
                </a:pPr>
                <a:endParaRPr lang="ko-KR" altLang="en-US" kern="0" dirty="0">
                  <a:solidFill>
                    <a:srgbClr val="C0BEBD"/>
                  </a:solidFill>
                  <a:latin typeface="微軟正黑體" panose="020B0604030504040204" pitchFamily="34" charset="-120"/>
                </a:endParaRPr>
              </a:p>
            </p:txBody>
          </p:sp>
          <p:sp>
            <p:nvSpPr>
              <p:cNvPr id="20" name="타원 32"/>
              <p:cNvSpPr/>
              <p:nvPr/>
            </p:nvSpPr>
            <p:spPr>
              <a:xfrm>
                <a:off x="3603502" y="1648642"/>
                <a:ext cx="1928826" cy="1143008"/>
              </a:xfrm>
              <a:prstGeom prst="ellipse">
                <a:avLst/>
              </a:prstGeom>
              <a:solidFill>
                <a:srgbClr val="C0BEBD"/>
              </a:solidFill>
              <a:ln w="25400" cap="flat" cmpd="sng" algn="ctr">
                <a:noFill/>
                <a:prstDash val="solid"/>
              </a:ln>
              <a:effectLst/>
              <a:scene3d>
                <a:camera prst="perspectiveRelaxedModerately"/>
                <a:lightRig rig="threePt" dir="t"/>
              </a:scene3d>
              <a:sp3d>
                <a:bevelT w="152400" h="50800" prst="softRound"/>
              </a:sp3d>
            </p:spPr>
            <p:txBody>
              <a:bodyPr rtlCol="0" anchor="ctr"/>
              <a:lstStyle/>
              <a:p>
                <a:pPr algn="ctr">
                  <a:defRPr/>
                </a:pPr>
                <a:endParaRPr lang="ko-KR" altLang="en-US" kern="0" dirty="0">
                  <a:solidFill>
                    <a:srgbClr val="C0BEBD"/>
                  </a:solidFill>
                  <a:latin typeface="微軟正黑體" panose="020B0604030504040204" pitchFamily="34" charset="-120"/>
                </a:endParaRPr>
              </a:p>
            </p:txBody>
          </p:sp>
          <p:sp>
            <p:nvSpPr>
              <p:cNvPr id="21" name="TextBox 67"/>
              <p:cNvSpPr txBox="1"/>
              <p:nvPr/>
            </p:nvSpPr>
            <p:spPr>
              <a:xfrm>
                <a:off x="3621567" y="2019522"/>
                <a:ext cx="1880669" cy="466294"/>
              </a:xfrm>
              <a:prstGeom prst="rect">
                <a:avLst/>
              </a:prstGeom>
              <a:noFill/>
            </p:spPr>
            <p:txBody>
              <a:bodyPr wrap="square" rtlCol="0">
                <a:spAutoFit/>
              </a:bodyPr>
              <a:lstStyle/>
              <a:p>
                <a:pPr algn="ctr"/>
                <a:r>
                  <a:rPr lang="zh-TW" altLang="en-US" b="1" dirty="0" smtClean="0">
                    <a:solidFill>
                      <a:prstClr val="black"/>
                    </a:solidFill>
                    <a:latin typeface="微軟正黑體" panose="020B0604030504040204" pitchFamily="34" charset="-120"/>
                    <a:ea typeface="微軟正黑體" panose="020B0604030504040204" pitchFamily="34" charset="-120"/>
                  </a:rPr>
                  <a:t>整合產業供應鏈</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grpSp>
        <p:grpSp>
          <p:nvGrpSpPr>
            <p:cNvPr id="11" name="群組 10"/>
            <p:cNvGrpSpPr/>
            <p:nvPr/>
          </p:nvGrpSpPr>
          <p:grpSpPr>
            <a:xfrm>
              <a:off x="6183590" y="1866454"/>
              <a:ext cx="2214578" cy="1152000"/>
              <a:chOff x="6237338" y="1521641"/>
              <a:chExt cx="2214578" cy="1397010"/>
            </a:xfrm>
          </p:grpSpPr>
          <p:sp>
            <p:nvSpPr>
              <p:cNvPr id="16" name="타원 28"/>
              <p:cNvSpPr/>
              <p:nvPr/>
            </p:nvSpPr>
            <p:spPr>
              <a:xfrm>
                <a:off x="6237338" y="1521641"/>
                <a:ext cx="2214578" cy="1397010"/>
              </a:xfrm>
              <a:prstGeom prst="ellipse">
                <a:avLst/>
              </a:prstGeom>
              <a:solidFill>
                <a:srgbClr val="D43281"/>
              </a:solidFill>
              <a:ln w="25400" cap="flat" cmpd="sng" algn="ctr">
                <a:noFill/>
                <a:prstDash val="solid"/>
              </a:ln>
              <a:effectLst/>
              <a:scene3d>
                <a:camera prst="perspectiveRelaxedModerately"/>
                <a:lightRig rig="threePt" dir="t"/>
              </a:scene3d>
              <a:sp3d extrusionH="381000">
                <a:bevelT/>
              </a:sp3d>
            </p:spPr>
            <p:txBody>
              <a:bodyPr rtlCol="0" anchor="ctr"/>
              <a:lstStyle/>
              <a:p>
                <a:pPr algn="ctr">
                  <a:defRPr/>
                </a:pPr>
                <a:endParaRPr lang="ko-KR" altLang="en-US" kern="0" dirty="0">
                  <a:solidFill>
                    <a:srgbClr val="C0BEBD"/>
                  </a:solidFill>
                  <a:latin typeface="微軟正黑體" panose="020B0604030504040204" pitchFamily="34" charset="-120"/>
                </a:endParaRPr>
              </a:p>
            </p:txBody>
          </p:sp>
          <p:sp>
            <p:nvSpPr>
              <p:cNvPr id="17" name="타원 33"/>
              <p:cNvSpPr/>
              <p:nvPr/>
            </p:nvSpPr>
            <p:spPr>
              <a:xfrm>
                <a:off x="6397679" y="1648642"/>
                <a:ext cx="1928826" cy="1143008"/>
              </a:xfrm>
              <a:prstGeom prst="ellipse">
                <a:avLst/>
              </a:prstGeom>
              <a:solidFill>
                <a:srgbClr val="C0BEBD"/>
              </a:solidFill>
              <a:ln w="25400" cap="flat" cmpd="sng" algn="ctr">
                <a:noFill/>
                <a:prstDash val="solid"/>
              </a:ln>
              <a:effectLst/>
              <a:scene3d>
                <a:camera prst="perspectiveRelaxedModerately"/>
                <a:lightRig rig="threePt" dir="t"/>
              </a:scene3d>
              <a:sp3d>
                <a:bevelT w="152400" h="50800" prst="softRound"/>
              </a:sp3d>
            </p:spPr>
            <p:txBody>
              <a:bodyPr rtlCol="0" anchor="ctr"/>
              <a:lstStyle/>
              <a:p>
                <a:pPr algn="ctr">
                  <a:defRPr/>
                </a:pPr>
                <a:endParaRPr lang="ko-KR" altLang="en-US" kern="0" dirty="0">
                  <a:solidFill>
                    <a:srgbClr val="C0BEBD"/>
                  </a:solidFill>
                  <a:latin typeface="微軟正黑體" panose="020B0604030504040204" pitchFamily="34" charset="-120"/>
                </a:endParaRPr>
              </a:p>
            </p:txBody>
          </p:sp>
          <p:sp>
            <p:nvSpPr>
              <p:cNvPr id="22" name="TextBox 67"/>
              <p:cNvSpPr txBox="1"/>
              <p:nvPr/>
            </p:nvSpPr>
            <p:spPr>
              <a:xfrm>
                <a:off x="6413680" y="1816593"/>
                <a:ext cx="1928826" cy="816015"/>
              </a:xfrm>
              <a:prstGeom prst="rect">
                <a:avLst/>
              </a:prstGeom>
              <a:noFill/>
            </p:spPr>
            <p:txBody>
              <a:bodyPr wrap="square" rtlCol="0">
                <a:spAutoFit/>
              </a:bodyPr>
              <a:lstStyle/>
              <a:p>
                <a:pPr algn="ctr"/>
                <a:r>
                  <a:rPr lang="zh-TW" altLang="en-US" b="1" dirty="0">
                    <a:solidFill>
                      <a:prstClr val="black"/>
                    </a:solidFill>
                    <a:latin typeface="微軟正黑體" panose="020B0604030504040204" pitchFamily="34" charset="-120"/>
                    <a:ea typeface="微軟正黑體" panose="020B0604030504040204" pitchFamily="34" charset="-120"/>
                  </a:rPr>
                  <a:t>人口</a:t>
                </a:r>
                <a:r>
                  <a:rPr lang="zh-TW" altLang="en-US" b="1" dirty="0" smtClean="0">
                    <a:solidFill>
                      <a:prstClr val="black"/>
                    </a:solidFill>
                    <a:latin typeface="微軟正黑體" panose="020B0604030504040204" pitchFamily="34" charset="-120"/>
                    <a:ea typeface="微軟正黑體" panose="020B0604030504040204" pitchFamily="34" charset="-120"/>
                  </a:rPr>
                  <a:t>年輕</a:t>
                </a:r>
                <a:endParaRPr lang="en-US" altLang="zh-TW" b="1" dirty="0" smtClean="0">
                  <a:solidFill>
                    <a:prstClr val="black"/>
                  </a:solidFill>
                  <a:latin typeface="微軟正黑體" panose="020B0604030504040204" pitchFamily="34" charset="-120"/>
                  <a:ea typeface="微軟正黑體" panose="020B0604030504040204" pitchFamily="34" charset="-120"/>
                </a:endParaRPr>
              </a:p>
              <a:p>
                <a:pPr algn="ctr"/>
                <a:r>
                  <a:rPr lang="zh-TW" altLang="en-US" b="1" dirty="0" smtClean="0">
                    <a:solidFill>
                      <a:prstClr val="black"/>
                    </a:solidFill>
                    <a:latin typeface="微軟正黑體" panose="020B0604030504040204" pitchFamily="34" charset="-120"/>
                    <a:ea typeface="微軟正黑體" panose="020B0604030504040204" pitchFamily="34" charset="-120"/>
                  </a:rPr>
                  <a:t>消費</a:t>
                </a:r>
                <a:r>
                  <a:rPr lang="zh-TW" altLang="en-US" b="1" dirty="0">
                    <a:solidFill>
                      <a:prstClr val="black"/>
                    </a:solidFill>
                    <a:latin typeface="微軟正黑體" panose="020B0604030504040204" pitchFamily="34" charset="-120"/>
                    <a:ea typeface="微軟正黑體" panose="020B0604030504040204" pitchFamily="34" charset="-120"/>
                  </a:rPr>
                  <a:t>暢旺</a:t>
                </a:r>
              </a:p>
            </p:txBody>
          </p:sp>
        </p:grpSp>
        <p:sp>
          <p:nvSpPr>
            <p:cNvPr id="23" name="文字方塊 22"/>
            <p:cNvSpPr txBox="1"/>
            <p:nvPr/>
          </p:nvSpPr>
          <p:spPr>
            <a:xfrm>
              <a:off x="1089617" y="3146204"/>
              <a:ext cx="1837590" cy="416558"/>
            </a:xfrm>
            <a:prstGeom prst="rect">
              <a:avLst/>
            </a:prstGeom>
            <a:noFill/>
          </p:spPr>
          <p:txBody>
            <a:bodyPr wrap="square" rtlCol="0">
              <a:spAutoFit/>
            </a:bodyPr>
            <a:lstStyle/>
            <a:p>
              <a:pPr algn="ctr"/>
              <a:r>
                <a:rPr lang="zh-TW" altLang="en-US" sz="2000" b="1" dirty="0">
                  <a:solidFill>
                    <a:srgbClr val="2E75B6"/>
                  </a:solidFill>
                  <a:latin typeface="微軟正黑體" panose="020B0604030504040204" pitchFamily="34" charset="-120"/>
                  <a:ea typeface="微軟正黑體" panose="020B0604030504040204" pitchFamily="34" charset="-120"/>
                </a:rPr>
                <a:t>經貿合作</a:t>
              </a:r>
            </a:p>
          </p:txBody>
        </p:sp>
        <p:sp>
          <p:nvSpPr>
            <p:cNvPr id="25" name="文字方塊 24"/>
            <p:cNvSpPr txBox="1"/>
            <p:nvPr/>
          </p:nvSpPr>
          <p:spPr>
            <a:xfrm>
              <a:off x="4020554" y="3146204"/>
              <a:ext cx="1255892" cy="416558"/>
            </a:xfrm>
            <a:prstGeom prst="rect">
              <a:avLst/>
            </a:prstGeom>
            <a:noFill/>
          </p:spPr>
          <p:txBody>
            <a:bodyPr wrap="square" rtlCol="0">
              <a:spAutoFit/>
            </a:bodyPr>
            <a:lstStyle/>
            <a:p>
              <a:r>
                <a:rPr lang="zh-TW" altLang="en-US" sz="2000" b="1" dirty="0" smtClean="0">
                  <a:solidFill>
                    <a:srgbClr val="7A9217"/>
                  </a:solidFill>
                  <a:latin typeface="微軟正黑體" panose="020B0604030504040204" pitchFamily="34" charset="-120"/>
                  <a:ea typeface="微軟正黑體" panose="020B0604030504040204" pitchFamily="34" charset="-120"/>
                </a:rPr>
                <a:t>產業合作</a:t>
              </a:r>
              <a:endParaRPr lang="zh-TW" altLang="en-US" sz="2000" b="1" dirty="0">
                <a:solidFill>
                  <a:srgbClr val="7A9217"/>
                </a:solidFill>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6776658" y="3140576"/>
              <a:ext cx="1380105" cy="416558"/>
            </a:xfrm>
            <a:prstGeom prst="rect">
              <a:avLst/>
            </a:prstGeom>
            <a:noFill/>
          </p:spPr>
          <p:txBody>
            <a:bodyPr wrap="square" rtlCol="0">
              <a:spAutoFit/>
            </a:bodyPr>
            <a:lstStyle/>
            <a:p>
              <a:r>
                <a:rPr lang="zh-TW" altLang="en-US" sz="2000" b="1" dirty="0">
                  <a:solidFill>
                    <a:srgbClr val="D43281"/>
                  </a:solidFill>
                  <a:latin typeface="微軟正黑體" panose="020B0604030504040204" pitchFamily="34" charset="-120"/>
                  <a:ea typeface="微軟正黑體" panose="020B0604030504040204" pitchFamily="34" charset="-120"/>
                </a:rPr>
                <a:t>內需延伸</a:t>
              </a:r>
            </a:p>
          </p:txBody>
        </p:sp>
      </p:grpSp>
      <p:sp>
        <p:nvSpPr>
          <p:cNvPr id="55" name="標題 1"/>
          <p:cNvSpPr txBox="1">
            <a:spLocks/>
          </p:cNvSpPr>
          <p:nvPr/>
        </p:nvSpPr>
        <p:spPr>
          <a:xfrm>
            <a:off x="1475656" y="836712"/>
            <a:ext cx="6480720" cy="7200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2E75B6"/>
                </a:solidFill>
                <a:latin typeface="微軟正黑體" pitchFamily="34" charset="-120"/>
                <a:ea typeface="微軟正黑體" pitchFamily="34" charset="-120"/>
                <a:cs typeface="+mj-cs"/>
              </a:defRPr>
            </a:lvl1pPr>
          </a:lstStyle>
          <a:p>
            <a:pPr algn="ctr"/>
            <a:endParaRPr lang="zh-TW" altLang="en-US" dirty="0"/>
          </a:p>
        </p:txBody>
      </p:sp>
      <p:sp>
        <p:nvSpPr>
          <p:cNvPr id="61" name="標題 5"/>
          <p:cNvSpPr txBox="1">
            <a:spLocks/>
          </p:cNvSpPr>
          <p:nvPr/>
        </p:nvSpPr>
        <p:spPr>
          <a:xfrm>
            <a:off x="683568" y="731015"/>
            <a:ext cx="2029236" cy="573173"/>
          </a:xfrm>
          <a:prstGeom prst="rect">
            <a:avLst/>
          </a:prstGeom>
        </p:spPr>
        <p:txBody>
          <a:bodyPr vert="horz" lIns="91440" tIns="45720" rIns="91440" bIns="45720" rtlCol="0" anchor="ctr">
            <a:normAutofit fontScale="92500"/>
          </a:bodyPr>
          <a:lstStyle>
            <a:lvl1pPr algn="ctr">
              <a:spcBef>
                <a:spcPct val="0"/>
              </a:spcBef>
              <a:buNone/>
              <a:defRPr sz="3000" b="1" i="0" baseline="0">
                <a:solidFill>
                  <a:srgbClr val="06397C"/>
                </a:solidFill>
                <a:latin typeface="Microsoft JhengHei"/>
                <a:ea typeface="Microsoft JhengHei"/>
                <a:cs typeface="Microsoft JhengHei"/>
              </a:defRPr>
            </a:lvl1pPr>
          </a:lstStyle>
          <a:p>
            <a:r>
              <a:rPr lang="zh-TW" altLang="en-US" dirty="0" smtClean="0">
                <a:latin typeface="微軟正黑體" panose="020B0604030504040204" pitchFamily="34" charset="-120"/>
                <a:ea typeface="微軟正黑體" panose="020B0604030504040204" pitchFamily="34" charset="-120"/>
              </a:rPr>
              <a:t>臺灣形象展</a:t>
            </a:r>
            <a:endParaRPr lang="zh-TW" altLang="en-US"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76811730"/>
              </p:ext>
            </p:extLst>
          </p:nvPr>
        </p:nvGraphicFramePr>
        <p:xfrm>
          <a:off x="417902" y="3526847"/>
          <a:ext cx="2744518" cy="1835924"/>
        </p:xfrm>
        <a:graphic>
          <a:graphicData uri="http://schemas.openxmlformats.org/drawingml/2006/table">
            <a:tbl>
              <a:tblPr firstRow="1" bandRow="1">
                <a:tableStyleId>{5C22544A-7EE6-4342-B048-85BDC9FD1C3A}</a:tableStyleId>
              </a:tblPr>
              <a:tblGrid>
                <a:gridCol w="2744518"/>
              </a:tblGrid>
              <a:tr h="400066">
                <a:tc>
                  <a:txBody>
                    <a:bodyPr/>
                    <a:lstStyle/>
                    <a:p>
                      <a:pPr algn="ctr"/>
                      <a:r>
                        <a:rPr lang="zh-TW" altLang="en-US" sz="2400" dirty="0" smtClean="0"/>
                        <a:t>政府形象區</a:t>
                      </a:r>
                      <a:endParaRPr lang="zh-TW" altLang="en-US" sz="2400" dirty="0"/>
                    </a:p>
                  </a:txBody>
                  <a:tcPr/>
                </a:tc>
              </a:tr>
              <a:tr h="1378724">
                <a:tc>
                  <a:txBody>
                    <a:bodyPr/>
                    <a:lstStyle/>
                    <a:p>
                      <a:pPr algn="ctr"/>
                      <a:endParaRPr lang="zh-TW" altLang="en-US" sz="2000" dirty="0"/>
                    </a:p>
                  </a:txBody>
                  <a:tcPr anchor="ctr"/>
                </a:tc>
              </a:tr>
            </a:tbl>
          </a:graphicData>
        </a:graphic>
      </p:graphicFrame>
      <p:graphicFrame>
        <p:nvGraphicFramePr>
          <p:cNvPr id="56" name="表格 55"/>
          <p:cNvGraphicFramePr>
            <a:graphicFrameLocks noGrp="1"/>
          </p:cNvGraphicFramePr>
          <p:nvPr>
            <p:extLst>
              <p:ext uri="{D42A27DB-BD31-4B8C-83A1-F6EECF244321}">
                <p14:modId xmlns:p14="http://schemas.microsoft.com/office/powerpoint/2010/main" val="4144023243"/>
              </p:ext>
            </p:extLst>
          </p:nvPr>
        </p:nvGraphicFramePr>
        <p:xfrm>
          <a:off x="3198964" y="3526847"/>
          <a:ext cx="2744518" cy="1678131"/>
        </p:xfrm>
        <a:graphic>
          <a:graphicData uri="http://schemas.openxmlformats.org/drawingml/2006/table">
            <a:tbl>
              <a:tblPr firstRow="1" bandRow="1">
                <a:tableStyleId>{F5AB1C69-6EDB-4FF4-983F-18BD219EF322}</a:tableStyleId>
              </a:tblPr>
              <a:tblGrid>
                <a:gridCol w="2744518"/>
              </a:tblGrid>
              <a:tr h="456554">
                <a:tc>
                  <a:txBody>
                    <a:bodyPr/>
                    <a:lstStyle/>
                    <a:p>
                      <a:pPr algn="ctr"/>
                      <a:r>
                        <a:rPr lang="en-US" altLang="zh-TW" sz="2400" dirty="0" smtClean="0">
                          <a:latin typeface="微軟正黑體" panose="020B0604030504040204" pitchFamily="34" charset="-120"/>
                          <a:ea typeface="微軟正黑體" panose="020B0604030504040204" pitchFamily="34" charset="-120"/>
                        </a:rPr>
                        <a:t>5+2</a:t>
                      </a:r>
                      <a:r>
                        <a:rPr lang="zh-TW" altLang="en-US" sz="2400" dirty="0" smtClean="0">
                          <a:latin typeface="微軟正黑體" panose="020B0604030504040204" pitchFamily="34" charset="-120"/>
                          <a:ea typeface="微軟正黑體" panose="020B0604030504040204" pitchFamily="34" charset="-120"/>
                        </a:rPr>
                        <a:t>產業區</a:t>
                      </a:r>
                      <a:endParaRPr lang="zh-TW" altLang="en-US" sz="2400" dirty="0">
                        <a:latin typeface="微軟正黑體" panose="020B0604030504040204" pitchFamily="34" charset="-120"/>
                        <a:ea typeface="微軟正黑體" panose="020B0604030504040204" pitchFamily="34" charset="-120"/>
                      </a:endParaRPr>
                    </a:p>
                  </a:txBody>
                  <a:tcPr/>
                </a:tc>
              </a:tr>
              <a:tr h="1220931">
                <a:tc>
                  <a:txBody>
                    <a:bodyPr/>
                    <a:lstStyle/>
                    <a:p>
                      <a:pPr algn="ctr"/>
                      <a:endParaRPr lang="zh-TW" altLang="en-US" sz="2000" dirty="0">
                        <a:latin typeface="微軟正黑體" panose="020B0604030504040204" pitchFamily="34" charset="-120"/>
                        <a:ea typeface="微軟正黑體" panose="020B0604030504040204" pitchFamily="34" charset="-120"/>
                      </a:endParaRPr>
                    </a:p>
                  </a:txBody>
                  <a:tcPr/>
                </a:tc>
              </a:tr>
            </a:tbl>
          </a:graphicData>
        </a:graphic>
      </p:graphicFrame>
      <p:graphicFrame>
        <p:nvGraphicFramePr>
          <p:cNvPr id="57" name="表格 56"/>
          <p:cNvGraphicFramePr>
            <a:graphicFrameLocks noGrp="1"/>
          </p:cNvGraphicFramePr>
          <p:nvPr>
            <p:extLst>
              <p:ext uri="{D42A27DB-BD31-4B8C-83A1-F6EECF244321}">
                <p14:modId xmlns:p14="http://schemas.microsoft.com/office/powerpoint/2010/main" val="3849738840"/>
              </p:ext>
            </p:extLst>
          </p:nvPr>
        </p:nvGraphicFramePr>
        <p:xfrm>
          <a:off x="6003946" y="3526847"/>
          <a:ext cx="2744518" cy="1767840"/>
        </p:xfrm>
        <a:graphic>
          <a:graphicData uri="http://schemas.openxmlformats.org/drawingml/2006/table">
            <a:tbl>
              <a:tblPr firstRow="1" bandRow="1">
                <a:tableStyleId>{21E4AEA4-8DFA-4A89-87EB-49C32662AFE0}</a:tableStyleId>
              </a:tblPr>
              <a:tblGrid>
                <a:gridCol w="2744518"/>
              </a:tblGrid>
              <a:tr h="396769">
                <a:tc>
                  <a:txBody>
                    <a:bodyPr/>
                    <a:lstStyle/>
                    <a:p>
                      <a:pPr algn="ctr"/>
                      <a:r>
                        <a:rPr lang="zh-TW" altLang="en-US" sz="2400" dirty="0" smtClean="0">
                          <a:latin typeface="微軟正黑體" panose="020B0604030504040204" pitchFamily="34" charset="-120"/>
                          <a:ea typeface="微軟正黑體" panose="020B0604030504040204" pitchFamily="34" charset="-120"/>
                        </a:rPr>
                        <a:t>廠商參展區</a:t>
                      </a:r>
                      <a:endParaRPr lang="zh-TW" altLang="en-US" sz="2400" dirty="0">
                        <a:latin typeface="微軟正黑體" panose="020B0604030504040204" pitchFamily="34" charset="-120"/>
                        <a:ea typeface="微軟正黑體" panose="020B0604030504040204" pitchFamily="34" charset="-120"/>
                      </a:endParaRPr>
                    </a:p>
                  </a:txBody>
                  <a:tcPr/>
                </a:tc>
              </a:tr>
              <a:tr h="411908">
                <a:tc>
                  <a:txBody>
                    <a:bodyPr/>
                    <a:lstStyle/>
                    <a:p>
                      <a:pPr algn="ctr"/>
                      <a:endParaRPr lang="en-US" altLang="zh-TW" sz="2000" dirty="0" smtClean="0">
                        <a:latin typeface="微軟正黑體" panose="020B0604030504040204" pitchFamily="34" charset="-120"/>
                        <a:ea typeface="微軟正黑體" panose="020B0604030504040204" pitchFamily="34" charset="-120"/>
                      </a:endParaRPr>
                    </a:p>
                    <a:p>
                      <a:pPr algn="ctr"/>
                      <a:endParaRPr lang="en-US" altLang="zh-TW" sz="2000" dirty="0" smtClean="0">
                        <a:latin typeface="微軟正黑體" panose="020B0604030504040204" pitchFamily="34" charset="-120"/>
                        <a:ea typeface="微軟正黑體" panose="020B0604030504040204" pitchFamily="34" charset="-120"/>
                      </a:endParaRPr>
                    </a:p>
                    <a:p>
                      <a:pPr algn="ctr"/>
                      <a:endParaRPr lang="en-US" altLang="zh-TW" sz="2000" dirty="0" smtClean="0">
                        <a:latin typeface="微軟正黑體" panose="020B0604030504040204" pitchFamily="34" charset="-120"/>
                        <a:ea typeface="微軟正黑體" panose="020B0604030504040204" pitchFamily="34" charset="-120"/>
                      </a:endParaRPr>
                    </a:p>
                    <a:p>
                      <a:pPr algn="ctr"/>
                      <a:endParaRPr lang="en-US" altLang="zh-TW" sz="2000" dirty="0" smtClean="0">
                        <a:latin typeface="微軟正黑體" panose="020B0604030504040204" pitchFamily="34" charset="-120"/>
                        <a:ea typeface="微軟正黑體" panose="020B0604030504040204" pitchFamily="34" charset="-120"/>
                      </a:endParaRPr>
                    </a:p>
                  </a:txBody>
                  <a:tcPr/>
                </a:tc>
              </a:tr>
            </a:tbl>
          </a:graphicData>
        </a:graphic>
      </p:graphicFrame>
      <p:sp>
        <p:nvSpPr>
          <p:cNvPr id="64" name="矩形 63"/>
          <p:cNvSpPr/>
          <p:nvPr/>
        </p:nvSpPr>
        <p:spPr>
          <a:xfrm>
            <a:off x="3165771" y="5312295"/>
            <a:ext cx="2740917" cy="399298"/>
          </a:xfrm>
          <a:prstGeom prst="rect">
            <a:avLst/>
          </a:prstGeom>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臺灣週</a:t>
            </a:r>
          </a:p>
        </p:txBody>
      </p:sp>
      <p:sp>
        <p:nvSpPr>
          <p:cNvPr id="65" name="矩形 64"/>
          <p:cNvSpPr/>
          <p:nvPr/>
        </p:nvSpPr>
        <p:spPr>
          <a:xfrm>
            <a:off x="6007547" y="5312295"/>
            <a:ext cx="2740917" cy="399298"/>
          </a:xfrm>
          <a:prstGeom prst="rect">
            <a:avLst/>
          </a:prstGeom>
          <a:ln>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臺灣精品發表</a:t>
            </a:r>
            <a:r>
              <a:rPr lang="zh-TW" altLang="en-US" dirty="0" smtClean="0">
                <a:latin typeface="微軟正黑體" panose="020B0604030504040204" pitchFamily="34" charset="-120"/>
                <a:ea typeface="微軟正黑體" panose="020B0604030504040204" pitchFamily="34" charset="-120"/>
              </a:rPr>
              <a:t>會、路跑</a:t>
            </a:r>
            <a:endParaRPr lang="zh-TW" altLang="en-US" dirty="0">
              <a:latin typeface="微軟正黑體" panose="020B0604030504040204" pitchFamily="34" charset="-120"/>
              <a:ea typeface="微軟正黑體" panose="020B0604030504040204" pitchFamily="34" charset="-120"/>
            </a:endParaRPr>
          </a:p>
        </p:txBody>
      </p:sp>
      <p:sp>
        <p:nvSpPr>
          <p:cNvPr id="67" name="矩形 66"/>
          <p:cNvSpPr/>
          <p:nvPr/>
        </p:nvSpPr>
        <p:spPr>
          <a:xfrm>
            <a:off x="6007547" y="5711593"/>
            <a:ext cx="2740917" cy="399298"/>
          </a:xfrm>
          <a:prstGeom prst="rect">
            <a:avLst/>
          </a:prstGeom>
          <a:ln>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貿易洽談會</a:t>
            </a:r>
            <a:endParaRPr lang="zh-TW" altLang="en-US" dirty="0">
              <a:latin typeface="微軟正黑體" panose="020B0604030504040204" pitchFamily="34" charset="-120"/>
              <a:ea typeface="微軟正黑體" panose="020B0604030504040204" pitchFamily="34" charset="-120"/>
            </a:endParaRPr>
          </a:p>
        </p:txBody>
      </p:sp>
      <p:pic>
        <p:nvPicPr>
          <p:cNvPr id="70" name="Picture 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689" y="4015820"/>
            <a:ext cx="2305935" cy="13224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4337" y="3983217"/>
            <a:ext cx="2463165" cy="13550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6" descr="http://bto-pc.jp/btopc-com/assets_c/2016/06/ct2016-thumb-450x324-2535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00" y="4045481"/>
            <a:ext cx="2130458" cy="12927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3" name="矩形 72"/>
          <p:cNvSpPr/>
          <p:nvPr/>
        </p:nvSpPr>
        <p:spPr>
          <a:xfrm>
            <a:off x="417902" y="5312295"/>
            <a:ext cx="2740917" cy="399298"/>
          </a:xfrm>
          <a:prstGeom prst="rect">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教育部</a:t>
            </a:r>
          </a:p>
        </p:txBody>
      </p:sp>
      <p:sp>
        <p:nvSpPr>
          <p:cNvPr id="74" name="矩形 73"/>
          <p:cNvSpPr/>
          <p:nvPr/>
        </p:nvSpPr>
        <p:spPr>
          <a:xfrm>
            <a:off x="417902" y="5711593"/>
            <a:ext cx="2740917" cy="399298"/>
          </a:xfrm>
          <a:prstGeom prst="rect">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衛福</a:t>
            </a:r>
            <a:r>
              <a:rPr lang="zh-TW" altLang="en-US" dirty="0" smtClean="0">
                <a:latin typeface="微軟正黑體" panose="020B0604030504040204" pitchFamily="34" charset="-120"/>
                <a:ea typeface="微軟正黑體" panose="020B0604030504040204" pitchFamily="34" charset="-120"/>
              </a:rPr>
              <a:t>部等</a:t>
            </a:r>
            <a:endParaRPr lang="zh-TW" altLang="en-US"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712804" y="694437"/>
            <a:ext cx="5914138" cy="646331"/>
          </a:xfrm>
          <a:prstGeom prst="rect">
            <a:avLst/>
          </a:prstGeom>
          <a:solidFill>
            <a:srgbClr val="FFC000"/>
          </a:solid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本年首次於東協市場舉辦臺灣形象展，透過展覽平臺及多元推廣方式對當地政府、業者與民眾整體行銷臺灣</a:t>
            </a:r>
          </a:p>
        </p:txBody>
      </p:sp>
      <p:pic>
        <p:nvPicPr>
          <p:cNvPr id="60"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2832" y1="49296" x2="2832" y2="49296"/>
                        <a14:foregroundMark x1="6855" y1="29577" x2="6855" y2="29577"/>
                        <a14:foregroundMark x1="7154" y1="60563" x2="7154" y2="60563"/>
                        <a14:backgroundMark x1="1341" y1="8451" x2="1341" y2="8451"/>
                        <a14:backgroundMark x1="99404" y1="8451" x2="99404" y2="8451"/>
                      </a14:backgroundRemoval>
                    </a14:imgEffect>
                  </a14:imgLayer>
                </a14:imgProps>
              </a:ext>
              <a:ext uri="{28A0092B-C50C-407E-A947-70E740481C1C}">
                <a14:useLocalDpi xmlns:a14="http://schemas.microsoft.com/office/drawing/2010/main" val="0"/>
              </a:ext>
            </a:extLst>
          </a:blip>
          <a:srcRect/>
          <a:stretch>
            <a:fillRect/>
          </a:stretch>
        </p:blipFill>
        <p:spPr bwMode="auto">
          <a:xfrm>
            <a:off x="1493093" y="2842328"/>
            <a:ext cx="639127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矩形 62"/>
          <p:cNvSpPr/>
          <p:nvPr/>
        </p:nvSpPr>
        <p:spPr>
          <a:xfrm>
            <a:off x="3165770" y="5711593"/>
            <a:ext cx="2740917" cy="399298"/>
          </a:xfrm>
          <a:prstGeom prst="rect">
            <a:avLst/>
          </a:prstGeom>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媒體團</a:t>
            </a:r>
          </a:p>
        </p:txBody>
      </p:sp>
      <p:sp>
        <p:nvSpPr>
          <p:cNvPr id="66" name="Text Box 9"/>
          <p:cNvSpPr txBox="1">
            <a:spLocks noChangeArrowheads="1"/>
          </p:cNvSpPr>
          <p:nvPr/>
        </p:nvSpPr>
        <p:spPr bwMode="auto">
          <a:xfrm>
            <a:off x="1094964" y="44568"/>
            <a:ext cx="7077436" cy="523220"/>
          </a:xfrm>
          <a:prstGeom prst="rect">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一、推廣貿易工作</a:t>
            </a:r>
            <a:r>
              <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國際市場開發</a:t>
            </a:r>
            <a:r>
              <a:rPr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(2/5)</a:t>
            </a:r>
            <a:endParaRPr kumimoji="0"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68" name="直線コネクタ 81"/>
          <p:cNvCxnSpPr>
            <a:cxnSpLocks noChangeShapeType="1"/>
          </p:cNvCxnSpPr>
          <p:nvPr/>
        </p:nvCxnSpPr>
        <p:spPr bwMode="auto">
          <a:xfrm rot="10800000">
            <a:off x="958354" y="549275"/>
            <a:ext cx="7358062"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grpSp>
        <p:nvGrpSpPr>
          <p:cNvPr id="4" name="群組 3"/>
          <p:cNvGrpSpPr/>
          <p:nvPr/>
        </p:nvGrpSpPr>
        <p:grpSpPr>
          <a:xfrm>
            <a:off x="2940624" y="6098162"/>
            <a:ext cx="3318469" cy="852710"/>
            <a:chOff x="1863224" y="5390372"/>
            <a:chExt cx="5844159" cy="1838996"/>
          </a:xfrm>
        </p:grpSpPr>
        <p:grpSp>
          <p:nvGrpSpPr>
            <p:cNvPr id="47" name="群組 46"/>
            <p:cNvGrpSpPr/>
            <p:nvPr/>
          </p:nvGrpSpPr>
          <p:grpSpPr>
            <a:xfrm>
              <a:off x="2000356" y="5390372"/>
              <a:ext cx="4927265" cy="1278988"/>
              <a:chOff x="2000355" y="4149080"/>
              <a:chExt cx="4927265" cy="1278988"/>
            </a:xfrm>
          </p:grpSpPr>
          <p:sp>
            <p:nvSpPr>
              <p:cNvPr id="48" name="橢圓 47"/>
              <p:cNvSpPr/>
              <p:nvPr/>
            </p:nvSpPr>
            <p:spPr>
              <a:xfrm>
                <a:off x="2000355" y="4872892"/>
                <a:ext cx="4927265" cy="55517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latin typeface="微軟正黑體" panose="020B0604030504040204" pitchFamily="34" charset="-120"/>
                  <a:ea typeface="微軟正黑體" panose="020B0604030504040204" pitchFamily="34" charset="-120"/>
                </a:endParaRPr>
              </a:p>
            </p:txBody>
          </p:sp>
          <p:pic>
            <p:nvPicPr>
              <p:cNvPr id="49" name="圖片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3015" y="4149080"/>
                <a:ext cx="1154106" cy="1154101"/>
              </a:xfrm>
              <a:prstGeom prst="rect">
                <a:avLst/>
              </a:prstGeom>
            </p:spPr>
          </p:pic>
          <p:pic>
            <p:nvPicPr>
              <p:cNvPr id="50" name="圖片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1205" y="4412329"/>
                <a:ext cx="845604" cy="845604"/>
              </a:xfrm>
              <a:prstGeom prst="rect">
                <a:avLst/>
              </a:prstGeom>
            </p:spPr>
          </p:pic>
          <p:pic>
            <p:nvPicPr>
              <p:cNvPr id="51" name="圖片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38326" y="4466055"/>
                <a:ext cx="979101" cy="738151"/>
              </a:xfrm>
              <a:prstGeom prst="rect">
                <a:avLst/>
              </a:prstGeom>
            </p:spPr>
          </p:pic>
        </p:grpSp>
        <p:sp>
          <p:nvSpPr>
            <p:cNvPr id="52" name="文字方塊 51"/>
            <p:cNvSpPr txBox="1"/>
            <p:nvPr/>
          </p:nvSpPr>
          <p:spPr>
            <a:xfrm>
              <a:off x="1863224" y="6499226"/>
              <a:ext cx="1770616" cy="730142"/>
            </a:xfrm>
            <a:prstGeom prst="rect">
              <a:avLst/>
            </a:prstGeom>
            <a:noFill/>
          </p:spPr>
          <p:txBody>
            <a:bodyPr wrap="none" rtlCol="0">
              <a:spAutoFit/>
            </a:bodyPr>
            <a:lstStyle/>
            <a:p>
              <a:r>
                <a:rPr lang="zh-TW" altLang="en-US" sz="1600" dirty="0" smtClean="0">
                  <a:solidFill>
                    <a:prstClr val="black"/>
                  </a:solidFill>
                  <a:latin typeface="微軟正黑體" panose="020B0604030504040204" pitchFamily="34" charset="-120"/>
                  <a:ea typeface="微軟正黑體" panose="020B0604030504040204" pitchFamily="34" charset="-120"/>
                </a:rPr>
                <a:t>當地政府</a:t>
              </a:r>
              <a:endParaRPr lang="zh-TW" altLang="en-US" sz="1600" dirty="0">
                <a:solidFill>
                  <a:prstClr val="black"/>
                </a:solidFill>
                <a:latin typeface="微軟正黑體" panose="020B0604030504040204" pitchFamily="34" charset="-120"/>
                <a:ea typeface="微軟正黑體" panose="020B0604030504040204" pitchFamily="34" charset="-120"/>
              </a:endParaRPr>
            </a:p>
          </p:txBody>
        </p:sp>
        <p:sp>
          <p:nvSpPr>
            <p:cNvPr id="53" name="文字方塊 52"/>
            <p:cNvSpPr txBox="1"/>
            <p:nvPr/>
          </p:nvSpPr>
          <p:spPr>
            <a:xfrm>
              <a:off x="5575415" y="6435113"/>
              <a:ext cx="2131968" cy="730142"/>
            </a:xfrm>
            <a:prstGeom prst="rect">
              <a:avLst/>
            </a:prstGeom>
            <a:noFill/>
          </p:spPr>
          <p:txBody>
            <a:bodyPr wrap="none" rtlCol="0">
              <a:spAutoFit/>
            </a:bodyPr>
            <a:lstStyle/>
            <a:p>
              <a:r>
                <a:rPr lang="zh-TW" altLang="en-US" sz="1600" dirty="0" smtClean="0">
                  <a:solidFill>
                    <a:prstClr val="black"/>
                  </a:solidFill>
                  <a:latin typeface="微軟正黑體" panose="020B0604030504040204" pitchFamily="34" charset="-120"/>
                  <a:ea typeface="微軟正黑體" panose="020B0604030504040204" pitchFamily="34" charset="-120"/>
                </a:rPr>
                <a:t>當地消費者</a:t>
              </a:r>
              <a:endParaRPr lang="zh-TW" altLang="en-US" sz="1600" dirty="0">
                <a:solidFill>
                  <a:prstClr val="black"/>
                </a:solidFill>
                <a:latin typeface="微軟正黑體" panose="020B0604030504040204" pitchFamily="34" charset="-120"/>
                <a:ea typeface="微軟正黑體" panose="020B0604030504040204" pitchFamily="34" charset="-120"/>
              </a:endParaRPr>
            </a:p>
          </p:txBody>
        </p:sp>
        <p:sp>
          <p:nvSpPr>
            <p:cNvPr id="54" name="文字方塊 53"/>
            <p:cNvSpPr txBox="1"/>
            <p:nvPr/>
          </p:nvSpPr>
          <p:spPr>
            <a:xfrm>
              <a:off x="3556311" y="6476859"/>
              <a:ext cx="1770616" cy="730142"/>
            </a:xfrm>
            <a:prstGeom prst="rect">
              <a:avLst/>
            </a:prstGeom>
            <a:noFill/>
          </p:spPr>
          <p:txBody>
            <a:bodyPr wrap="none" rtlCol="0">
              <a:spAutoFit/>
            </a:bodyPr>
            <a:lstStyle/>
            <a:p>
              <a:r>
                <a:rPr lang="zh-TW" altLang="en-US" sz="1600" dirty="0" smtClean="0">
                  <a:solidFill>
                    <a:prstClr val="black"/>
                  </a:solidFill>
                  <a:latin typeface="微軟正黑體" panose="020B0604030504040204" pitchFamily="34" charset="-120"/>
                  <a:ea typeface="微軟正黑體" panose="020B0604030504040204" pitchFamily="34" charset="-120"/>
                </a:rPr>
                <a:t>當地業者</a:t>
              </a:r>
              <a:endParaRPr lang="zh-TW" altLang="en-US" sz="1600" dirty="0">
                <a:solidFill>
                  <a:prstClr val="black"/>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378725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9"/>
          <p:cNvSpPr txBox="1">
            <a:spLocks noChangeArrowheads="1"/>
          </p:cNvSpPr>
          <p:nvPr/>
        </p:nvSpPr>
        <p:spPr bwMode="auto">
          <a:xfrm>
            <a:off x="682823" y="593681"/>
            <a:ext cx="7921625" cy="707886"/>
          </a:xfrm>
          <a:prstGeom prst="rect">
            <a:avLst/>
          </a:prstGeom>
          <a:noFill/>
          <a:ln w="9525" algn="ctr">
            <a:noFill/>
            <a:miter lim="800000"/>
            <a:headEnd/>
            <a:tailEnd/>
          </a:ln>
        </p:spPr>
        <p:txBody>
          <a:bodyPr wrap="square">
            <a:spAutoFit/>
          </a:bodyPr>
          <a:lstStyle/>
          <a:p>
            <a:pPr eaLnBrk="0" hangingPunct="0">
              <a:spcBef>
                <a:spcPct val="50000"/>
              </a:spcBef>
            </a:pP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itchFamily="18" charset="0"/>
              </a:rPr>
              <a:t>動員本部及外貿協會駐外單位</a:t>
            </a:r>
            <a:r>
              <a:rPr lang="zh-TW" altLang="en-US"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，洽</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itchFamily="18" charset="0"/>
              </a:rPr>
              <a:t>邀海外買主來臺採購及觀展</a:t>
            </a:r>
            <a:r>
              <a:rPr lang="zh-TW" altLang="en-US"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，安排貿易</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itchFamily="18" charset="0"/>
              </a:rPr>
              <a:t>洽談會、採購說明會及參訪</a:t>
            </a:r>
            <a:r>
              <a:rPr lang="zh-TW" altLang="en-US"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工廠</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itchFamily="18" charset="0"/>
              </a:rPr>
              <a:t>。</a:t>
            </a:r>
            <a:endParaRPr lang="en-US" altLang="zh-TW"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grpSp>
        <p:nvGrpSpPr>
          <p:cNvPr id="14" name="Group 8"/>
          <p:cNvGrpSpPr/>
          <p:nvPr/>
        </p:nvGrpSpPr>
        <p:grpSpPr>
          <a:xfrm>
            <a:off x="2839812" y="1617187"/>
            <a:ext cx="3388372" cy="3014024"/>
            <a:chOff x="2656546" y="1695118"/>
            <a:chExt cx="3830909" cy="3467764"/>
          </a:xfrm>
        </p:grpSpPr>
        <p:sp>
          <p:nvSpPr>
            <p:cNvPr id="15" name="Oval 2"/>
            <p:cNvSpPr/>
            <p:nvPr/>
          </p:nvSpPr>
          <p:spPr>
            <a:xfrm>
              <a:off x="3660751" y="2321783"/>
              <a:ext cx="2093868" cy="2141564"/>
            </a:xfrm>
            <a:prstGeom prst="ellipse">
              <a:avLst/>
            </a:prstGeom>
            <a:gradFill>
              <a:gsLst>
                <a:gs pos="0">
                  <a:srgbClr val="00B0F0"/>
                </a:gs>
                <a:gs pos="100000">
                  <a:srgbClr val="00518E"/>
                </a:gs>
              </a:gsLst>
              <a:path path="circle">
                <a:fillToRect l="50000" t="50000" r="50000" b="50000"/>
              </a:path>
            </a:gradFill>
            <a:ln>
              <a:noFill/>
            </a:ln>
            <a:effectLst>
              <a:outerShdw blurRad="63500" sx="102000" sy="102000" algn="ctr" rotWithShape="0">
                <a:prstClr val="black">
                  <a:alpha val="40000"/>
                </a:prstClr>
              </a:outerShdw>
            </a:effectLst>
            <a:scene3d>
              <a:camera prst="orthographicFront"/>
              <a:lightRig rig="threePt" dir="t"/>
            </a:scene3d>
            <a:sp3d>
              <a:bevelT w="330200" h="260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微軟正黑體" panose="020B0604030504040204" pitchFamily="34" charset="-120"/>
                <a:ea typeface="微軟正黑體" panose="020B0604030504040204" pitchFamily="34" charset="-120"/>
              </a:endParaRPr>
            </a:p>
          </p:txBody>
        </p:sp>
        <p:sp>
          <p:nvSpPr>
            <p:cNvPr id="16" name="Donut 13"/>
            <p:cNvSpPr/>
            <p:nvPr/>
          </p:nvSpPr>
          <p:spPr>
            <a:xfrm rot="267487">
              <a:off x="4622038" y="1695118"/>
              <a:ext cx="1865417" cy="1605219"/>
            </a:xfrm>
            <a:custGeom>
              <a:avLst/>
              <a:gdLst/>
              <a:ahLst/>
              <a:cxnLst/>
              <a:rect l="l" t="t" r="r" b="b"/>
              <a:pathLst>
                <a:path w="1865417" h="1605219">
                  <a:moveTo>
                    <a:pt x="0" y="8030"/>
                  </a:moveTo>
                  <a:lnTo>
                    <a:pt x="159028" y="0"/>
                  </a:lnTo>
                  <a:cubicBezTo>
                    <a:pt x="991199" y="0"/>
                    <a:pt x="1687907" y="579987"/>
                    <a:pt x="1865417" y="1358146"/>
                  </a:cubicBezTo>
                  <a:lnTo>
                    <a:pt x="1639259" y="1605219"/>
                  </a:lnTo>
                  <a:lnTo>
                    <a:pt x="1368670" y="1389100"/>
                  </a:lnTo>
                  <a:cubicBezTo>
                    <a:pt x="1213037" y="868500"/>
                    <a:pt x="730317" y="489291"/>
                    <a:pt x="159028" y="489291"/>
                  </a:cubicBezTo>
                  <a:cubicBezTo>
                    <a:pt x="108852" y="489291"/>
                    <a:pt x="59358" y="492216"/>
                    <a:pt x="10805" y="498722"/>
                  </a:cubicBezTo>
                  <a:lnTo>
                    <a:pt x="237769" y="259080"/>
                  </a:lnTo>
                  <a:close/>
                </a:path>
              </a:pathLst>
            </a:custGeom>
            <a:solidFill>
              <a:schemeClr val="accent6">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微軟正黑體" panose="020B0604030504040204" pitchFamily="34" charset="-120"/>
                <a:ea typeface="微軟正黑體" panose="020B0604030504040204" pitchFamily="34" charset="-120"/>
              </a:endParaRPr>
            </a:p>
          </p:txBody>
        </p:sp>
        <p:sp>
          <p:nvSpPr>
            <p:cNvPr id="17" name="Donut 13"/>
            <p:cNvSpPr/>
            <p:nvPr/>
          </p:nvSpPr>
          <p:spPr>
            <a:xfrm rot="10680000">
              <a:off x="2993653" y="3059643"/>
              <a:ext cx="1903797" cy="2103239"/>
            </a:xfrm>
            <a:custGeom>
              <a:avLst/>
              <a:gdLst/>
              <a:ahLst/>
              <a:cxnLst/>
              <a:rect l="l" t="t" r="r" b="b"/>
              <a:pathLst>
                <a:path w="1903797" h="2103239">
                  <a:moveTo>
                    <a:pt x="1651489" y="1817409"/>
                  </a:moveTo>
                  <a:lnTo>
                    <a:pt x="1408194" y="1573498"/>
                  </a:lnTo>
                  <a:cubicBezTo>
                    <a:pt x="1322635" y="960503"/>
                    <a:pt x="795860" y="489291"/>
                    <a:pt x="159028" y="489291"/>
                  </a:cubicBezTo>
                  <a:cubicBezTo>
                    <a:pt x="108852" y="489291"/>
                    <a:pt x="59358" y="492216"/>
                    <a:pt x="10805" y="498722"/>
                  </a:cubicBezTo>
                  <a:lnTo>
                    <a:pt x="237769" y="259080"/>
                  </a:lnTo>
                  <a:lnTo>
                    <a:pt x="0" y="8030"/>
                  </a:lnTo>
                  <a:lnTo>
                    <a:pt x="159028" y="0"/>
                  </a:lnTo>
                  <a:cubicBezTo>
                    <a:pt x="1074672" y="0"/>
                    <a:pt x="1826314" y="702176"/>
                    <a:pt x="1903797" y="1597521"/>
                  </a:cubicBezTo>
                  <a:close/>
                  <a:moveTo>
                    <a:pt x="1374645" y="2103239"/>
                  </a:moveTo>
                  <a:lnTo>
                    <a:pt x="1371400" y="2092516"/>
                  </a:lnTo>
                  <a:lnTo>
                    <a:pt x="1375661" y="2074150"/>
                  </a:lnTo>
                  <a:close/>
                </a:path>
              </a:pathLst>
            </a:custGeom>
            <a:solidFill>
              <a:schemeClr val="tx1">
                <a:lumMod val="65000"/>
                <a:lumOff val="3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微軟正黑體" panose="020B0604030504040204" pitchFamily="34" charset="-120"/>
                <a:ea typeface="微軟正黑體" panose="020B0604030504040204" pitchFamily="34" charset="-120"/>
              </a:endParaRPr>
            </a:p>
          </p:txBody>
        </p:sp>
        <p:sp>
          <p:nvSpPr>
            <p:cNvPr id="18" name="Donut 13"/>
            <p:cNvSpPr/>
            <p:nvPr/>
          </p:nvSpPr>
          <p:spPr>
            <a:xfrm rot="14667487">
              <a:off x="3180234" y="1420094"/>
              <a:ext cx="1260828" cy="2308204"/>
            </a:xfrm>
            <a:custGeom>
              <a:avLst/>
              <a:gdLst/>
              <a:ahLst/>
              <a:cxnLst/>
              <a:rect l="l" t="t" r="r" b="b"/>
              <a:pathLst>
                <a:path w="1260828" h="2308204">
                  <a:moveTo>
                    <a:pt x="1146334" y="2234615"/>
                  </a:moveTo>
                  <a:lnTo>
                    <a:pt x="838482" y="2308204"/>
                  </a:lnTo>
                  <a:lnTo>
                    <a:pt x="728791" y="1939226"/>
                  </a:lnTo>
                  <a:cubicBezTo>
                    <a:pt x="757047" y="1836418"/>
                    <a:pt x="771537" y="1728126"/>
                    <a:pt x="771537" y="1616449"/>
                  </a:cubicBezTo>
                  <a:cubicBezTo>
                    <a:pt x="771537" y="1093183"/>
                    <a:pt x="453402" y="644221"/>
                    <a:pt x="0" y="452434"/>
                  </a:cubicBezTo>
                  <a:lnTo>
                    <a:pt x="292806" y="337768"/>
                  </a:lnTo>
                  <a:lnTo>
                    <a:pt x="186110" y="0"/>
                  </a:lnTo>
                  <a:cubicBezTo>
                    <a:pt x="817477" y="264850"/>
                    <a:pt x="1260828" y="888875"/>
                    <a:pt x="1260828" y="1616449"/>
                  </a:cubicBezTo>
                  <a:cubicBezTo>
                    <a:pt x="1260828" y="1834342"/>
                    <a:pt x="1221065" y="2042949"/>
                    <a:pt x="1146334" y="2234615"/>
                  </a:cubicBezTo>
                  <a:close/>
                </a:path>
              </a:pathLst>
            </a:custGeom>
            <a:solidFill>
              <a:srgbClr val="00B05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微軟正黑體" panose="020B0604030504040204" pitchFamily="34" charset="-120"/>
                <a:ea typeface="微軟正黑體" panose="020B0604030504040204" pitchFamily="34" charset="-120"/>
              </a:endParaRPr>
            </a:p>
          </p:txBody>
        </p:sp>
        <p:sp>
          <p:nvSpPr>
            <p:cNvPr id="19" name="Donut 13"/>
            <p:cNvSpPr/>
            <p:nvPr/>
          </p:nvSpPr>
          <p:spPr>
            <a:xfrm rot="5460000">
              <a:off x="4700905" y="3378379"/>
              <a:ext cx="1865417" cy="1605219"/>
            </a:xfrm>
            <a:custGeom>
              <a:avLst/>
              <a:gdLst/>
              <a:ahLst/>
              <a:cxnLst/>
              <a:rect l="l" t="t" r="r" b="b"/>
              <a:pathLst>
                <a:path w="1865417" h="1605219">
                  <a:moveTo>
                    <a:pt x="0" y="8030"/>
                  </a:moveTo>
                  <a:lnTo>
                    <a:pt x="159028" y="0"/>
                  </a:lnTo>
                  <a:cubicBezTo>
                    <a:pt x="991199" y="0"/>
                    <a:pt x="1687907" y="579987"/>
                    <a:pt x="1865417" y="1358146"/>
                  </a:cubicBezTo>
                  <a:lnTo>
                    <a:pt x="1639259" y="1605219"/>
                  </a:lnTo>
                  <a:lnTo>
                    <a:pt x="1368670" y="1389100"/>
                  </a:lnTo>
                  <a:cubicBezTo>
                    <a:pt x="1213037" y="868500"/>
                    <a:pt x="730317" y="489291"/>
                    <a:pt x="159028" y="489291"/>
                  </a:cubicBezTo>
                  <a:cubicBezTo>
                    <a:pt x="108852" y="489291"/>
                    <a:pt x="59358" y="492216"/>
                    <a:pt x="10805" y="498722"/>
                  </a:cubicBezTo>
                  <a:lnTo>
                    <a:pt x="237769" y="259080"/>
                  </a:lnTo>
                  <a:close/>
                </a:path>
              </a:pathLst>
            </a:custGeom>
            <a:solidFill>
              <a:srgbClr val="D6000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微軟正黑體" panose="020B0604030504040204" pitchFamily="34" charset="-120"/>
                <a:ea typeface="微軟正黑體" panose="020B0604030504040204" pitchFamily="34" charset="-120"/>
              </a:endParaRPr>
            </a:p>
          </p:txBody>
        </p:sp>
      </p:grpSp>
      <p:cxnSp>
        <p:nvCxnSpPr>
          <p:cNvPr id="20" name="Elbow Connector 9"/>
          <p:cNvCxnSpPr/>
          <p:nvPr/>
        </p:nvCxnSpPr>
        <p:spPr>
          <a:xfrm flipV="1">
            <a:off x="1058549" y="1545179"/>
            <a:ext cx="2921365" cy="404131"/>
          </a:xfrm>
          <a:prstGeom prst="bentConnector3">
            <a:avLst>
              <a:gd name="adj1" fmla="val 76972"/>
            </a:avLst>
          </a:prstGeom>
        </p:spPr>
        <p:style>
          <a:lnRef idx="1">
            <a:schemeClr val="accent1"/>
          </a:lnRef>
          <a:fillRef idx="0">
            <a:schemeClr val="accent1"/>
          </a:fillRef>
          <a:effectRef idx="0">
            <a:schemeClr val="accent1"/>
          </a:effectRef>
          <a:fontRef idx="minor">
            <a:schemeClr val="tx1"/>
          </a:fontRef>
        </p:style>
      </p:cxnSp>
      <p:sp>
        <p:nvSpPr>
          <p:cNvPr id="21" name="TextBox 10"/>
          <p:cNvSpPr txBox="1"/>
          <p:nvPr/>
        </p:nvSpPr>
        <p:spPr>
          <a:xfrm>
            <a:off x="423793" y="1484784"/>
            <a:ext cx="2852063" cy="492443"/>
          </a:xfrm>
          <a:prstGeom prst="rect">
            <a:avLst/>
          </a:prstGeom>
          <a:noFill/>
        </p:spPr>
        <p:txBody>
          <a:bodyPr wrap="none" rtlCol="0">
            <a:spAutoFit/>
          </a:bodyPr>
          <a:lstStyle/>
          <a:p>
            <a:r>
              <a:rPr lang="zh-TW" altLang="en-US" sz="2600" b="1" dirty="0">
                <a:solidFill>
                  <a:prstClr val="black"/>
                </a:solidFill>
                <a:latin typeface="微軟正黑體" panose="020B0604030504040204" pitchFamily="34" charset="-120"/>
                <a:ea typeface="微軟正黑體" panose="020B0604030504040204" pitchFamily="34" charset="-120"/>
                <a:cs typeface="Times New Roman" pitchFamily="18" charset="0"/>
              </a:rPr>
              <a:t>全球採購夥伴大會</a:t>
            </a:r>
            <a:endParaRPr lang="en-US" altLang="zh-TW" sz="2600" dirty="0">
              <a:solidFill>
                <a:srgbClr val="4BACC6">
                  <a:lumMod val="50000"/>
                </a:srgbClr>
              </a:solidFill>
              <a:latin typeface="微軟正黑體" panose="020B0604030504040204" pitchFamily="34" charset="-120"/>
              <a:ea typeface="微軟正黑體" panose="020B0604030504040204" pitchFamily="34" charset="-120"/>
            </a:endParaRPr>
          </a:p>
        </p:txBody>
      </p:sp>
      <p:cxnSp>
        <p:nvCxnSpPr>
          <p:cNvPr id="23" name="Elbow Connector 16"/>
          <p:cNvCxnSpPr/>
          <p:nvPr/>
        </p:nvCxnSpPr>
        <p:spPr>
          <a:xfrm>
            <a:off x="5436096" y="1545179"/>
            <a:ext cx="2751428" cy="404131"/>
          </a:xfrm>
          <a:prstGeom prst="bentConnector3">
            <a:avLst>
              <a:gd name="adj1" fmla="val 15352"/>
            </a:avLst>
          </a:prstGeom>
        </p:spPr>
        <p:style>
          <a:lnRef idx="1">
            <a:schemeClr val="accent1"/>
          </a:lnRef>
          <a:fillRef idx="0">
            <a:schemeClr val="accent1"/>
          </a:fillRef>
          <a:effectRef idx="0">
            <a:schemeClr val="accent1"/>
          </a:effectRef>
          <a:fontRef idx="minor">
            <a:schemeClr val="tx1"/>
          </a:fontRef>
        </p:style>
      </p:cxnSp>
      <p:sp>
        <p:nvSpPr>
          <p:cNvPr id="24" name="TextBox 18"/>
          <p:cNvSpPr txBox="1"/>
          <p:nvPr/>
        </p:nvSpPr>
        <p:spPr>
          <a:xfrm>
            <a:off x="242773" y="4574158"/>
            <a:ext cx="3321115" cy="1723549"/>
          </a:xfrm>
          <a:prstGeom prst="rect">
            <a:avLst/>
          </a:prstGeom>
          <a:noFill/>
        </p:spPr>
        <p:txBody>
          <a:bodyPr wrap="square" rtlCol="0">
            <a:spAutoFit/>
          </a:bodyPr>
          <a:lstStyle/>
          <a:p>
            <a:pPr marL="808038" indent="-808038">
              <a:buClr>
                <a:srgbClr val="FF0000"/>
              </a:buClr>
            </a:pPr>
            <a:r>
              <a:rPr lang="zh-TW" altLang="en-US" sz="1600" b="1" u="sng" dirty="0">
                <a:solidFill>
                  <a:prstClr val="black"/>
                </a:solidFill>
                <a:latin typeface="微軟正黑體" panose="020B0604030504040204" pitchFamily="34" charset="-120"/>
                <a:ea typeface="微軟正黑體" panose="020B0604030504040204" pitchFamily="34" charset="-120"/>
                <a:cs typeface="Times New Roman" pitchFamily="18" charset="0"/>
              </a:rPr>
              <a:t>市場別</a:t>
            </a: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rPr>
              <a:t>：</a:t>
            </a:r>
            <a:r>
              <a:rPr lang="zh-TW" altLang="en-US" sz="1600" dirty="0">
                <a:solidFill>
                  <a:prstClr val="black"/>
                </a:solidFill>
                <a:latin typeface="微軟正黑體" panose="020B0604030504040204" pitchFamily="34" charset="-120"/>
                <a:ea typeface="微軟正黑體" panose="020B0604030504040204" pitchFamily="34" charset="-120"/>
                <a:cs typeface="Times New Roman" pitchFamily="18" charset="0"/>
              </a:rPr>
              <a:t>如東協、南亞、日本、歐盟、美國、非洲等</a:t>
            </a:r>
            <a:endParaRPr lang="en-US" altLang="zh-TW" sz="1600" dirty="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808038" indent="-808038">
              <a:spcBef>
                <a:spcPts val="600"/>
              </a:spcBef>
              <a:buClr>
                <a:srgbClr val="FF0000"/>
              </a:buClr>
            </a:pPr>
            <a:r>
              <a:rPr lang="zh-TW" altLang="en-US" sz="1600" b="1" u="sng" dirty="0">
                <a:solidFill>
                  <a:prstClr val="black"/>
                </a:solidFill>
                <a:latin typeface="微軟正黑體" panose="020B0604030504040204" pitchFamily="34" charset="-120"/>
                <a:ea typeface="微軟正黑體" panose="020B0604030504040204" pitchFamily="34" charset="-120"/>
                <a:cs typeface="Times New Roman" pitchFamily="18" charset="0"/>
              </a:rPr>
              <a:t>產業別</a:t>
            </a: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rPr>
              <a:t>：</a:t>
            </a:r>
            <a:r>
              <a:rPr lang="zh-TW" altLang="en-US" sz="1600"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如綠能產業、扣件五金、汽配、</a:t>
            </a:r>
            <a:r>
              <a:rPr lang="zh-TW" altLang="en-US" sz="1600" dirty="0">
                <a:solidFill>
                  <a:prstClr val="black"/>
                </a:solidFill>
                <a:latin typeface="微軟正黑體" panose="020B0604030504040204" pitchFamily="34" charset="-120"/>
                <a:ea typeface="微軟正黑體" panose="020B0604030504040204" pitchFamily="34" charset="-120"/>
                <a:cs typeface="Times New Roman" pitchFamily="18" charset="0"/>
              </a:rPr>
              <a:t>食品、電商等</a:t>
            </a:r>
            <a:endParaRPr lang="en-US" altLang="zh-TW" sz="1600" dirty="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808038" indent="-808038">
              <a:spcBef>
                <a:spcPts val="600"/>
              </a:spcBef>
              <a:buClr>
                <a:srgbClr val="FF0000"/>
              </a:buClr>
            </a:pPr>
            <a:r>
              <a:rPr lang="zh-TW" altLang="en-US" sz="1600" b="1" u="sng" dirty="0">
                <a:solidFill>
                  <a:prstClr val="black"/>
                </a:solidFill>
                <a:latin typeface="微軟正黑體" panose="020B0604030504040204" pitchFamily="34" charset="-120"/>
                <a:ea typeface="微軟正黑體" panose="020B0604030504040204" pitchFamily="34" charset="-120"/>
                <a:cs typeface="Times New Roman" pitchFamily="18" charset="0"/>
              </a:rPr>
              <a:t>其　他</a:t>
            </a:r>
            <a:r>
              <a:rPr lang="zh-TW" altLang="en-US" sz="1600" b="1" dirty="0">
                <a:solidFill>
                  <a:prstClr val="black"/>
                </a:solidFill>
                <a:latin typeface="微軟正黑體" panose="020B0604030504040204" pitchFamily="34" charset="-120"/>
                <a:ea typeface="微軟正黑體" panose="020B0604030504040204" pitchFamily="34" charset="-120"/>
                <a:cs typeface="Times New Roman" pitchFamily="18" charset="0"/>
              </a:rPr>
              <a:t>：</a:t>
            </a:r>
            <a:r>
              <a:rPr lang="zh-TW" altLang="en-US" sz="1600" dirty="0">
                <a:solidFill>
                  <a:prstClr val="black"/>
                </a:solidFill>
                <a:latin typeface="微軟正黑體" panose="020B0604030504040204" pitchFamily="34" charset="-120"/>
                <a:ea typeface="微軟正黑體" panose="020B0604030504040204" pitchFamily="34" charset="-120"/>
                <a:cs typeface="Times New Roman" pitchFamily="18" charset="0"/>
              </a:rPr>
              <a:t>如政府採購、通路暨品牌代理商等</a:t>
            </a:r>
          </a:p>
        </p:txBody>
      </p:sp>
      <p:cxnSp>
        <p:nvCxnSpPr>
          <p:cNvPr id="27" name="Elbow Connector 39"/>
          <p:cNvCxnSpPr/>
          <p:nvPr/>
        </p:nvCxnSpPr>
        <p:spPr>
          <a:xfrm>
            <a:off x="6012160" y="4190311"/>
            <a:ext cx="2242649" cy="523220"/>
          </a:xfrm>
          <a:prstGeom prst="bentConnector3">
            <a:avLst>
              <a:gd name="adj1" fmla="val 9884"/>
            </a:avLst>
          </a:prstGeom>
        </p:spPr>
        <p:style>
          <a:lnRef idx="1">
            <a:schemeClr val="accent1"/>
          </a:lnRef>
          <a:fillRef idx="0">
            <a:schemeClr val="accent1"/>
          </a:fillRef>
          <a:effectRef idx="0">
            <a:schemeClr val="accent1"/>
          </a:effectRef>
          <a:fontRef idx="minor">
            <a:schemeClr val="tx1"/>
          </a:fontRef>
        </p:style>
      </p:cxnSp>
      <p:sp>
        <p:nvSpPr>
          <p:cNvPr id="28" name="TextBox 40"/>
          <p:cNvSpPr txBox="1"/>
          <p:nvPr/>
        </p:nvSpPr>
        <p:spPr>
          <a:xfrm>
            <a:off x="5872056" y="1484784"/>
            <a:ext cx="2634834" cy="492443"/>
          </a:xfrm>
          <a:prstGeom prst="rect">
            <a:avLst/>
          </a:prstGeom>
          <a:noFill/>
        </p:spPr>
        <p:txBody>
          <a:bodyPr wrap="square" rtlCol="0">
            <a:spAutoFit/>
          </a:bodyPr>
          <a:lstStyle/>
          <a:p>
            <a:pPr>
              <a:buClr>
                <a:srgbClr val="FF0000"/>
              </a:buClr>
            </a:pPr>
            <a:r>
              <a:rPr lang="zh-TW" altLang="en-US" sz="2600" b="1" dirty="0">
                <a:solidFill>
                  <a:prstClr val="black"/>
                </a:solidFill>
                <a:latin typeface="微軟正黑體" panose="020B0604030504040204" pitchFamily="34" charset="-120"/>
                <a:ea typeface="微軟正黑體" panose="020B0604030504040204" pitchFamily="34" charset="-120"/>
                <a:cs typeface="Times New Roman" pitchFamily="18" charset="0"/>
              </a:rPr>
              <a:t>臺</a:t>
            </a:r>
            <a:r>
              <a:rPr lang="zh-TW" altLang="en-US" sz="26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灣國際</a:t>
            </a:r>
            <a:r>
              <a:rPr lang="zh-TW" altLang="en-US" sz="2600" b="1" dirty="0">
                <a:solidFill>
                  <a:prstClr val="black"/>
                </a:solidFill>
                <a:latin typeface="微軟正黑體" panose="020B0604030504040204" pitchFamily="34" charset="-120"/>
                <a:ea typeface="微軟正黑體" panose="020B0604030504040204" pitchFamily="34" charset="-120"/>
                <a:cs typeface="Times New Roman" pitchFamily="18" charset="0"/>
              </a:rPr>
              <a:t>專業展</a:t>
            </a:r>
            <a:endParaRPr lang="en-US" altLang="zh-TW" sz="2600"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30" name="TextBox 99"/>
          <p:cNvSpPr txBox="1"/>
          <p:nvPr/>
        </p:nvSpPr>
        <p:spPr>
          <a:xfrm>
            <a:off x="179512" y="4075475"/>
            <a:ext cx="2852063" cy="492443"/>
          </a:xfrm>
          <a:prstGeom prst="rect">
            <a:avLst/>
          </a:prstGeom>
          <a:noFill/>
        </p:spPr>
        <p:txBody>
          <a:bodyPr wrap="none" rtlCol="0">
            <a:spAutoFit/>
          </a:bodyPr>
          <a:lstStyle/>
          <a:p>
            <a:pPr algn="ctr"/>
            <a:r>
              <a:rPr lang="zh-TW" altLang="en-US" sz="2600" b="1" dirty="0">
                <a:solidFill>
                  <a:prstClr val="black"/>
                </a:solidFill>
                <a:latin typeface="微軟正黑體" panose="020B0604030504040204" pitchFamily="34" charset="-120"/>
                <a:ea typeface="微軟正黑體" panose="020B0604030504040204" pitchFamily="34" charset="-120"/>
                <a:cs typeface="Times New Roman" pitchFamily="18" charset="0"/>
              </a:rPr>
              <a:t>主題性商機媒合會</a:t>
            </a:r>
            <a:endParaRPr lang="en-US" sz="2600" dirty="0">
              <a:solidFill>
                <a:srgbClr val="4BACC6">
                  <a:lumMod val="50000"/>
                </a:srgbClr>
              </a:solidFill>
              <a:latin typeface="微軟正黑體" panose="020B0604030504040204" pitchFamily="34" charset="-120"/>
              <a:ea typeface="微軟正黑體" panose="020B0604030504040204" pitchFamily="34" charset="-120"/>
            </a:endParaRPr>
          </a:p>
        </p:txBody>
      </p:sp>
      <p:sp>
        <p:nvSpPr>
          <p:cNvPr id="31" name="TextBox 79"/>
          <p:cNvSpPr txBox="1"/>
          <p:nvPr/>
        </p:nvSpPr>
        <p:spPr>
          <a:xfrm>
            <a:off x="3609368" y="2553291"/>
            <a:ext cx="2085576" cy="1015663"/>
          </a:xfrm>
          <a:prstGeom prst="rect">
            <a:avLst/>
          </a:prstGeom>
          <a:noFill/>
        </p:spPr>
        <p:txBody>
          <a:bodyPr wrap="square" rtlCol="0">
            <a:spAutoFit/>
          </a:bodyPr>
          <a:lstStyle/>
          <a:p>
            <a:pPr algn="ctr"/>
            <a:r>
              <a:rPr lang="zh-TW" altLang="en-US" sz="3000" b="1" dirty="0">
                <a:solidFill>
                  <a:prstClr val="white"/>
                </a:solidFill>
                <a:effectLst>
                  <a:outerShdw blurRad="63500" sx="102000" sy="102000" algn="ctr" rotWithShape="0">
                    <a:prstClr val="black">
                      <a:alpha val="40000"/>
                    </a:prstClr>
                  </a:outerShdw>
                </a:effectLst>
                <a:latin typeface="微軟正黑體" panose="020B0604030504040204" pitchFamily="34" charset="-120"/>
                <a:ea typeface="微軟正黑體" panose="020B0604030504040204" pitchFamily="34" charset="-120"/>
              </a:rPr>
              <a:t>協助廠商媒合商機</a:t>
            </a: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0350" y="5392129"/>
            <a:ext cx="606569" cy="672711"/>
          </a:xfrm>
          <a:prstGeom prst="rect">
            <a:avLst/>
          </a:prstGeom>
        </p:spPr>
      </p:pic>
      <p:cxnSp>
        <p:nvCxnSpPr>
          <p:cNvPr id="35" name="Elbow Connector 27"/>
          <p:cNvCxnSpPr/>
          <p:nvPr/>
        </p:nvCxnSpPr>
        <p:spPr>
          <a:xfrm flipV="1">
            <a:off x="1058549" y="4183634"/>
            <a:ext cx="2338698" cy="333617"/>
          </a:xfrm>
          <a:prstGeom prst="bentConnector3">
            <a:avLst>
              <a:gd name="adj1" fmla="val 84939"/>
            </a:avLst>
          </a:prstGeom>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2641096" y="6064840"/>
            <a:ext cx="4019136" cy="892552"/>
          </a:xfrm>
          <a:prstGeom prst="rect">
            <a:avLst/>
          </a:prstGeom>
          <a:noFill/>
        </p:spPr>
        <p:txBody>
          <a:bodyPr wrap="square" rtlCol="0">
            <a:spAutoFit/>
          </a:bodyPr>
          <a:lstStyle/>
          <a:p>
            <a:pPr algn="ctr"/>
            <a:r>
              <a:rPr lang="zh-TW" altLang="en-US" sz="2000" b="1" dirty="0">
                <a:solidFill>
                  <a:prstClr val="black"/>
                </a:solidFill>
                <a:latin typeface="微軟正黑體" panose="020B0604030504040204" pitchFamily="34" charset="-120"/>
                <a:ea typeface="微軟正黑體" panose="020B0604030504040204" pitchFamily="34" charset="-120"/>
              </a:rPr>
              <a:t>全球採購網</a:t>
            </a:r>
            <a:r>
              <a:rPr lang="en-US" altLang="zh-TW" sz="1600" b="1" dirty="0">
                <a:solidFill>
                  <a:prstClr val="black"/>
                </a:solidFill>
                <a:latin typeface="微軟正黑體" panose="020B0604030504040204" pitchFamily="34" charset="-120"/>
                <a:ea typeface="微軟正黑體" panose="020B0604030504040204" pitchFamily="34" charset="-120"/>
                <a:hlinkClick r:id="rId4"/>
              </a:rPr>
              <a:t>http://isourcing.taiwantrade.com.tw</a:t>
            </a:r>
            <a:endParaRPr lang="en-US" altLang="zh-TW" sz="1600" b="1" dirty="0">
              <a:solidFill>
                <a:prstClr val="black"/>
              </a:solidFill>
              <a:latin typeface="微軟正黑體" panose="020B0604030504040204" pitchFamily="34" charset="-120"/>
              <a:ea typeface="微軟正黑體" panose="020B0604030504040204" pitchFamily="34" charset="-120"/>
            </a:endParaRPr>
          </a:p>
          <a:p>
            <a:r>
              <a:rPr lang="en-US" altLang="zh-TW" sz="1600" dirty="0">
                <a:solidFill>
                  <a:prstClr val="black"/>
                </a:solidFill>
                <a:latin typeface="微軟正黑體" panose="020B0604030504040204" pitchFamily="34" charset="-120"/>
                <a:ea typeface="微軟正黑體" panose="020B0604030504040204" pitchFamily="34" charset="-120"/>
              </a:rPr>
              <a:t>  </a:t>
            </a:r>
            <a:endParaRPr lang="zh-TW" altLang="en-US" sz="1600" dirty="0">
              <a:solidFill>
                <a:prstClr val="black"/>
              </a:solidFill>
              <a:latin typeface="微軟正黑體" panose="020B0604030504040204" pitchFamily="34" charset="-120"/>
              <a:ea typeface="微軟正黑體" panose="020B0604030504040204" pitchFamily="34" charset="-120"/>
            </a:endParaRPr>
          </a:p>
        </p:txBody>
      </p:sp>
      <p:sp>
        <p:nvSpPr>
          <p:cNvPr id="38" name="TextBox 40"/>
          <p:cNvSpPr txBox="1"/>
          <p:nvPr/>
        </p:nvSpPr>
        <p:spPr>
          <a:xfrm>
            <a:off x="6228184" y="3921443"/>
            <a:ext cx="2736304" cy="830997"/>
          </a:xfrm>
          <a:prstGeom prst="rect">
            <a:avLst/>
          </a:prstGeom>
          <a:noFill/>
        </p:spPr>
        <p:txBody>
          <a:bodyPr wrap="square" rtlCol="0">
            <a:spAutoFit/>
          </a:bodyPr>
          <a:lstStyle/>
          <a:p>
            <a:pPr>
              <a:buClr>
                <a:srgbClr val="FF0000"/>
              </a:buClr>
            </a:pPr>
            <a:r>
              <a:rPr lang="zh-TW" altLang="zh-TW" sz="2400" b="1" dirty="0">
                <a:solidFill>
                  <a:prstClr val="black"/>
                </a:solidFill>
                <a:latin typeface="微軟正黑體" panose="020B0604030504040204" pitchFamily="34" charset="-120"/>
                <a:ea typeface="微軟正黑體" panose="020B0604030504040204" pitchFamily="34" charset="-120"/>
                <a:cs typeface="Times New Roman" pitchFamily="18" charset="0"/>
              </a:rPr>
              <a:t>不定</a:t>
            </a:r>
            <a:r>
              <a:rPr lang="zh-TW" altLang="en-US" sz="2400" b="1" dirty="0">
                <a:solidFill>
                  <a:prstClr val="black"/>
                </a:solidFill>
                <a:latin typeface="微軟正黑體" panose="020B0604030504040204" pitchFamily="34" charset="-120"/>
                <a:ea typeface="微軟正黑體" panose="020B0604030504040204" pitchFamily="34" charset="-120"/>
                <a:cs typeface="Times New Roman" pitchFamily="18" charset="0"/>
              </a:rPr>
              <a:t>期洽邀</a:t>
            </a:r>
            <a:r>
              <a:rPr lang="zh-TW" altLang="zh-TW" sz="2400" b="1" dirty="0">
                <a:solidFill>
                  <a:prstClr val="black"/>
                </a:solidFill>
                <a:latin typeface="微軟正黑體" panose="020B0604030504040204" pitchFamily="34" charset="-120"/>
                <a:ea typeface="微軟正黑體" panose="020B0604030504040204" pitchFamily="34" charset="-120"/>
                <a:cs typeface="Times New Roman" pitchFamily="18" charset="0"/>
              </a:rPr>
              <a:t>個別或團體外商</a:t>
            </a:r>
            <a:r>
              <a:rPr lang="zh-TW" altLang="en-US" sz="2400" b="1" dirty="0">
                <a:solidFill>
                  <a:prstClr val="black"/>
                </a:solidFill>
                <a:latin typeface="微軟正黑體" panose="020B0604030504040204" pitchFamily="34" charset="-120"/>
                <a:ea typeface="微軟正黑體" panose="020B0604030504040204" pitchFamily="34" charset="-120"/>
                <a:cs typeface="Times New Roman" pitchFamily="18" charset="0"/>
              </a:rPr>
              <a:t>來臺</a:t>
            </a:r>
            <a:r>
              <a:rPr lang="zh-TW" altLang="zh-TW" sz="2400" b="1" dirty="0">
                <a:solidFill>
                  <a:prstClr val="black"/>
                </a:solidFill>
                <a:latin typeface="微軟正黑體" panose="020B0604030504040204" pitchFamily="34" charset="-120"/>
                <a:ea typeface="微軟正黑體" panose="020B0604030504040204" pitchFamily="34" charset="-120"/>
                <a:cs typeface="Times New Roman" pitchFamily="18" charset="0"/>
              </a:rPr>
              <a:t>採購</a:t>
            </a:r>
            <a:endParaRPr lang="zh-TW" altLang="en-US" sz="2400"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2029626"/>
            <a:ext cx="2877355" cy="194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tmp-pinky\Desktop\105年度經濟部國際貿易局手冊\新增抽換照片\新增資料夾\國際市場開發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8903" y="4786712"/>
            <a:ext cx="2274865" cy="17060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tmp-pinky\Desktop\台北國際電腦展Computex.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2950" y="2029626"/>
            <a:ext cx="1955840" cy="58695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tmp-pinky\Desktop\未命名.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6461" y="3326508"/>
            <a:ext cx="2047987" cy="4848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tmp-pinky\Desktop\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1050" y="2697307"/>
            <a:ext cx="2047987" cy="504056"/>
          </a:xfrm>
          <a:prstGeom prst="rect">
            <a:avLst/>
          </a:prstGeom>
          <a:noFill/>
          <a:extLst>
            <a:ext uri="{909E8E84-426E-40DD-AFC4-6F175D3DCCD1}">
              <a14:hiddenFill xmlns:a14="http://schemas.microsoft.com/office/drawing/2010/main">
                <a:solidFill>
                  <a:srgbClr val="FFFFFF"/>
                </a:solidFill>
              </a14:hiddenFill>
            </a:ext>
          </a:extLst>
        </p:spPr>
      </p:pic>
      <p:sp>
        <p:nvSpPr>
          <p:cNvPr id="32" name="AutoShape 2"/>
          <p:cNvSpPr>
            <a:spLocks noChangeArrowheads="1"/>
          </p:cNvSpPr>
          <p:nvPr/>
        </p:nvSpPr>
        <p:spPr bwMode="auto">
          <a:xfrm>
            <a:off x="8332152" y="0"/>
            <a:ext cx="811848" cy="331904"/>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t"/>
          <a:lstStyle/>
          <a:p>
            <a:pPr algn="ctr">
              <a:spcAft>
                <a:spcPts val="1200"/>
              </a:spcAft>
            </a:pPr>
            <a:r>
              <a:rPr kumimoji="0" lang="zh-TW" altLang="en-US" sz="1400" dirty="0" smtClean="0">
                <a:solidFill>
                  <a:schemeClr val="tx1"/>
                </a:solidFill>
                <a:effectLst/>
                <a:latin typeface="微軟正黑體" panose="020B0604030504040204" pitchFamily="34" charset="-120"/>
                <a:ea typeface="微軟正黑體" panose="020B0604030504040204" pitchFamily="34" charset="-120"/>
                <a:cs typeface="Times New Roman" pitchFamily="18" charset="0"/>
              </a:rPr>
              <a:t>委託貿協</a:t>
            </a:r>
            <a:endParaRPr kumimoji="0" lang="zh-TW" altLang="en-US" sz="1400" dirty="0">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p:txBody>
      </p:sp>
      <p:sp>
        <p:nvSpPr>
          <p:cNvPr id="33" name="Text Box 9"/>
          <p:cNvSpPr txBox="1">
            <a:spLocks noChangeArrowheads="1"/>
          </p:cNvSpPr>
          <p:nvPr/>
        </p:nvSpPr>
        <p:spPr bwMode="auto">
          <a:xfrm>
            <a:off x="1094964" y="44568"/>
            <a:ext cx="7077436" cy="523220"/>
          </a:xfrm>
          <a:prstGeom prst="rect">
            <a:avLst/>
          </a:prstGeom>
          <a:noFill/>
          <a:ln w="9525">
            <a:noFill/>
            <a:miter lim="800000"/>
            <a:headEnd/>
            <a:tailEnd/>
          </a:ln>
        </p:spPr>
        <p:txBody>
          <a:bodyPr wrap="square">
            <a:spAutoFit/>
          </a:bodyPr>
          <a:lstStyle/>
          <a:p>
            <a:pPr algn="ct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一、推廣貿易工作</a:t>
            </a:r>
            <a:r>
              <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a:t>
            </a: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國際市場開發</a:t>
            </a:r>
            <a:r>
              <a:rPr lang="en-US" altLang="zh-TW" sz="20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(3/5)</a:t>
            </a:r>
            <a:endParaRPr kumimoji="0"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34" name="直線コネクタ 81"/>
          <p:cNvCxnSpPr>
            <a:cxnSpLocks noChangeShapeType="1"/>
          </p:cNvCxnSpPr>
          <p:nvPr/>
        </p:nvCxnSpPr>
        <p:spPr bwMode="auto">
          <a:xfrm rot="10800000">
            <a:off x="898525" y="549275"/>
            <a:ext cx="7358062" cy="0"/>
          </a:xfrm>
          <a:prstGeom prst="line">
            <a:avLst/>
          </a:prstGeom>
          <a:ln w="22225">
            <a:headEnd/>
            <a:tailEn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6480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9392</TotalTime>
  <Words>10719</Words>
  <Application>Microsoft Office PowerPoint</Application>
  <PresentationFormat>如螢幕大小 (4:3)</PresentationFormat>
  <Paragraphs>928</Paragraphs>
  <Slides>32</Slides>
  <Notes>31</Notes>
  <HiddenSlides>0</HiddenSlides>
  <MMClips>0</MMClips>
  <ScaleCrop>false</ScaleCrop>
  <HeadingPairs>
    <vt:vector size="4" baseType="variant">
      <vt:variant>
        <vt:lpstr>佈景主題</vt:lpstr>
      </vt:variant>
      <vt:variant>
        <vt:i4>1</vt:i4>
      </vt:variant>
      <vt:variant>
        <vt:lpstr>投影片標題</vt:lpstr>
      </vt:variant>
      <vt:variant>
        <vt:i4>32</vt:i4>
      </vt:variant>
    </vt:vector>
  </HeadingPairs>
  <TitlesOfParts>
    <vt:vector size="33"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BOFT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tmp-joesllai</dc:creator>
  <cp:lastModifiedBy>Celina</cp:lastModifiedBy>
  <cp:revision>888</cp:revision>
  <cp:lastPrinted>2017-03-24T07:41:15Z</cp:lastPrinted>
  <dcterms:created xsi:type="dcterms:W3CDTF">2014-04-03T02:11:12Z</dcterms:created>
  <dcterms:modified xsi:type="dcterms:W3CDTF">2017-03-30T07:43:22Z</dcterms:modified>
</cp:coreProperties>
</file>