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7" r:id="rId2"/>
    <p:sldId id="500" r:id="rId3"/>
    <p:sldId id="481" r:id="rId4"/>
    <p:sldId id="501" r:id="rId5"/>
    <p:sldId id="502" r:id="rId6"/>
    <p:sldId id="485" r:id="rId7"/>
    <p:sldId id="503" r:id="rId8"/>
    <p:sldId id="483" r:id="rId9"/>
    <p:sldId id="511" r:id="rId10"/>
    <p:sldId id="510" r:id="rId11"/>
    <p:sldId id="509" r:id="rId12"/>
    <p:sldId id="514" r:id="rId13"/>
    <p:sldId id="513" r:id="rId14"/>
    <p:sldId id="512" r:id="rId15"/>
    <p:sldId id="515" r:id="rId16"/>
    <p:sldId id="518" r:id="rId17"/>
    <p:sldId id="516" r:id="rId18"/>
    <p:sldId id="519" r:id="rId19"/>
    <p:sldId id="482" r:id="rId20"/>
    <p:sldId id="504" r:id="rId21"/>
    <p:sldId id="506" r:id="rId22"/>
    <p:sldId id="486" r:id="rId23"/>
    <p:sldId id="489" r:id="rId24"/>
    <p:sldId id="488" r:id="rId25"/>
    <p:sldId id="487" r:id="rId26"/>
    <p:sldId id="505" r:id="rId27"/>
    <p:sldId id="507" r:id="rId28"/>
    <p:sldId id="490" r:id="rId29"/>
    <p:sldId id="494" r:id="rId30"/>
    <p:sldId id="492" r:id="rId31"/>
    <p:sldId id="491" r:id="rId32"/>
    <p:sldId id="495" r:id="rId33"/>
    <p:sldId id="496" r:id="rId34"/>
    <p:sldId id="499" r:id="rId35"/>
    <p:sldId id="498" r:id="rId36"/>
    <p:sldId id="497" r:id="rId37"/>
    <p:sldId id="318" r:id="rId38"/>
  </p:sldIdLst>
  <p:sldSz cx="10693400" cy="7561263"/>
  <p:notesSz cx="6789738" cy="9929813"/>
  <p:defaultTextStyle>
    <a:defPPr>
      <a:defRPr lang="zh-TW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000099"/>
    <a:srgbClr val="1A0981"/>
    <a:srgbClr val="3C698E"/>
    <a:srgbClr val="3F5EF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9" autoAdjust="0"/>
    <p:restoredTop sz="97806" autoAdjust="0"/>
  </p:normalViewPr>
  <p:slideViewPr>
    <p:cSldViewPr>
      <p:cViewPr>
        <p:scale>
          <a:sx n="150" d="100"/>
          <a:sy n="150" d="100"/>
        </p:scale>
        <p:origin x="-96" y="3912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14"/>
      </p:cViewPr>
      <p:guideLst>
        <p:guide orient="horz" pos="3128"/>
        <p:guide pos="213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5947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2DBAC-E27D-4D5B-AC69-8634B4C4EDBF}" type="datetime1">
              <a:rPr lang="zh-TW" altLang="en-US" smtClean="0"/>
              <a:pPr/>
              <a:t>2014/8/28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5947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85EAF-A837-4E6A-ABB7-BFAC6118E3F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2794658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圖像版面配置區 8"/>
          <p:cNvSpPr>
            <a:spLocks noGrp="1" noRot="1" noChangeAspect="1"/>
          </p:cNvSpPr>
          <p:nvPr>
            <p:ph type="sldImg" idx="2"/>
          </p:nvPr>
        </p:nvSpPr>
        <p:spPr>
          <a:xfrm>
            <a:off x="762000" y="744538"/>
            <a:ext cx="5265738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5"/>
          </p:nvPr>
        </p:nvSpPr>
        <p:spPr>
          <a:xfrm>
            <a:off x="3845947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68F36-0D8F-4296-8D6E-AB23F2DCEA7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6463773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62000" y="744538"/>
            <a:ext cx="5265738" cy="3724275"/>
          </a:xfrm>
          <a:prstGeom prst="rect">
            <a:avLst/>
          </a:prstGeo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678974" y="4716661"/>
            <a:ext cx="5431790" cy="4468416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45947" y="9431599"/>
            <a:ext cx="2942220" cy="496491"/>
          </a:xfrm>
          <a:prstGeom prst="rect">
            <a:avLst/>
          </a:prstGeom>
        </p:spPr>
        <p:txBody>
          <a:bodyPr/>
          <a:lstStyle/>
          <a:p>
            <a:fld id="{E4CE4E51-C22C-4F62-924F-406BA2C6D41E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244929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10099228" y="7195418"/>
            <a:ext cx="648072" cy="401637"/>
          </a:xfrm>
        </p:spPr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29353925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099228" y="7195418"/>
            <a:ext cx="648072" cy="401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3564844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7254087"/>
            <a:ext cx="10693400" cy="30717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162124" y="7237015"/>
            <a:ext cx="18648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kern="1200" dirty="0" err="1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Rodan</a:t>
            </a:r>
            <a:r>
              <a:rPr lang="en-US" altLang="zh-TW" sz="1600" kern="1200" baseline="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(Taiwan) </a:t>
            </a:r>
            <a:r>
              <a:rPr lang="en-US" altLang="zh-TW" sz="1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Ltd.</a:t>
            </a:r>
            <a:endParaRPr lang="zh-TW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0" y="0"/>
            <a:ext cx="10693400" cy="684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 dirty="0"/>
          </a:p>
        </p:txBody>
      </p:sp>
      <p:sp>
        <p:nvSpPr>
          <p:cNvPr id="14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099228" y="7195418"/>
            <a:ext cx="648072" cy="401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  <p:pic>
        <p:nvPicPr>
          <p:cNvPr id="1026" name="圖片 1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72527" y="0"/>
            <a:ext cx="1620873" cy="15835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31896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8" r:id="rId3"/>
  </p:sldLayoutIdLst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3.png"/><Relationship Id="rId7" Type="http://schemas.openxmlformats.org/officeDocument/2006/relationships/image" Target="../media/image66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80.png"/><Relationship Id="rId7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44.png"/><Relationship Id="rId10" Type="http://schemas.openxmlformats.org/officeDocument/2006/relationships/image" Target="../media/image84.png"/><Relationship Id="rId4" Type="http://schemas.openxmlformats.org/officeDocument/2006/relationships/image" Target="../media/image51.jpeg"/><Relationship Id="rId9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sales11\My Documents\My Pictures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9180" y="2351871"/>
            <a:ext cx="5357850" cy="4254133"/>
          </a:xfrm>
          <a:prstGeom prst="rect">
            <a:avLst/>
          </a:prstGeom>
          <a:noFill/>
        </p:spPr>
      </p:pic>
      <p:sp>
        <p:nvSpPr>
          <p:cNvPr id="6" name="文字方塊 5"/>
          <p:cNvSpPr txBox="1"/>
          <p:nvPr/>
        </p:nvSpPr>
        <p:spPr>
          <a:xfrm>
            <a:off x="2131990" y="994549"/>
            <a:ext cx="5674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台灣琭旦股份有限公司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3430584188"/>
      </p:ext>
    </p:extLst>
  </p:cSld>
  <p:clrMapOvr>
    <a:masterClrMapping/>
  </p:clrMapOvr>
  <p:transition advTm="4000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10</a:t>
            </a:fld>
            <a:endParaRPr lang="zh-TW" altLang="en-US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060420" y="1137425"/>
            <a:ext cx="73818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zh-TW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Die Bonding Zoom in Picture</a:t>
            </a:r>
          </a:p>
        </p:txBody>
      </p:sp>
      <p:pic>
        <p:nvPicPr>
          <p:cNvPr id="6" name="Picture 10" descr="DSC059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133570" y="1986739"/>
            <a:ext cx="5113338" cy="4100513"/>
          </a:xfrm>
          <a:prstGeom prst="rect">
            <a:avLst/>
          </a:prstGeom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7346964" y="5852333"/>
            <a:ext cx="2968679" cy="415498"/>
          </a:xfrm>
          <a:prstGeom prst="rect">
            <a:avLst/>
          </a:prstGeom>
          <a:solidFill>
            <a:srgbClr val="CC6600"/>
          </a:solidFill>
          <a:ln w="25400" algn="ctr">
            <a:solidFill>
              <a:srgbClr val="808080"/>
            </a:solidFill>
            <a:miter lim="800000"/>
            <a:headEnd/>
            <a:tailEnd type="none" w="med" len="lg"/>
          </a:ln>
        </p:spPr>
        <p:txBody>
          <a:bodyPr wrap="square">
            <a:spAutoFit/>
          </a:bodyPr>
          <a:lstStyle/>
          <a:p>
            <a:r>
              <a:rPr lang="en-US" altLang="zh-TW">
                <a:latin typeface="Times New Roman" pitchFamily="18" charset="0"/>
              </a:rPr>
              <a:t>LED Dice on blue tape</a:t>
            </a: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 flipH="1" flipV="1">
            <a:off x="6238844" y="4874401"/>
            <a:ext cx="2608317" cy="977931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7918468" y="2780499"/>
            <a:ext cx="792163" cy="392112"/>
          </a:xfrm>
          <a:prstGeom prst="rect">
            <a:avLst/>
          </a:prstGeom>
          <a:solidFill>
            <a:srgbClr val="CC6600"/>
          </a:solidFill>
          <a:ln w="25400" algn="ctr">
            <a:solidFill>
              <a:srgbClr val="808080"/>
            </a:solidFill>
            <a:miter lim="800000"/>
            <a:headEnd/>
            <a:tailEnd type="none" w="med" len="lg"/>
          </a:ln>
        </p:spPr>
        <p:txBody>
          <a:bodyPr>
            <a:spAutoFit/>
          </a:bodyPr>
          <a:lstStyle/>
          <a:p>
            <a:r>
              <a:rPr lang="en-US" altLang="zh-TW">
                <a:latin typeface="Times New Roman" pitchFamily="18" charset="0"/>
              </a:rPr>
              <a:t>L/F</a:t>
            </a: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H="1">
            <a:off x="5918203" y="2994814"/>
            <a:ext cx="2000263" cy="71438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62124" y="36215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生產設備</a:t>
            </a:r>
            <a:endParaRPr lang="zh-TW" altLang="en-US" sz="36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11</a:t>
            </a:fld>
            <a:endParaRPr lang="zh-TW" altLang="en-US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55650" y="1125538"/>
            <a:ext cx="33845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32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Wire Bonding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77888" y="5688013"/>
            <a:ext cx="549275" cy="92075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med" len="lg"/>
          </a:ln>
        </p:spPr>
        <p:txBody>
          <a:bodyPr vert="eaVert" wrap="none">
            <a:spAutoFit/>
          </a:bodyPr>
          <a:lstStyle/>
          <a:p>
            <a:endParaRPr lang="zh-TW" altLang="zh-TW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82625" y="5734050"/>
            <a:ext cx="2857500" cy="366713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med" len="lg"/>
          </a:ln>
        </p:spPr>
        <p:txBody>
          <a:bodyPr wrap="none">
            <a:spAutoFit/>
          </a:bodyPr>
          <a:lstStyle/>
          <a:p>
            <a:r>
              <a:rPr lang="en-US" altLang="zh-TW">
                <a:latin typeface="Times New Roman" pitchFamily="18" charset="0"/>
              </a:rPr>
              <a:t>Auto Wire Bonding Machine</a:t>
            </a:r>
          </a:p>
        </p:txBody>
      </p:sp>
      <p:pic>
        <p:nvPicPr>
          <p:cNvPr id="8" name="Picture 14" descr="65-21-1W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267200" y="2717800"/>
            <a:ext cx="4035425" cy="2786063"/>
          </a:xfrm>
          <a:prstGeom prst="rect">
            <a:avLst/>
          </a:prstGeom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7380288" y="2852738"/>
            <a:ext cx="1395436" cy="415498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808080"/>
            </a:solidFill>
            <a:miter lim="800000"/>
            <a:headEnd/>
            <a:tailEnd type="none" w="med" len="lg"/>
          </a:ln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rgbClr val="FFFF00"/>
                </a:solidFill>
                <a:latin typeface="Times New Roman" pitchFamily="18" charset="0"/>
              </a:rPr>
              <a:t>Gold Wire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429250" y="1571625"/>
            <a:ext cx="2000250" cy="428625"/>
          </a:xfrm>
          <a:prstGeom prst="rect">
            <a:avLst/>
          </a:prstGeom>
          <a:solidFill>
            <a:srgbClr val="99FF99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TW" sz="1200" b="1">
                <a:solidFill>
                  <a:srgbClr val="000000"/>
                </a:solidFill>
              </a:rPr>
              <a:t>Substrate/Lead frame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857875" y="1500188"/>
            <a:ext cx="1130300" cy="71437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zh-TW">
              <a:latin typeface="Times New Roman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857875" y="1214438"/>
            <a:ext cx="1131888" cy="287337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TW" sz="1400" b="1">
                <a:solidFill>
                  <a:srgbClr val="000000"/>
                </a:solidFill>
              </a:rPr>
              <a:t>Chip</a:t>
            </a:r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>
            <a:off x="6781800" y="1003300"/>
            <a:ext cx="457200" cy="596900"/>
          </a:xfrm>
          <a:custGeom>
            <a:avLst/>
            <a:gdLst>
              <a:gd name="T0" fmla="*/ 0 w 288"/>
              <a:gd name="T1" fmla="*/ 2147483647 h 376"/>
              <a:gd name="T2" fmla="*/ 2147483647 w 288"/>
              <a:gd name="T3" fmla="*/ 2147483647 h 376"/>
              <a:gd name="T4" fmla="*/ 2147483647 w 288"/>
              <a:gd name="T5" fmla="*/ 2147483647 h 376"/>
              <a:gd name="T6" fmla="*/ 0 60000 65536"/>
              <a:gd name="T7" fmla="*/ 0 60000 65536"/>
              <a:gd name="T8" fmla="*/ 0 60000 65536"/>
              <a:gd name="T9" fmla="*/ 0 w 288"/>
              <a:gd name="T10" fmla="*/ 0 h 376"/>
              <a:gd name="T11" fmla="*/ 288 w 288"/>
              <a:gd name="T12" fmla="*/ 376 h 3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376">
                <a:moveTo>
                  <a:pt x="0" y="136"/>
                </a:moveTo>
                <a:cubicBezTo>
                  <a:pt x="48" y="68"/>
                  <a:pt x="96" y="0"/>
                  <a:pt x="144" y="40"/>
                </a:cubicBezTo>
                <a:cubicBezTo>
                  <a:pt x="192" y="80"/>
                  <a:pt x="240" y="228"/>
                  <a:pt x="288" y="376"/>
                </a:cubicBezTo>
              </a:path>
            </a:pathLst>
          </a:custGeom>
          <a:noFill/>
          <a:ln w="254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5562600" y="1003300"/>
            <a:ext cx="457200" cy="596900"/>
          </a:xfrm>
          <a:custGeom>
            <a:avLst/>
            <a:gdLst>
              <a:gd name="T0" fmla="*/ 2147483647 w 288"/>
              <a:gd name="T1" fmla="*/ 2147483647 h 376"/>
              <a:gd name="T2" fmla="*/ 2147483647 w 288"/>
              <a:gd name="T3" fmla="*/ 2147483647 h 376"/>
              <a:gd name="T4" fmla="*/ 0 w 288"/>
              <a:gd name="T5" fmla="*/ 2147483647 h 376"/>
              <a:gd name="T6" fmla="*/ 0 60000 65536"/>
              <a:gd name="T7" fmla="*/ 0 60000 65536"/>
              <a:gd name="T8" fmla="*/ 0 60000 65536"/>
              <a:gd name="T9" fmla="*/ 0 w 288"/>
              <a:gd name="T10" fmla="*/ 0 h 376"/>
              <a:gd name="T11" fmla="*/ 288 w 288"/>
              <a:gd name="T12" fmla="*/ 376 h 3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376">
                <a:moveTo>
                  <a:pt x="288" y="136"/>
                </a:moveTo>
                <a:cubicBezTo>
                  <a:pt x="264" y="68"/>
                  <a:pt x="240" y="0"/>
                  <a:pt x="192" y="40"/>
                </a:cubicBezTo>
                <a:cubicBezTo>
                  <a:pt x="144" y="80"/>
                  <a:pt x="72" y="228"/>
                  <a:pt x="0" y="376"/>
                </a:cubicBezTo>
              </a:path>
            </a:pathLst>
          </a:custGeom>
          <a:noFill/>
          <a:ln w="254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5" name="Text Box 66"/>
          <p:cNvSpPr txBox="1">
            <a:spLocks noChangeArrowheads="1"/>
          </p:cNvSpPr>
          <p:nvPr/>
        </p:nvSpPr>
        <p:spPr bwMode="auto">
          <a:xfrm>
            <a:off x="4648200" y="5486400"/>
            <a:ext cx="2251075" cy="1155700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med" len="lg"/>
          </a:ln>
        </p:spPr>
        <p:txBody>
          <a:bodyPr wrap="none">
            <a:spAutoFit/>
          </a:bodyPr>
          <a:lstStyle/>
          <a:p>
            <a:r>
              <a:rPr lang="en-US" altLang="zh-TW" sz="1400" b="1">
                <a:latin typeface="Times New Roman" pitchFamily="18" charset="0"/>
              </a:rPr>
              <a:t>Raw material including :    </a:t>
            </a:r>
          </a:p>
          <a:p>
            <a:r>
              <a:rPr lang="en-US" altLang="zh-TW" sz="1400" b="1">
                <a:latin typeface="Times New Roman" pitchFamily="18" charset="0"/>
              </a:rPr>
              <a:t>   </a:t>
            </a:r>
          </a:p>
          <a:p>
            <a:r>
              <a:rPr lang="en-US" altLang="zh-TW" sz="1400" b="1">
                <a:latin typeface="Times New Roman" pitchFamily="18" charset="0"/>
              </a:rPr>
              <a:t> gold wire</a:t>
            </a:r>
          </a:p>
          <a:p>
            <a:r>
              <a:rPr lang="en-US" altLang="zh-TW" sz="1400" b="1">
                <a:latin typeface="Times New Roman" pitchFamily="18" charset="0"/>
              </a:rPr>
              <a:t>     </a:t>
            </a:r>
          </a:p>
          <a:p>
            <a:r>
              <a:rPr lang="en-US" altLang="zh-TW" sz="1400" b="1">
                <a:latin typeface="Times New Roman" pitchFamily="18" charset="0"/>
              </a:rPr>
              <a:t> </a:t>
            </a:r>
          </a:p>
        </p:txBody>
      </p:sp>
      <p:pic>
        <p:nvPicPr>
          <p:cNvPr id="16" name="Picture 15" descr="D:\UserData\Desktop\未命名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663700"/>
            <a:ext cx="3240087" cy="414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162124" y="36215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生產設備</a:t>
            </a:r>
            <a:endParaRPr lang="zh-TW" altLang="en-US" sz="36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12</a:t>
            </a:fld>
            <a:endParaRPr lang="zh-TW" altLang="en-US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74734" y="1137425"/>
            <a:ext cx="73453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Wire Bonding Zoom in Picture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612034" y="2718578"/>
            <a:ext cx="1449442" cy="419112"/>
          </a:xfrm>
          <a:prstGeom prst="rect">
            <a:avLst/>
          </a:prstGeom>
          <a:ln>
            <a:headEnd/>
            <a:tailEnd type="none" w="med" len="lg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dirty="0">
                <a:solidFill>
                  <a:srgbClr val="FFFF00"/>
                </a:solidFill>
                <a:latin typeface="Times New Roman" pitchFamily="18" charset="0"/>
              </a:rPr>
              <a:t>Gold Wire</a:t>
            </a:r>
          </a:p>
        </p:txBody>
      </p:sp>
      <p:pic>
        <p:nvPicPr>
          <p:cNvPr id="7" name="Picture 9" descr="DSC059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877984" y="1974039"/>
            <a:ext cx="5616575" cy="4505325"/>
          </a:xfrm>
          <a:prstGeom prst="rect">
            <a:avLst/>
          </a:prstGeom>
        </p:spPr>
      </p:pic>
      <p:sp>
        <p:nvSpPr>
          <p:cNvPr id="8" name="Line 10"/>
          <p:cNvSpPr>
            <a:spLocks noChangeShapeType="1"/>
          </p:cNvSpPr>
          <p:nvPr/>
        </p:nvSpPr>
        <p:spPr bwMode="auto">
          <a:xfrm flipH="1">
            <a:off x="5451447" y="2934477"/>
            <a:ext cx="2160587" cy="15128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664172" y="5887227"/>
            <a:ext cx="1857375" cy="461962"/>
          </a:xfrm>
          <a:prstGeom prst="rect">
            <a:avLst/>
          </a:prstGeom>
          <a:solidFill>
            <a:srgbClr val="CC6600"/>
          </a:solidFill>
          <a:ln w="25400" algn="ctr">
            <a:solidFill>
              <a:srgbClr val="808080"/>
            </a:solidFill>
            <a:miter lim="800000"/>
            <a:headEnd/>
            <a:tailEnd type="none" w="med" len="lg"/>
          </a:ln>
        </p:spPr>
        <p:txBody>
          <a:bodyPr>
            <a:spAutoFit/>
          </a:bodyPr>
          <a:lstStyle/>
          <a:p>
            <a:r>
              <a:rPr lang="en-US" altLang="zh-TW">
                <a:latin typeface="Times New Roman" pitchFamily="18" charset="0"/>
              </a:rPr>
              <a:t>Lead Frame</a:t>
            </a: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H="1" flipV="1">
            <a:off x="5091084" y="4806139"/>
            <a:ext cx="1511300" cy="10080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62124" y="36215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生產設備</a:t>
            </a:r>
            <a:endParaRPr lang="zh-TW" altLang="en-US" sz="36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13</a:t>
            </a:fld>
            <a:endParaRPr lang="zh-TW" altLang="en-US" dirty="0"/>
          </a:p>
        </p:txBody>
      </p:sp>
      <p:sp>
        <p:nvSpPr>
          <p:cNvPr id="5" name="Oval 2"/>
          <p:cNvSpPr>
            <a:spLocks noChangeAspect="1" noChangeArrowheads="1"/>
          </p:cNvSpPr>
          <p:nvPr/>
        </p:nvSpPr>
        <p:spPr bwMode="auto">
          <a:xfrm>
            <a:off x="5791170" y="1278715"/>
            <a:ext cx="1828800" cy="12954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095970" y="1583515"/>
            <a:ext cx="1263650" cy="431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60420" y="1566053"/>
            <a:ext cx="33845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32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Encapsulating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182658" y="6128528"/>
            <a:ext cx="549275" cy="92075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med" len="lg"/>
          </a:ln>
        </p:spPr>
        <p:txBody>
          <a:bodyPr vert="eaVert" wrap="none">
            <a:spAutoFit/>
          </a:bodyPr>
          <a:lstStyle/>
          <a:p>
            <a:endParaRPr lang="zh-TW" altLang="zh-TW">
              <a:latin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420783" y="5885640"/>
            <a:ext cx="2336800" cy="366713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med" len="lg"/>
          </a:ln>
        </p:spPr>
        <p:txBody>
          <a:bodyPr wrap="none">
            <a:spAutoFit/>
          </a:bodyPr>
          <a:lstStyle/>
          <a:p>
            <a:r>
              <a:rPr lang="en-US" altLang="zh-TW">
                <a:latin typeface="Times New Roman" pitchFamily="18" charset="0"/>
              </a:rPr>
              <a:t>Encapsulating Machine</a:t>
            </a:r>
          </a:p>
        </p:txBody>
      </p:sp>
      <p:pic>
        <p:nvPicPr>
          <p:cNvPr id="10" name="Picture 9" descr="65-21-1Enc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957733" y="2945590"/>
            <a:ext cx="4033837" cy="2714625"/>
          </a:xfrm>
          <a:prstGeom prst="rect">
            <a:avLst/>
          </a:prstGeom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8008908" y="3077353"/>
            <a:ext cx="1439862" cy="338137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808080"/>
            </a:solidFill>
            <a:miter lim="800000"/>
            <a:headEnd/>
            <a:tailEnd type="none" w="med" len="lg"/>
          </a:ln>
        </p:spPr>
        <p:txBody>
          <a:bodyPr>
            <a:spAutoFit/>
          </a:bodyPr>
          <a:lstStyle/>
          <a:p>
            <a:r>
              <a:rPr lang="en-US" altLang="zh-TW" sz="1600">
                <a:solidFill>
                  <a:schemeClr val="bg2"/>
                </a:solidFill>
                <a:latin typeface="Times New Roman" pitchFamily="18" charset="0"/>
              </a:rPr>
              <a:t>Epoxy/Silicon</a:t>
            </a: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H="1">
            <a:off x="7181820" y="3293253"/>
            <a:ext cx="790575" cy="863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734020" y="2012140"/>
            <a:ext cx="2000250" cy="561975"/>
          </a:xfrm>
          <a:prstGeom prst="rect">
            <a:avLst/>
          </a:prstGeom>
          <a:solidFill>
            <a:srgbClr val="99FF99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TW" sz="1200" b="1">
                <a:solidFill>
                  <a:srgbClr val="000000"/>
                </a:solidFill>
              </a:rPr>
              <a:t>Substrate/Lead frame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162645" y="1940703"/>
            <a:ext cx="1130300" cy="71437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zh-TW">
              <a:latin typeface="Times New Roman" pitchFamily="18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6162645" y="1654953"/>
            <a:ext cx="1131888" cy="287337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TW" sz="1400" b="1">
                <a:solidFill>
                  <a:srgbClr val="000000"/>
                </a:solidFill>
              </a:rPr>
              <a:t>Chip</a:t>
            </a:r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7086570" y="1443815"/>
            <a:ext cx="457200" cy="596900"/>
          </a:xfrm>
          <a:custGeom>
            <a:avLst/>
            <a:gdLst>
              <a:gd name="T0" fmla="*/ 0 w 288"/>
              <a:gd name="T1" fmla="*/ 2147483647 h 376"/>
              <a:gd name="T2" fmla="*/ 2147483647 w 288"/>
              <a:gd name="T3" fmla="*/ 2147483647 h 376"/>
              <a:gd name="T4" fmla="*/ 2147483647 w 288"/>
              <a:gd name="T5" fmla="*/ 2147483647 h 376"/>
              <a:gd name="T6" fmla="*/ 0 60000 65536"/>
              <a:gd name="T7" fmla="*/ 0 60000 65536"/>
              <a:gd name="T8" fmla="*/ 0 60000 65536"/>
              <a:gd name="T9" fmla="*/ 0 w 288"/>
              <a:gd name="T10" fmla="*/ 0 h 376"/>
              <a:gd name="T11" fmla="*/ 288 w 288"/>
              <a:gd name="T12" fmla="*/ 376 h 3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376">
                <a:moveTo>
                  <a:pt x="0" y="136"/>
                </a:moveTo>
                <a:cubicBezTo>
                  <a:pt x="48" y="68"/>
                  <a:pt x="96" y="0"/>
                  <a:pt x="144" y="40"/>
                </a:cubicBezTo>
                <a:cubicBezTo>
                  <a:pt x="192" y="80"/>
                  <a:pt x="240" y="228"/>
                  <a:pt x="288" y="376"/>
                </a:cubicBezTo>
              </a:path>
            </a:pathLst>
          </a:custGeom>
          <a:noFill/>
          <a:ln w="254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7" name="Freeform 15"/>
          <p:cNvSpPr>
            <a:spLocks/>
          </p:cNvSpPr>
          <p:nvPr/>
        </p:nvSpPr>
        <p:spPr bwMode="auto">
          <a:xfrm>
            <a:off x="5867370" y="1443815"/>
            <a:ext cx="457200" cy="596900"/>
          </a:xfrm>
          <a:custGeom>
            <a:avLst/>
            <a:gdLst>
              <a:gd name="T0" fmla="*/ 2147483647 w 288"/>
              <a:gd name="T1" fmla="*/ 2147483647 h 376"/>
              <a:gd name="T2" fmla="*/ 2147483647 w 288"/>
              <a:gd name="T3" fmla="*/ 2147483647 h 376"/>
              <a:gd name="T4" fmla="*/ 0 w 288"/>
              <a:gd name="T5" fmla="*/ 2147483647 h 376"/>
              <a:gd name="T6" fmla="*/ 0 60000 65536"/>
              <a:gd name="T7" fmla="*/ 0 60000 65536"/>
              <a:gd name="T8" fmla="*/ 0 60000 65536"/>
              <a:gd name="T9" fmla="*/ 0 w 288"/>
              <a:gd name="T10" fmla="*/ 0 h 376"/>
              <a:gd name="T11" fmla="*/ 288 w 288"/>
              <a:gd name="T12" fmla="*/ 376 h 3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376">
                <a:moveTo>
                  <a:pt x="288" y="136"/>
                </a:moveTo>
                <a:cubicBezTo>
                  <a:pt x="264" y="68"/>
                  <a:pt x="240" y="0"/>
                  <a:pt x="192" y="40"/>
                </a:cubicBezTo>
                <a:cubicBezTo>
                  <a:pt x="144" y="80"/>
                  <a:pt x="72" y="228"/>
                  <a:pt x="0" y="376"/>
                </a:cubicBezTo>
              </a:path>
            </a:pathLst>
          </a:custGeom>
          <a:noFill/>
          <a:ln w="254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8" name="Text Box 66"/>
          <p:cNvSpPr txBox="1">
            <a:spLocks noChangeArrowheads="1"/>
          </p:cNvSpPr>
          <p:nvPr/>
        </p:nvSpPr>
        <p:spPr bwMode="auto">
          <a:xfrm>
            <a:off x="4952970" y="5717365"/>
            <a:ext cx="2073275" cy="942975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med" len="lg"/>
          </a:ln>
        </p:spPr>
        <p:txBody>
          <a:bodyPr wrap="none">
            <a:spAutoFit/>
          </a:bodyPr>
          <a:lstStyle/>
          <a:p>
            <a:r>
              <a:rPr lang="en-US" altLang="zh-TW" sz="1400" b="1">
                <a:latin typeface="Times New Roman" pitchFamily="18" charset="0"/>
              </a:rPr>
              <a:t>Raw material including :</a:t>
            </a:r>
          </a:p>
          <a:p>
            <a:endParaRPr lang="en-US" altLang="zh-TW" sz="1400" b="1">
              <a:latin typeface="Times New Roman" pitchFamily="18" charset="0"/>
            </a:endParaRPr>
          </a:p>
          <a:p>
            <a:r>
              <a:rPr lang="en-US" altLang="zh-TW" sz="1400" b="1">
                <a:latin typeface="Times New Roman" pitchFamily="18" charset="0"/>
              </a:rPr>
              <a:t>  Epoxy/Silicon </a:t>
            </a:r>
          </a:p>
          <a:p>
            <a:r>
              <a:rPr lang="en-US" altLang="zh-TW" sz="1400" b="1">
                <a:latin typeface="Times New Roman" pitchFamily="18" charset="0"/>
              </a:rPr>
              <a:t> </a:t>
            </a:r>
          </a:p>
        </p:txBody>
      </p:sp>
      <p:pic>
        <p:nvPicPr>
          <p:cNvPr id="19" name="Picture 18" descr="D:\UserData\Desktop\未命名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520" y="2429653"/>
            <a:ext cx="4133850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矩形 19"/>
          <p:cNvSpPr/>
          <p:nvPr/>
        </p:nvSpPr>
        <p:spPr>
          <a:xfrm>
            <a:off x="162124" y="36215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生產設備</a:t>
            </a:r>
            <a:endParaRPr lang="zh-TW" altLang="en-US" sz="36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14</a:t>
            </a:fld>
            <a:endParaRPr lang="zh-TW" altLang="en-US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17478" y="994549"/>
            <a:ext cx="81105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Encapsulating</a:t>
            </a:r>
            <a:r>
              <a:rPr lang="en-US" altLang="zh-TW" dirty="0">
                <a:latin typeface="Times New Roman" pitchFamily="18" charset="0"/>
              </a:rPr>
              <a:t> </a:t>
            </a:r>
            <a:r>
              <a:rPr lang="en-US" altLang="zh-TW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Zoom in Picture</a:t>
            </a:r>
          </a:p>
        </p:txBody>
      </p:sp>
      <p:pic>
        <p:nvPicPr>
          <p:cNvPr id="6" name="Picture 9" descr="DSC059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17610" y="2066119"/>
            <a:ext cx="5832475" cy="4678362"/>
          </a:xfrm>
          <a:prstGeom prst="rect">
            <a:avLst/>
          </a:prstGeom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341906" y="3480577"/>
            <a:ext cx="1439863" cy="361950"/>
          </a:xfrm>
          <a:prstGeom prst="rect">
            <a:avLst/>
          </a:prstGeom>
          <a:solidFill>
            <a:srgbClr val="CC6600"/>
          </a:solidFill>
          <a:ln w="25400" algn="ctr">
            <a:solidFill>
              <a:srgbClr val="808080"/>
            </a:solidFill>
            <a:miter lim="800000"/>
            <a:headEnd/>
            <a:tailEnd type="none" w="med" len="lg"/>
          </a:ln>
        </p:spPr>
        <p:txBody>
          <a:bodyPr>
            <a:spAutoFit/>
          </a:bodyPr>
          <a:lstStyle/>
          <a:p>
            <a:r>
              <a:rPr lang="en-US" altLang="zh-TW" sz="1600" b="1">
                <a:latin typeface="Times New Roman" pitchFamily="18" charset="0"/>
              </a:rPr>
              <a:t>Epoxy/Silicon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316506" y="6106302"/>
            <a:ext cx="1439863" cy="361950"/>
          </a:xfrm>
          <a:prstGeom prst="rect">
            <a:avLst/>
          </a:prstGeom>
          <a:solidFill>
            <a:srgbClr val="CC6600"/>
          </a:solidFill>
          <a:ln w="25400" algn="ctr">
            <a:solidFill>
              <a:srgbClr val="808080"/>
            </a:solidFill>
            <a:miter lim="800000"/>
            <a:headEnd/>
            <a:tailEnd type="none" w="med" len="lg"/>
          </a:ln>
        </p:spPr>
        <p:txBody>
          <a:bodyPr>
            <a:spAutoFit/>
          </a:bodyPr>
          <a:lstStyle/>
          <a:p>
            <a:r>
              <a:rPr lang="en-US" altLang="zh-TW" sz="1600" b="1">
                <a:latin typeface="Times New Roman" pitchFamily="18" charset="0"/>
              </a:rPr>
              <a:t>Lead Frame</a:t>
            </a: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H="1">
            <a:off x="4021106" y="3658377"/>
            <a:ext cx="1295400" cy="7191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 flipH="1" flipV="1">
            <a:off x="3948081" y="4953777"/>
            <a:ext cx="2376488" cy="11525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62124" y="36215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生產設備</a:t>
            </a:r>
            <a:endParaRPr lang="zh-TW" alt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15</a:t>
            </a:fld>
            <a:endParaRPr lang="zh-TW" altLang="en-US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489180" y="1065987"/>
            <a:ext cx="46085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Auto Test / Binning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124306" y="6371414"/>
            <a:ext cx="1727200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med" len="lg"/>
          </a:ln>
        </p:spPr>
        <p:txBody>
          <a:bodyPr wrap="none">
            <a:spAutoFit/>
          </a:bodyPr>
          <a:lstStyle/>
          <a:p>
            <a:r>
              <a:rPr lang="en-US" altLang="zh-TW">
                <a:latin typeface="Times New Roman" pitchFamily="18" charset="0"/>
              </a:rPr>
              <a:t>Testing Machine</a:t>
            </a:r>
          </a:p>
        </p:txBody>
      </p:sp>
      <p:pic>
        <p:nvPicPr>
          <p:cNvPr id="7" name="Picture 11" descr="DSC059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74800" y="1994681"/>
            <a:ext cx="6089650" cy="43815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2124" y="36215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生產設備</a:t>
            </a:r>
            <a:endParaRPr lang="zh-TW" altLang="en-US" sz="36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16</a:t>
            </a:fld>
            <a:endParaRPr lang="zh-TW" altLang="en-US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74602" y="1137425"/>
            <a:ext cx="81105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zh-TW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Auto Test / Binning</a:t>
            </a:r>
            <a:r>
              <a:rPr lang="en-US" altLang="zh-TW" sz="2800" dirty="0">
                <a:latin typeface="Times New Roman" pitchFamily="18" charset="0"/>
              </a:rPr>
              <a:t> </a:t>
            </a:r>
            <a:r>
              <a:rPr lang="en-US" altLang="zh-TW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Zoom in Picture</a:t>
            </a:r>
          </a:p>
        </p:txBody>
      </p:sp>
      <p:pic>
        <p:nvPicPr>
          <p:cNvPr id="6" name="Picture 9" descr="DSC059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16056" y="2277253"/>
            <a:ext cx="5464175" cy="4383088"/>
          </a:xfrm>
          <a:prstGeom prst="rect">
            <a:avLst/>
          </a:prstGeom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253131" y="3801253"/>
            <a:ext cx="1439863" cy="361950"/>
          </a:xfrm>
          <a:prstGeom prst="rect">
            <a:avLst/>
          </a:prstGeom>
          <a:solidFill>
            <a:srgbClr val="CC6600"/>
          </a:solidFill>
          <a:ln w="25400" algn="ctr">
            <a:solidFill>
              <a:srgbClr val="808080"/>
            </a:solidFill>
            <a:miter lim="800000"/>
            <a:headEnd/>
            <a:tailEnd type="none" w="med" len="lg"/>
          </a:ln>
        </p:spPr>
        <p:txBody>
          <a:bodyPr>
            <a:spAutoFit/>
          </a:bodyPr>
          <a:lstStyle/>
          <a:p>
            <a:r>
              <a:rPr lang="en-US" altLang="zh-TW" sz="1600" b="1">
                <a:latin typeface="Times New Roman" pitchFamily="18" charset="0"/>
              </a:rPr>
              <a:t>Detector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852456" y="5601478"/>
            <a:ext cx="1439863" cy="361950"/>
          </a:xfrm>
          <a:prstGeom prst="rect">
            <a:avLst/>
          </a:prstGeom>
          <a:solidFill>
            <a:srgbClr val="CC6600"/>
          </a:solidFill>
          <a:ln w="25400" algn="ctr">
            <a:solidFill>
              <a:srgbClr val="808080"/>
            </a:solidFill>
            <a:miter lim="800000"/>
            <a:headEnd/>
            <a:tailEnd type="none" w="med" len="lg"/>
          </a:ln>
        </p:spPr>
        <p:txBody>
          <a:bodyPr>
            <a:spAutoFit/>
          </a:bodyPr>
          <a:lstStyle/>
          <a:p>
            <a:r>
              <a:rPr lang="en-US" altLang="zh-TW" sz="1600" b="1">
                <a:latin typeface="Times New Roman" pitchFamily="18" charset="0"/>
              </a:rPr>
              <a:t>Part Feeder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532406" y="6033278"/>
            <a:ext cx="1439863" cy="361950"/>
          </a:xfrm>
          <a:prstGeom prst="rect">
            <a:avLst/>
          </a:prstGeom>
          <a:solidFill>
            <a:srgbClr val="CC6600"/>
          </a:solidFill>
          <a:ln w="25400" algn="ctr">
            <a:solidFill>
              <a:srgbClr val="808080"/>
            </a:solidFill>
            <a:miter lim="800000"/>
            <a:headEnd/>
            <a:tailEnd type="none" w="med" len="lg"/>
          </a:ln>
        </p:spPr>
        <p:txBody>
          <a:bodyPr>
            <a:spAutoFit/>
          </a:bodyPr>
          <a:lstStyle/>
          <a:p>
            <a:r>
              <a:rPr lang="en-US" altLang="zh-TW" sz="1600" b="1">
                <a:latin typeface="Times New Roman" pitchFamily="18" charset="0"/>
              </a:rPr>
              <a:t>Product</a:t>
            </a: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 flipH="1">
            <a:off x="4954556" y="3945716"/>
            <a:ext cx="1295400" cy="3603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flipH="1" flipV="1">
            <a:off x="3948081" y="5601478"/>
            <a:ext cx="1584325" cy="5762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2292319" y="5745941"/>
            <a:ext cx="431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162124" y="36215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生產設備</a:t>
            </a:r>
            <a:endParaRPr lang="zh-TW" altLang="en-US" sz="36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17</a:t>
            </a:fld>
            <a:endParaRPr lang="zh-TW" altLang="en-US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846370" y="851673"/>
            <a:ext cx="46085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Taping Process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46502" y="6781027"/>
            <a:ext cx="1689100" cy="366713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med" len="lg"/>
          </a:ln>
        </p:spPr>
        <p:txBody>
          <a:bodyPr wrap="none">
            <a:spAutoFit/>
          </a:bodyPr>
          <a:lstStyle/>
          <a:p>
            <a:r>
              <a:rPr lang="en-US" altLang="zh-TW">
                <a:latin typeface="Times New Roman" pitchFamily="18" charset="0"/>
              </a:rPr>
              <a:t>Taping Machine</a:t>
            </a:r>
          </a:p>
        </p:txBody>
      </p:sp>
      <p:pic>
        <p:nvPicPr>
          <p:cNvPr id="7" name="Picture 7" descr="DSC059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989246" y="1637491"/>
            <a:ext cx="3786217" cy="504651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62124" y="36215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生產設備</a:t>
            </a:r>
            <a:endParaRPr lang="zh-TW" altLang="en-US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18</a:t>
            </a:fld>
            <a:endParaRPr lang="zh-TW" altLang="en-US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203428" y="994549"/>
            <a:ext cx="4824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Taping</a:t>
            </a:r>
            <a:r>
              <a:rPr lang="en-US" altLang="zh-TW" dirty="0">
                <a:latin typeface="Times New Roman" pitchFamily="18" charset="0"/>
              </a:rPr>
              <a:t> </a:t>
            </a:r>
            <a:r>
              <a:rPr lang="en-US" altLang="zh-TW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Zoom in Picture</a:t>
            </a:r>
          </a:p>
        </p:txBody>
      </p:sp>
      <p:pic>
        <p:nvPicPr>
          <p:cNvPr id="6" name="Picture 11" descr="DSC059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22403" y="1842276"/>
            <a:ext cx="5905500" cy="4735512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597753" y="4239401"/>
            <a:ext cx="1439863" cy="361950"/>
          </a:xfrm>
          <a:prstGeom prst="rect">
            <a:avLst/>
          </a:prstGeom>
          <a:solidFill>
            <a:srgbClr val="CC6600"/>
          </a:solidFill>
          <a:ln w="25400" algn="ctr">
            <a:solidFill>
              <a:srgbClr val="808080"/>
            </a:solidFill>
            <a:miter lim="800000"/>
            <a:headEnd/>
            <a:tailEnd type="none" w="med" len="lg"/>
          </a:ln>
        </p:spPr>
        <p:txBody>
          <a:bodyPr>
            <a:spAutoFit/>
          </a:bodyPr>
          <a:lstStyle/>
          <a:p>
            <a:r>
              <a:rPr lang="en-US" altLang="zh-TW" sz="1600" b="1">
                <a:latin typeface="Times New Roman" pitchFamily="18" charset="0"/>
              </a:rPr>
              <a:t>Reel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7381853" y="2583638"/>
            <a:ext cx="1439863" cy="361950"/>
          </a:xfrm>
          <a:prstGeom prst="rect">
            <a:avLst/>
          </a:prstGeom>
          <a:solidFill>
            <a:srgbClr val="CC6600"/>
          </a:solidFill>
          <a:ln w="25400" algn="ctr">
            <a:solidFill>
              <a:srgbClr val="808080"/>
            </a:solidFill>
            <a:miter lim="800000"/>
            <a:headEnd/>
            <a:tailEnd type="none" w="med" len="lg"/>
          </a:ln>
        </p:spPr>
        <p:txBody>
          <a:bodyPr>
            <a:spAutoFit/>
          </a:bodyPr>
          <a:lstStyle/>
          <a:p>
            <a:r>
              <a:rPr lang="en-US" altLang="zh-TW" sz="1600" b="1">
                <a:latin typeface="Times New Roman" pitchFamily="18" charset="0"/>
              </a:rPr>
              <a:t>Cover Tape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262041" y="3088463"/>
            <a:ext cx="1439862" cy="361950"/>
          </a:xfrm>
          <a:prstGeom prst="rect">
            <a:avLst/>
          </a:prstGeom>
          <a:solidFill>
            <a:srgbClr val="CC6600"/>
          </a:solidFill>
          <a:ln w="25400" algn="ctr">
            <a:solidFill>
              <a:srgbClr val="808080"/>
            </a:solidFill>
            <a:miter lim="800000"/>
            <a:headEnd/>
            <a:tailEnd type="none" w="med" len="lg"/>
          </a:ln>
        </p:spPr>
        <p:txBody>
          <a:bodyPr>
            <a:spAutoFit/>
          </a:bodyPr>
          <a:lstStyle/>
          <a:p>
            <a:r>
              <a:rPr lang="en-US" altLang="zh-TW" sz="1600" b="1">
                <a:latin typeface="Times New Roman" pitchFamily="18" charset="0"/>
              </a:rPr>
              <a:t>Pick &amp; Place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797528" y="5968188"/>
            <a:ext cx="1439863" cy="361950"/>
          </a:xfrm>
          <a:prstGeom prst="rect">
            <a:avLst/>
          </a:prstGeom>
          <a:solidFill>
            <a:srgbClr val="CC6600"/>
          </a:solidFill>
          <a:ln w="25400" algn="ctr">
            <a:solidFill>
              <a:srgbClr val="808080"/>
            </a:solidFill>
            <a:miter lim="800000"/>
            <a:headEnd/>
            <a:tailEnd type="none" w="med" len="lg"/>
          </a:ln>
        </p:spPr>
        <p:txBody>
          <a:bodyPr>
            <a:spAutoFit/>
          </a:bodyPr>
          <a:lstStyle/>
          <a:p>
            <a:r>
              <a:rPr lang="en-US" altLang="zh-TW" sz="1600" b="1">
                <a:latin typeface="Times New Roman" pitchFamily="18" charset="0"/>
              </a:rPr>
              <a:t>Carrier Tape</a:t>
            </a:r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 flipH="1">
            <a:off x="6302353" y="2728101"/>
            <a:ext cx="1079500" cy="5032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>
            <a:off x="2701903" y="3231338"/>
            <a:ext cx="720725" cy="5048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 flipH="1" flipV="1">
            <a:off x="5149828" y="4960126"/>
            <a:ext cx="1152525" cy="10080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4" name="Line 19"/>
          <p:cNvSpPr>
            <a:spLocks noChangeShapeType="1"/>
          </p:cNvSpPr>
          <p:nvPr/>
        </p:nvSpPr>
        <p:spPr bwMode="auto">
          <a:xfrm flipH="1">
            <a:off x="7165953" y="4383863"/>
            <a:ext cx="431800" cy="863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162124" y="36215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生產設備</a:t>
            </a:r>
            <a:endParaRPr lang="zh-TW" altLang="en-US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19</a:t>
            </a:fld>
            <a:endParaRPr lang="zh-TW" altLang="en-US" dirty="0"/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634965" y="3277375"/>
            <a:ext cx="8763000" cy="4030662"/>
            <a:chOff x="0" y="2683"/>
            <a:chExt cx="5760" cy="2683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0" y="2683"/>
              <a:ext cx="4275" cy="2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zh-TW" altLang="en-US"/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0" y="2683"/>
              <a:ext cx="5760" cy="2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zh-TW" altLang="en-US"/>
            </a:p>
          </p:txBody>
        </p:sp>
      </p:grp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863565" y="9892487"/>
            <a:ext cx="82296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0" name="Text Box 40"/>
          <p:cNvSpPr txBox="1">
            <a:spLocks noChangeArrowheads="1"/>
          </p:cNvSpPr>
          <p:nvPr/>
        </p:nvSpPr>
        <p:spPr bwMode="auto">
          <a:xfrm>
            <a:off x="1784315" y="1065987"/>
            <a:ext cx="4724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/>
            <a:endParaRPr lang="zh-TW" altLang="zh-TW" sz="3200">
              <a:latin typeface="Times New Roman" pitchFamily="18" charset="0"/>
            </a:endParaRPr>
          </a:p>
        </p:txBody>
      </p:sp>
      <p:sp>
        <p:nvSpPr>
          <p:cNvPr id="11" name="Text Box 42"/>
          <p:cNvSpPr txBox="1">
            <a:spLocks noChangeArrowheads="1"/>
          </p:cNvSpPr>
          <p:nvPr/>
        </p:nvSpPr>
        <p:spPr bwMode="auto">
          <a:xfrm>
            <a:off x="2989246" y="1065987"/>
            <a:ext cx="37862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/>
            <a:r>
              <a:rPr lang="en-US" altLang="zh-TW" sz="280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ISO </a:t>
            </a:r>
            <a:r>
              <a:rPr lang="en-US" altLang="zh-TW" sz="28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9001:2008</a:t>
            </a:r>
            <a:r>
              <a:rPr lang="zh-TW" altLang="en-US" sz="28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認証 </a:t>
            </a:r>
          </a:p>
        </p:txBody>
      </p:sp>
      <p:pic>
        <p:nvPicPr>
          <p:cNvPr id="12" name="Picture 43" descr="clean ro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4941" y="1858621"/>
            <a:ext cx="4464100" cy="46582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矩形 13"/>
          <p:cNvSpPr/>
          <p:nvPr/>
        </p:nvSpPr>
        <p:spPr>
          <a:xfrm>
            <a:off x="162124" y="36215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嚴格的品質管理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4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2</a:t>
            </a:fld>
            <a:endParaRPr lang="zh-TW" alt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989378" y="851673"/>
            <a:ext cx="1676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4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華康新儷粗黑" pitchFamily="34" charset="-120"/>
              </a:rPr>
              <a:t>大綱</a:t>
            </a:r>
            <a:endParaRPr kumimoji="0" lang="en-US" altLang="zh-TW" sz="4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華康新儷粗黑" pitchFamily="34" charset="-12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74998" y="1846263"/>
            <a:ext cx="59785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lnSpc>
                <a:spcPct val="115000"/>
              </a:lnSpc>
              <a:spcBef>
                <a:spcPct val="10000"/>
              </a:spcBef>
              <a:defRPr/>
            </a:pPr>
            <a:r>
              <a:rPr kumimoji="0" lang="zh-TW" altLang="en-US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一、</a:t>
            </a:r>
            <a:r>
              <a:rPr kumimoji="0" lang="zh-TW" alt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關於琭旦</a:t>
            </a:r>
          </a:p>
          <a:p>
            <a:pPr algn="l" eaLnBrk="0" hangingPunct="0">
              <a:lnSpc>
                <a:spcPct val="115000"/>
              </a:lnSpc>
              <a:spcBef>
                <a:spcPct val="10000"/>
              </a:spcBef>
              <a:defRPr/>
            </a:pPr>
            <a:r>
              <a:rPr kumimoji="0" lang="zh-TW" alt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二、公司沿革</a:t>
            </a:r>
          </a:p>
          <a:p>
            <a:pPr algn="l" eaLnBrk="0" hangingPunct="0">
              <a:lnSpc>
                <a:spcPct val="115000"/>
              </a:lnSpc>
              <a:spcBef>
                <a:spcPct val="10000"/>
              </a:spcBef>
              <a:defRPr/>
            </a:pPr>
            <a:r>
              <a:rPr kumimoji="0" lang="zh-TW" alt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三、公司組織</a:t>
            </a:r>
          </a:p>
          <a:p>
            <a:pPr algn="l" eaLnBrk="0" hangingPunct="0">
              <a:lnSpc>
                <a:spcPct val="115000"/>
              </a:lnSpc>
              <a:spcBef>
                <a:spcPct val="10000"/>
              </a:spcBef>
              <a:defRPr/>
            </a:pPr>
            <a:r>
              <a:rPr kumimoji="0" lang="zh-TW" alt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四、生產及品質管理</a:t>
            </a:r>
          </a:p>
          <a:p>
            <a:pPr algn="l" eaLnBrk="0" hangingPunct="0">
              <a:lnSpc>
                <a:spcPct val="115000"/>
              </a:lnSpc>
              <a:spcBef>
                <a:spcPct val="10000"/>
              </a:spcBef>
              <a:defRPr/>
            </a:pPr>
            <a:r>
              <a:rPr kumimoji="0" lang="zh-TW" alt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五、產品介紹</a:t>
            </a:r>
          </a:p>
          <a:p>
            <a:pPr algn="l" eaLnBrk="0" hangingPunct="0">
              <a:lnSpc>
                <a:spcPct val="115000"/>
              </a:lnSpc>
              <a:spcBef>
                <a:spcPct val="10000"/>
              </a:spcBef>
              <a:defRPr/>
            </a:pPr>
            <a:r>
              <a:rPr kumimoji="0" lang="zh-TW" alt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六、</a:t>
            </a:r>
            <a:r>
              <a:rPr kumimoji="0" lang="en-US" altLang="zh-TW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LED</a:t>
            </a:r>
            <a:r>
              <a:rPr kumimoji="0" lang="zh-TW" alt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成品介紹</a:t>
            </a:r>
          </a:p>
          <a:p>
            <a:pPr algn="l" eaLnBrk="0" hangingPunct="0">
              <a:lnSpc>
                <a:spcPct val="115000"/>
              </a:lnSpc>
              <a:spcBef>
                <a:spcPct val="10000"/>
              </a:spcBef>
              <a:defRPr/>
            </a:pPr>
            <a:r>
              <a:rPr kumimoji="0" lang="zh-TW" alt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七、未來展望</a:t>
            </a:r>
            <a:endParaRPr kumimoji="0" lang="en-US" altLang="zh-TW" sz="3600" b="1" i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</a:endParaRPr>
          </a:p>
          <a:p>
            <a:pPr algn="l" eaLnBrk="0" hangingPunct="0">
              <a:lnSpc>
                <a:spcPct val="115000"/>
              </a:lnSpc>
              <a:spcBef>
                <a:spcPct val="10000"/>
              </a:spcBef>
              <a:buFontTx/>
              <a:buChar char="•"/>
              <a:defRPr/>
            </a:pPr>
            <a:endParaRPr kumimoji="0" lang="en-US" altLang="zh-TW" sz="3600" b="1" dirty="0">
              <a:solidFill>
                <a:srgbClr val="0066FF"/>
              </a:solidFill>
              <a:latin typeface="Times New Roman" pitchFamily="18" charset="0"/>
              <a:ea typeface="華康新儷粗黑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2124" y="36215"/>
            <a:ext cx="4801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台灣琭旦股份有限公司</a:t>
            </a:r>
            <a:endParaRPr lang="zh-TW" alt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20</a:t>
            </a:fld>
            <a:endParaRPr lang="zh-TW" altLang="en-US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17478" y="1772431"/>
            <a:ext cx="5460407" cy="514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00" b="1" dirty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●</a:t>
            </a:r>
            <a:r>
              <a:rPr lang="zh-TW" altLang="en-US" sz="3200" b="1" dirty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月產能</a:t>
            </a:r>
            <a:r>
              <a:rPr lang="en-US" altLang="zh-TW" sz="3200" b="1" dirty="0" smtClean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pPr>
              <a:lnSpc>
                <a:spcPct val="110000"/>
              </a:lnSpc>
            </a:pPr>
            <a:endParaRPr lang="en-US" altLang="zh-TW" sz="1400" b="1" dirty="0" smtClean="0">
              <a:solidFill>
                <a:srgbClr val="3333CC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10000"/>
              </a:lnSpc>
            </a:pPr>
            <a:r>
              <a:rPr lang="zh-TW" altLang="en-US" dirty="0" smtClean="0">
                <a:latin typeface="Times New Roman" pitchFamily="18" charset="0"/>
              </a:rPr>
              <a:t>  </a:t>
            </a:r>
            <a:r>
              <a:rPr lang="en-US" altLang="zh-TW" dirty="0" smtClean="0">
                <a:latin typeface="Times New Roman" pitchFamily="18" charset="0"/>
              </a:rPr>
              <a:t>	</a:t>
            </a:r>
            <a:r>
              <a:rPr lang="zh-TW" altLang="en-US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台灣</a:t>
            </a:r>
            <a:r>
              <a:rPr lang="zh-TW" altLang="en-US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琭旦</a:t>
            </a:r>
            <a:r>
              <a:rPr lang="en-US" altLang="zh-TW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: </a:t>
            </a:r>
          </a:p>
          <a:p>
            <a:r>
              <a:rPr lang="en-US" altLang="zh-TW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en-US" altLang="zh-TW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	-  </a:t>
            </a:r>
            <a:r>
              <a:rPr lang="en-US" altLang="zh-TW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Lamp: 20 KK</a:t>
            </a:r>
          </a:p>
          <a:p>
            <a:pPr>
              <a:lnSpc>
                <a:spcPct val="120000"/>
              </a:lnSpc>
            </a:pPr>
            <a:r>
              <a:rPr lang="en-US" altLang="zh-TW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en-US" altLang="zh-TW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	- </a:t>
            </a:r>
            <a:r>
              <a:rPr lang="en-US" altLang="zh-TW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TOP VIEW LED: 10 KK</a:t>
            </a:r>
          </a:p>
          <a:p>
            <a:pPr>
              <a:lnSpc>
                <a:spcPct val="120000"/>
              </a:lnSpc>
            </a:pPr>
            <a:r>
              <a:rPr lang="en-US" altLang="zh-TW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en-US" altLang="zh-TW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	-  </a:t>
            </a:r>
            <a:r>
              <a:rPr lang="en-US" altLang="zh-TW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HI-POWER:2KK</a:t>
            </a:r>
          </a:p>
          <a:p>
            <a:pPr>
              <a:lnSpc>
                <a:spcPct val="120000"/>
              </a:lnSpc>
            </a:pPr>
            <a:r>
              <a:rPr lang="en-US" altLang="zh-TW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TW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zh-TW" altLang="en-US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錄旦光電</a:t>
            </a:r>
            <a:r>
              <a:rPr lang="en-US" altLang="zh-TW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惠州廠</a:t>
            </a:r>
            <a:r>
              <a:rPr lang="en-US" altLang="zh-TW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):  </a:t>
            </a:r>
            <a:endParaRPr lang="en-US" altLang="zh-TW" dirty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en-US" altLang="zh-TW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	 </a:t>
            </a:r>
            <a:r>
              <a:rPr lang="en-US" altLang="zh-TW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- Lamp : 40 KK </a:t>
            </a:r>
            <a:endParaRPr lang="en-US" altLang="zh-TW" dirty="0" smtClean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zh-TW" altLang="en-US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錄旦光電</a:t>
            </a:r>
            <a:r>
              <a:rPr lang="en-US" altLang="zh-TW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山西廠</a:t>
            </a:r>
            <a:r>
              <a:rPr lang="en-US" altLang="zh-TW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r>
              <a:rPr lang="en-US" altLang="zh-TW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zh-TW" altLang="en-US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TOP</a:t>
            </a:r>
            <a:r>
              <a:rPr lang="zh-TW" altLang="en-US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VIEW</a:t>
            </a:r>
            <a:r>
              <a:rPr lang="zh-TW" altLang="en-US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50KK</a:t>
            </a:r>
          </a:p>
          <a:p>
            <a:r>
              <a:rPr lang="en-US" altLang="zh-TW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zh-TW" altLang="en-US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照明產品 </a:t>
            </a:r>
            <a:r>
              <a:rPr lang="en-US" altLang="zh-TW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300K</a:t>
            </a:r>
            <a:r>
              <a:rPr lang="zh-TW" altLang="en-US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盞</a:t>
            </a:r>
            <a:endParaRPr lang="en-US" altLang="zh-TW" dirty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endParaRPr lang="en-US" altLang="zh-TW" sz="2000" dirty="0">
              <a:solidFill>
                <a:srgbClr val="3333CC"/>
              </a:solidFill>
              <a:latin typeface="Calibri" pitchFamily="34" charset="0"/>
            </a:endParaRPr>
          </a:p>
          <a:p>
            <a:pPr algn="l"/>
            <a:r>
              <a:rPr lang="zh-TW" altLang="en-US" sz="1800" b="1" u="sng" dirty="0">
                <a:solidFill>
                  <a:schemeClr val="folHlink"/>
                </a:solidFill>
                <a:latin typeface="Calibri" pitchFamily="34" charset="0"/>
              </a:rPr>
              <a:t>銷售地區</a:t>
            </a:r>
            <a:r>
              <a:rPr lang="en-US" altLang="zh-TW" sz="1800" b="1" u="sng" dirty="0">
                <a:solidFill>
                  <a:schemeClr val="folHlink"/>
                </a:solidFill>
                <a:latin typeface="Calibri" pitchFamily="34" charset="0"/>
              </a:rPr>
              <a:t>:</a:t>
            </a:r>
            <a:r>
              <a:rPr lang="en-US" altLang="zh-TW" sz="1800" dirty="0">
                <a:latin typeface="Calibri" pitchFamily="34" charset="0"/>
              </a:rPr>
              <a:t> </a:t>
            </a:r>
          </a:p>
          <a:p>
            <a:pPr algn="l"/>
            <a:r>
              <a:rPr lang="zh-TW" altLang="en-US" sz="1800" dirty="0">
                <a:solidFill>
                  <a:schemeClr val="folHlink"/>
                </a:solidFill>
                <a:latin typeface="Calibri" pitchFamily="34" charset="0"/>
              </a:rPr>
              <a:t>日本，東南亞，北美，南美，拉丁美洲，歐盟，南非，中東地區。</a:t>
            </a:r>
            <a:endParaRPr lang="en-US" altLang="zh-TW" sz="1800" dirty="0">
              <a:solidFill>
                <a:schemeClr val="folHlink"/>
              </a:solidFill>
              <a:latin typeface="Calibri" pitchFamily="34" charset="0"/>
            </a:endParaRPr>
          </a:p>
        </p:txBody>
      </p:sp>
      <p:pic>
        <p:nvPicPr>
          <p:cNvPr id="6" name="Picture 6" descr="C:\Program Files\Microsoft Office\MEDIA\CAGCAT10\j0233018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8270" y="1994681"/>
            <a:ext cx="3329947" cy="338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162124" y="36215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琭旦公司產能</a:t>
            </a:r>
            <a:endParaRPr lang="zh-TW" alt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03230" y="3066251"/>
            <a:ext cx="9089390" cy="1620771"/>
          </a:xfrm>
        </p:spPr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零件產品介紹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</a:b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21</a:t>
            </a:fld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z="2800" smtClean="0"/>
              <a:pPr>
                <a:defRPr/>
              </a:pPr>
              <a:t>22</a:t>
            </a:fld>
            <a:endParaRPr lang="zh-TW" altLang="en-US" sz="2800" dirty="0"/>
          </a:p>
        </p:txBody>
      </p:sp>
      <p:pic>
        <p:nvPicPr>
          <p:cNvPr id="5" name="Picture 5" descr="photo senso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0882" y="1351739"/>
            <a:ext cx="3733800" cy="2473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93555" y="1925821"/>
            <a:ext cx="222528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Char char="-"/>
            </a:pPr>
            <a:r>
              <a:rPr lang="zh-TW" altLang="en-US" sz="2800" dirty="0" smtClean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 紅外線</a:t>
            </a:r>
            <a:r>
              <a:rPr lang="zh-TW" altLang="en-US" sz="28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發射</a:t>
            </a:r>
            <a:endParaRPr lang="en-US" altLang="zh-TW" sz="2800" dirty="0">
              <a:solidFill>
                <a:schemeClr val="folHlin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>
              <a:buFontTx/>
              <a:buChar char="-"/>
            </a:pPr>
            <a:r>
              <a:rPr lang="en-US" altLang="zh-TW" sz="28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光電晶體</a:t>
            </a:r>
            <a:endParaRPr lang="en-US" altLang="zh-TW" sz="2800" dirty="0">
              <a:solidFill>
                <a:schemeClr val="folHlin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>
              <a:buFontTx/>
              <a:buChar char="-"/>
            </a:pPr>
            <a:r>
              <a:rPr lang="en-US" altLang="zh-TW" sz="28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光電二極體</a:t>
            </a:r>
            <a:endParaRPr lang="en-US" altLang="zh-TW" sz="2800" dirty="0">
              <a:solidFill>
                <a:schemeClr val="folHlin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>
              <a:buFontTx/>
              <a:buChar char="-"/>
            </a:pPr>
            <a:r>
              <a:rPr lang="en-US" altLang="zh-TW" sz="28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光遮斷器</a:t>
            </a:r>
            <a:endParaRPr lang="en-US" altLang="zh-TW" sz="2800" dirty="0">
              <a:solidFill>
                <a:schemeClr val="folHlin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>
              <a:buFontTx/>
              <a:buChar char="-"/>
            </a:pPr>
            <a:r>
              <a:rPr lang="en-US" altLang="zh-TW" sz="28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光反射器</a:t>
            </a:r>
            <a:endParaRPr lang="en-US" altLang="zh-TW" sz="2800" dirty="0">
              <a:solidFill>
                <a:schemeClr val="fol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7" descr="shri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4992" y="5094471"/>
            <a:ext cx="26511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4488823" y="4051997"/>
            <a:ext cx="4777209" cy="2529676"/>
            <a:chOff x="-191" y="0"/>
            <a:chExt cx="3234" cy="1678"/>
          </a:xfrm>
        </p:grpSpPr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3043" cy="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zh-TW" altLang="en-US" sz="28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-191" y="10"/>
              <a:ext cx="3043" cy="1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zh-TW" altLang="en-US" sz="2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應用：</a:t>
              </a:r>
            </a:p>
            <a:p>
              <a:endPara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en-US" sz="2800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醫療儀器、條碼</a:t>
              </a:r>
              <a:r>
                <a:rPr lang="en-US" altLang="zh-TW" sz="2800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Times New Roman" pitchFamily="18" charset="0"/>
                </a:rPr>
                <a:t>/</a:t>
              </a:r>
              <a:r>
                <a:rPr lang="zh-TW" altLang="en-US" sz="2800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讀碼機、驗鈔筆、光控開關、光纖通訊、相機邊緣偵測、搖控器、煙霧偵測器</a:t>
              </a:r>
              <a:r>
                <a:rPr lang="en-US" altLang="zh-TW" sz="2800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…</a:t>
              </a:r>
              <a:r>
                <a:rPr lang="zh-TW" altLang="en-US" sz="2800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等。</a:t>
              </a:r>
            </a:p>
          </p:txBody>
        </p:sp>
      </p:grpSp>
      <p:sp>
        <p:nvSpPr>
          <p:cNvPr id="11" name="矩形 10"/>
          <p:cNvSpPr/>
          <p:nvPr/>
        </p:nvSpPr>
        <p:spPr>
          <a:xfrm>
            <a:off x="162124" y="36215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光感知器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advTm="4000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23</a:t>
            </a:fld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62124" y="36215"/>
            <a:ext cx="4849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可見光</a:t>
            </a:r>
            <a:r>
              <a:rPr lang="en-US" altLang="zh-TW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LED</a:t>
            </a:r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LAMP</a:t>
            </a:r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產品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5" descr="visible LED lamps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3758" y="1065987"/>
            <a:ext cx="4127376" cy="2732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81000" y="1905000"/>
            <a:ext cx="4262438" cy="64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>
              <a:lnSpc>
                <a:spcPct val="145000"/>
              </a:lnSpc>
            </a:pPr>
            <a:r>
              <a:rPr lang="zh-TW" altLang="en-US" sz="2800" b="1" dirty="0" smtClean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      可見</a:t>
            </a:r>
            <a:r>
              <a:rPr lang="zh-TW" altLang="en-US" sz="2800" b="1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光</a:t>
            </a:r>
            <a:r>
              <a:rPr lang="en-US" altLang="zh-TW" sz="2800" b="1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LED:</a:t>
            </a:r>
          </a:p>
        </p:txBody>
      </p:sp>
      <p:pic>
        <p:nvPicPr>
          <p:cNvPr id="9" name="Picture 6" descr="traffic_l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5592" y="4423573"/>
            <a:ext cx="1690688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846502" y="4352135"/>
            <a:ext cx="381635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應用：</a:t>
            </a:r>
          </a:p>
          <a:p>
            <a:endParaRPr lang="zh-TW" altLang="en-US" sz="2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陸地</a:t>
            </a:r>
            <a:r>
              <a:rPr lang="en-US" altLang="zh-TW" sz="2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鐵路</a:t>
            </a:r>
            <a:r>
              <a:rPr lang="en-US" altLang="zh-TW" sz="2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航空等交通號誌、指示器、燈塔指引燈、車燈、方向燈</a:t>
            </a:r>
            <a:r>
              <a:rPr lang="en-US" altLang="zh-TW" sz="2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lang="zh-TW" altLang="en-US" sz="2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等。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838200" y="2667000"/>
            <a:ext cx="370806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Char char="-"/>
              <a:defRPr/>
            </a:pPr>
            <a:r>
              <a:rPr lang="en-US" altLang="zh-TW" sz="24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超亮度</a:t>
            </a:r>
            <a:r>
              <a:rPr lang="en-US" altLang="zh-TW" sz="24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LED</a:t>
            </a:r>
          </a:p>
          <a:p>
            <a:pPr algn="l">
              <a:buFontTx/>
              <a:buChar char="-"/>
              <a:defRPr/>
            </a:pPr>
            <a:r>
              <a:rPr lang="en-US" altLang="zh-TW" sz="24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 3mm/5mm/10mm LED</a:t>
            </a:r>
          </a:p>
          <a:p>
            <a:pPr algn="l">
              <a:buFontTx/>
              <a:buChar char="-"/>
              <a:defRPr/>
            </a:pPr>
            <a:r>
              <a:rPr lang="en-US" altLang="zh-TW" sz="24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主座</a:t>
            </a:r>
            <a:r>
              <a:rPr lang="en-US" altLang="zh-TW" sz="24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LED</a:t>
            </a:r>
          </a:p>
          <a:p>
            <a:pPr algn="l">
              <a:buFontTx/>
              <a:buChar char="-"/>
              <a:defRPr/>
            </a:pPr>
            <a:r>
              <a:rPr lang="en-US" altLang="zh-TW" sz="24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陶瓷型</a:t>
            </a:r>
            <a:r>
              <a:rPr lang="en-US" altLang="zh-TW" sz="24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LED</a:t>
            </a:r>
          </a:p>
          <a:p>
            <a:pPr algn="l">
              <a:buFontTx/>
              <a:buChar char="-"/>
              <a:defRPr/>
            </a:pPr>
            <a:r>
              <a:rPr lang="en-US" altLang="zh-TW" sz="24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方型</a:t>
            </a:r>
            <a:r>
              <a:rPr lang="en-US" altLang="zh-TW" sz="24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LED</a:t>
            </a:r>
          </a:p>
          <a:p>
            <a:pPr algn="l">
              <a:buFontTx/>
              <a:buChar char="-"/>
              <a:defRPr/>
            </a:pPr>
            <a:r>
              <a:rPr lang="zh-TW" altLang="en-US" sz="2400" dirty="0" smtClean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 其他客製化</a:t>
            </a:r>
            <a:endParaRPr lang="en-US" altLang="zh-TW" sz="2400" dirty="0">
              <a:solidFill>
                <a:schemeClr val="fol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advTm="4000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24</a:t>
            </a:fld>
            <a:endParaRPr lang="zh-TW" altLang="en-US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44526" y="2223284"/>
            <a:ext cx="1673216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FontTx/>
              <a:buChar char="•"/>
              <a:defRPr/>
            </a:pPr>
            <a:r>
              <a:rPr lang="en-US" altLang="zh-TW" sz="28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9280</a:t>
            </a:r>
          </a:p>
          <a:p>
            <a:pPr algn="l">
              <a:lnSpc>
                <a:spcPct val="110000"/>
              </a:lnSpc>
              <a:buFontTx/>
              <a:buChar char="•"/>
              <a:defRPr/>
            </a:pPr>
            <a:r>
              <a:rPr lang="en-US" altLang="zh-TW" sz="28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5050</a:t>
            </a:r>
          </a:p>
          <a:p>
            <a:pPr algn="l">
              <a:lnSpc>
                <a:spcPct val="110000"/>
              </a:lnSpc>
              <a:buFontTx/>
              <a:buChar char="•"/>
              <a:defRPr/>
            </a:pPr>
            <a:r>
              <a:rPr lang="en-US" altLang="zh-TW" sz="28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3535</a:t>
            </a:r>
          </a:p>
          <a:p>
            <a:pPr algn="l">
              <a:lnSpc>
                <a:spcPct val="110000"/>
              </a:lnSpc>
              <a:buFontTx/>
              <a:buChar char="•"/>
              <a:defRPr/>
            </a:pPr>
            <a:r>
              <a:rPr lang="en-US" altLang="zh-TW" sz="28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3528</a:t>
            </a:r>
          </a:p>
          <a:p>
            <a:pPr algn="l">
              <a:lnSpc>
                <a:spcPct val="110000"/>
              </a:lnSpc>
              <a:buFontTx/>
              <a:buChar char="•"/>
              <a:defRPr/>
            </a:pPr>
            <a:r>
              <a:rPr lang="zh-TW" altLang="en-US" sz="28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8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3020</a:t>
            </a:r>
          </a:p>
          <a:p>
            <a:pPr algn="l">
              <a:lnSpc>
                <a:spcPct val="110000"/>
              </a:lnSpc>
              <a:buFontTx/>
              <a:buChar char="•"/>
              <a:defRPr/>
            </a:pPr>
            <a:r>
              <a:rPr lang="zh-TW" altLang="en-US" sz="28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8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5630</a:t>
            </a:r>
          </a:p>
          <a:p>
            <a:pPr algn="l">
              <a:lnSpc>
                <a:spcPct val="110000"/>
              </a:lnSpc>
              <a:buFontTx/>
              <a:buChar char="•"/>
              <a:defRPr/>
            </a:pPr>
            <a:r>
              <a:rPr lang="en-US" altLang="zh-TW" sz="28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2835</a:t>
            </a:r>
          </a:p>
          <a:p>
            <a:pPr algn="l">
              <a:lnSpc>
                <a:spcPct val="110000"/>
              </a:lnSpc>
              <a:buFontTx/>
              <a:buChar char="•"/>
              <a:defRPr/>
            </a:pPr>
            <a:r>
              <a:rPr lang="en-US" altLang="zh-TW" sz="28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4014</a:t>
            </a:r>
          </a:p>
          <a:p>
            <a:pPr algn="l">
              <a:lnSpc>
                <a:spcPct val="110000"/>
              </a:lnSpc>
              <a:defRPr/>
            </a:pPr>
            <a:endParaRPr lang="en-US" altLang="zh-TW" sz="28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>
              <a:lnSpc>
                <a:spcPct val="110000"/>
              </a:lnSpc>
              <a:defRPr/>
            </a:pPr>
            <a:r>
              <a:rPr lang="en-US" altLang="zh-TW" sz="28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703626" y="2423309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TW" altLang="en-US"/>
          </a:p>
        </p:txBody>
      </p:sp>
      <p:pic>
        <p:nvPicPr>
          <p:cNvPr id="13" name="Picture 7" descr="global spec的照片 0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6635" y="1072347"/>
            <a:ext cx="1928826" cy="14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global spec的照片 135"/>
          <p:cNvPicPr>
            <a:picLocks noChangeAspect="1" noChangeArrowheads="1"/>
          </p:cNvPicPr>
          <p:nvPr/>
        </p:nvPicPr>
        <p:blipFill>
          <a:blip r:embed="rId3" cstate="print"/>
          <a:srcRect l="8617" t="14275" r="17981" b="11455"/>
          <a:stretch>
            <a:fillRect/>
          </a:stretch>
        </p:blipFill>
        <p:spPr bwMode="auto">
          <a:xfrm>
            <a:off x="4846634" y="2780499"/>
            <a:ext cx="194513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960426" y="5249059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/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336913" y="3807610"/>
            <a:ext cx="1366845" cy="31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zh-TW" sz="1500" dirty="0"/>
          </a:p>
          <a:p>
            <a:pPr algn="l">
              <a:spcBef>
                <a:spcPct val="50000"/>
              </a:spcBef>
            </a:pPr>
            <a:r>
              <a:rPr lang="zh-TW" altLang="en-US" sz="2000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應用 </a:t>
            </a:r>
            <a:r>
              <a:rPr lang="en-US" altLang="zh-TW" sz="2000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pPr algn="l">
              <a:spcBef>
                <a:spcPct val="50000"/>
              </a:spcBef>
            </a:pPr>
            <a:r>
              <a:rPr lang="zh-TW" altLang="en-US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室內照明 </a:t>
            </a:r>
            <a:endParaRPr lang="en-US" altLang="zh-TW" sz="20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>
              <a:spcBef>
                <a:spcPct val="50000"/>
              </a:spcBef>
            </a:pPr>
            <a:r>
              <a:rPr lang="zh-TW" altLang="en-US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燈條</a:t>
            </a:r>
            <a:endParaRPr lang="en-US" altLang="zh-TW" sz="20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>
              <a:spcBef>
                <a:spcPct val="50000"/>
              </a:spcBef>
            </a:pPr>
            <a:endParaRPr lang="en-US" altLang="zh-TW" sz="2000" dirty="0"/>
          </a:p>
          <a:p>
            <a:pPr algn="l">
              <a:spcBef>
                <a:spcPct val="50000"/>
              </a:spcBef>
            </a:pPr>
            <a:endParaRPr lang="en-US" altLang="zh-TW" sz="2000" dirty="0"/>
          </a:p>
          <a:p>
            <a:pPr algn="l">
              <a:spcBef>
                <a:spcPct val="50000"/>
              </a:spcBef>
            </a:pPr>
            <a:endParaRPr lang="en-US" altLang="zh-TW" dirty="0"/>
          </a:p>
        </p:txBody>
      </p:sp>
      <p:pic>
        <p:nvPicPr>
          <p:cNvPr id="1026" name="Picture 2" descr="C:\Documents and Settings\sales11\My Documents\My Pictures\SMD-3528-RGB-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6634" y="4495011"/>
            <a:ext cx="2000263" cy="1980293"/>
          </a:xfrm>
          <a:prstGeom prst="rect">
            <a:avLst/>
          </a:prstGeom>
          <a:noFill/>
        </p:spPr>
      </p:pic>
      <p:pic>
        <p:nvPicPr>
          <p:cNvPr id="1027" name="Picture 3" descr="C:\Documents and Settings\sales11\My Documents\My Pictures\201108049857689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8336" y="1851805"/>
            <a:ext cx="2065268" cy="1605746"/>
          </a:xfrm>
          <a:prstGeom prst="rect">
            <a:avLst/>
          </a:prstGeom>
          <a:noFill/>
        </p:spPr>
      </p:pic>
      <p:pic>
        <p:nvPicPr>
          <p:cNvPr id="1028" name="Picture 4" descr="C:\Documents and Settings\sales11\My Documents\My Pictures\20110305164325461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9774" y="3923507"/>
            <a:ext cx="2057213" cy="1571636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162124" y="36215"/>
            <a:ext cx="30621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TOP</a:t>
            </a:r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LED</a:t>
            </a:r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產品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advTm="4000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25</a:t>
            </a:fld>
            <a:endParaRPr lang="zh-TW" altLang="en-US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46106" y="1137425"/>
            <a:ext cx="1596629" cy="293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defRPr/>
            </a:pPr>
            <a:r>
              <a:rPr lang="zh-TW" altLang="en-US" sz="24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供應規格</a:t>
            </a:r>
            <a:r>
              <a:rPr lang="en-US" altLang="zh-TW" sz="24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pPr algn="l">
              <a:lnSpc>
                <a:spcPct val="110000"/>
              </a:lnSpc>
              <a:buFontTx/>
              <a:buChar char="•"/>
              <a:defRPr/>
            </a:pPr>
            <a:r>
              <a:rPr lang="en-US" altLang="zh-TW" sz="24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 1W</a:t>
            </a:r>
          </a:p>
          <a:p>
            <a:pPr algn="l">
              <a:lnSpc>
                <a:spcPct val="110000"/>
              </a:lnSpc>
              <a:buFontTx/>
              <a:buChar char="•"/>
              <a:defRPr/>
            </a:pPr>
            <a:r>
              <a:rPr lang="en-US" altLang="zh-TW" sz="24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 3W</a:t>
            </a:r>
          </a:p>
          <a:p>
            <a:pPr algn="l">
              <a:lnSpc>
                <a:spcPct val="110000"/>
              </a:lnSpc>
              <a:buFontTx/>
              <a:buChar char="•"/>
              <a:defRPr/>
            </a:pPr>
            <a:r>
              <a:rPr lang="en-US" altLang="zh-TW" sz="24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 5W</a:t>
            </a:r>
          </a:p>
          <a:p>
            <a:pPr algn="l">
              <a:lnSpc>
                <a:spcPct val="110000"/>
              </a:lnSpc>
              <a:buFontTx/>
              <a:buChar char="•"/>
              <a:defRPr/>
            </a:pPr>
            <a:r>
              <a:rPr lang="en-US" altLang="zh-TW" sz="2400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dirty="0" smtClean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10W</a:t>
            </a:r>
          </a:p>
          <a:p>
            <a:pPr algn="l">
              <a:lnSpc>
                <a:spcPct val="110000"/>
              </a:lnSpc>
              <a:buFontTx/>
              <a:buChar char="•"/>
              <a:defRPr/>
            </a:pPr>
            <a:r>
              <a:rPr lang="zh-TW" altLang="en-US" sz="2400" dirty="0" smtClean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客製規格</a:t>
            </a:r>
            <a:endParaRPr lang="en-US" altLang="zh-TW" sz="2400" dirty="0">
              <a:solidFill>
                <a:schemeClr val="folHlin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>
              <a:lnSpc>
                <a:spcPct val="110000"/>
              </a:lnSpc>
              <a:defRPr/>
            </a:pPr>
            <a:r>
              <a:rPr lang="en-US" altLang="zh-TW" sz="24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587721" y="234234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44521" y="5168090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17544" y="3775611"/>
            <a:ext cx="227486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algn="l">
              <a:spcBef>
                <a:spcPct val="50000"/>
              </a:spcBef>
            </a:pPr>
            <a:r>
              <a:rPr lang="zh-TW" altLang="en-US" sz="2400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應用</a:t>
            </a:r>
            <a:r>
              <a:rPr lang="en-US" altLang="zh-TW" sz="2400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pPr algn="l">
              <a:spcBef>
                <a:spcPct val="50000"/>
              </a:spcBef>
            </a:pPr>
            <a:r>
              <a:rPr lang="zh-TW" altLang="en-US" sz="24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照明</a:t>
            </a:r>
            <a:endParaRPr lang="en-US" altLang="zh-TW" sz="24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>
              <a:spcBef>
                <a:spcPct val="50000"/>
              </a:spcBef>
            </a:pPr>
            <a:r>
              <a:rPr lang="zh-TW" altLang="en-US" sz="24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車用燈具</a:t>
            </a:r>
            <a:endParaRPr lang="en-US" altLang="zh-TW" sz="24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>
              <a:spcBef>
                <a:spcPct val="50000"/>
              </a:spcBef>
            </a:pP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algn="l">
              <a:spcBef>
                <a:spcPct val="50000"/>
              </a:spcBef>
            </a:pP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algn="l">
              <a:spcBef>
                <a:spcPct val="50000"/>
              </a:spcBef>
            </a:pP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Picture 11" descr="global spec的照片 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4258" y="4013979"/>
            <a:ext cx="2609850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s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2320" y="1708929"/>
            <a:ext cx="2611438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SSL127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0379" y="4038121"/>
            <a:ext cx="2443129" cy="195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162124" y="36215"/>
            <a:ext cx="45191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HI-POWER</a:t>
            </a:r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LED</a:t>
            </a:r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產品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advTm="4000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26</a:t>
            </a:fld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62124" y="36215"/>
            <a:ext cx="21834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COB</a:t>
            </a:r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產品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圖片 12" descr="HP indoor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2276475"/>
            <a:ext cx="2776537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圖片 13" descr="HP indoo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276475"/>
            <a:ext cx="2808287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圖片 14" descr="outdoor lighting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4581525"/>
            <a:ext cx="2532063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圖片 15" descr="street light 2.b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4581525"/>
            <a:ext cx="287655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16"/>
          <p:cNvSpPr txBox="1">
            <a:spLocks noChangeArrowheads="1"/>
          </p:cNvSpPr>
          <p:nvPr/>
        </p:nvSpPr>
        <p:spPr bwMode="auto">
          <a:xfrm>
            <a:off x="1346172" y="1708929"/>
            <a:ext cx="3025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 dirty="0">
                <a:latin typeface="微軟正黑體" pitchFamily="34" charset="-120"/>
                <a:ea typeface="微軟正黑體" pitchFamily="34" charset="-120"/>
              </a:rPr>
              <a:t>室内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3-15W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7"/>
          <p:cNvSpPr txBox="1">
            <a:spLocks noChangeArrowheads="1"/>
          </p:cNvSpPr>
          <p:nvPr/>
        </p:nvSpPr>
        <p:spPr bwMode="auto">
          <a:xfrm>
            <a:off x="4632320" y="1708929"/>
            <a:ext cx="30241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Light 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Bar5-10W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8"/>
          <p:cNvSpPr txBox="1">
            <a:spLocks noChangeArrowheads="1"/>
          </p:cNvSpPr>
          <p:nvPr/>
        </p:nvSpPr>
        <p:spPr bwMode="auto">
          <a:xfrm>
            <a:off x="1403350" y="3933825"/>
            <a:ext cx="640873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ja-JP" altLang="en-US" b="1" dirty="0">
                <a:latin typeface="MS Gothic" pitchFamily="49" charset="-128"/>
                <a:ea typeface="MS Gothic" pitchFamily="49" charset="-128"/>
              </a:rPr>
              <a:t>室外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20-50W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203296" y="851673"/>
            <a:ext cx="4262438" cy="71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145000"/>
              </a:lnSpc>
            </a:pPr>
            <a:r>
              <a:rPr lang="zh-TW" altLang="en-US" sz="2800" b="1" dirty="0" smtClean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 專業客製化生產</a:t>
            </a:r>
            <a:endParaRPr lang="en-US" altLang="zh-TW" sz="2800" b="1" dirty="0">
              <a:solidFill>
                <a:schemeClr val="fol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74668" y="3066251"/>
            <a:ext cx="9089390" cy="1620771"/>
          </a:xfrm>
        </p:spPr>
        <p:txBody>
          <a:bodyPr/>
          <a:lstStyle/>
          <a:p>
            <a:r>
              <a:rPr lang="en-US" altLang="zh-TW" dirty="0" smtClean="0"/>
              <a:t>LED</a:t>
            </a:r>
            <a:r>
              <a:rPr lang="zh-TW" altLang="en-US" dirty="0" smtClean="0"/>
              <a:t> 成品介紹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27</a:t>
            </a:fld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28</a:t>
            </a:fld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62124" y="36215"/>
            <a:ext cx="29803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LED</a:t>
            </a:r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照明產品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4359" y="5788805"/>
            <a:ext cx="1230313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6172" y="1923243"/>
            <a:ext cx="6457950" cy="332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4459" y="5347480"/>
            <a:ext cx="728663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6134" y="988205"/>
            <a:ext cx="110807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30947" y="1131080"/>
            <a:ext cx="7366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08609" y="5882468"/>
            <a:ext cx="5588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19872" y="5380818"/>
            <a:ext cx="1493837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83472" y="6028518"/>
            <a:ext cx="11779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60959" y="1420005"/>
            <a:ext cx="7921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37072" y="954868"/>
            <a:ext cx="1020762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89197" y="961218"/>
            <a:ext cx="1249362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76397" y="1369205"/>
            <a:ext cx="9112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5597" y="1105680"/>
            <a:ext cx="1306512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314672" y="6084080"/>
            <a:ext cx="922337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3522" y="5325255"/>
            <a:ext cx="1062037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47747" y="5841193"/>
            <a:ext cx="1228725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57234" y="5691968"/>
            <a:ext cx="900113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899372" y="2283605"/>
            <a:ext cx="896937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矩形 23"/>
          <p:cNvSpPr/>
          <p:nvPr/>
        </p:nvSpPr>
        <p:spPr>
          <a:xfrm>
            <a:off x="4451322" y="3467880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+mj-ea"/>
                <a:ea typeface="新細明體" charset="-120"/>
              </a:rPr>
              <a:t>。</a:t>
            </a:r>
            <a:endParaRPr lang="zh-TW" altLang="en-US" sz="2000" dirty="0">
              <a:ea typeface="新細明體" charset="-120"/>
            </a:endParaRPr>
          </a:p>
        </p:txBody>
      </p:sp>
    </p:spTree>
  </p:cSld>
  <p:clrMapOvr>
    <a:masterClrMapping/>
  </p:clrMapOvr>
  <p:transition advTm="4000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z="2400" smtClean="0"/>
              <a:pPr>
                <a:defRPr/>
              </a:pPr>
              <a:t>29</a:t>
            </a:fld>
            <a:endParaRPr lang="zh-TW" altLang="en-US" sz="2400" dirty="0"/>
          </a:p>
        </p:txBody>
      </p:sp>
      <p:pic>
        <p:nvPicPr>
          <p:cNvPr id="8" name="圖片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9642" y="2796361"/>
            <a:ext cx="2908826" cy="1498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9642" y="851674"/>
            <a:ext cx="290882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162124" y="36215"/>
            <a:ext cx="251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LED</a:t>
            </a:r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球泡燈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125538"/>
            <a:ext cx="145573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50" y="1071563"/>
            <a:ext cx="170180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94" descr="12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25" y="2357438"/>
            <a:ext cx="1785938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95" descr="燈泡-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" y="2428875"/>
            <a:ext cx="11144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圖片 12" descr="10w270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0250" y="1857375"/>
            <a:ext cx="15367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表格 16"/>
          <p:cNvGraphicFramePr>
            <a:graphicFrameLocks noGrp="1"/>
          </p:cNvGraphicFramePr>
          <p:nvPr/>
        </p:nvGraphicFramePr>
        <p:xfrm>
          <a:off x="560355" y="4352136"/>
          <a:ext cx="9572691" cy="2786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696"/>
                <a:gridCol w="1265427"/>
                <a:gridCol w="1265427"/>
                <a:gridCol w="2151228"/>
                <a:gridCol w="1518514"/>
                <a:gridCol w="1518514"/>
                <a:gridCol w="1138885"/>
              </a:tblGrid>
              <a:tr h="34826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2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光源色溫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1200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i="0" u="none" strike="noStrike" kern="1200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功率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i="0" u="none" strike="noStrike" kern="1200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電壓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i="0" u="none" strike="noStrike" kern="1200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輸入燈座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i="0" u="none" strike="noStrike" kern="1200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光通量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i="0" u="none" strike="noStrike" kern="1200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演色性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  <a:tr h="8126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dirty="0" smtClean="0">
                          <a:solidFill>
                            <a:srgbClr val="FFC000"/>
                          </a:solidFill>
                          <a:latin typeface="微軟正黑體"/>
                          <a:ea typeface="微軟正黑體"/>
                        </a:rPr>
                        <a:t>█</a:t>
                      </a:r>
                      <a:endParaRPr lang="en-US" altLang="zh-TW" sz="1200" dirty="0" smtClean="0">
                        <a:solidFill>
                          <a:srgbClr val="FFC000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dirty="0" smtClean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█</a:t>
                      </a:r>
                      <a:endParaRPr lang="en-US" altLang="zh-TW" sz="1200" dirty="0" smtClean="0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3000K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6000K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8W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100-240VAC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E27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650Lm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700Lm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&gt;70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126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dirty="0" smtClean="0">
                          <a:solidFill>
                            <a:srgbClr val="FFC000"/>
                          </a:solidFill>
                          <a:latin typeface="微軟正黑體"/>
                          <a:ea typeface="微軟正黑體"/>
                        </a:rPr>
                        <a:t>█</a:t>
                      </a:r>
                      <a:endParaRPr lang="en-US" altLang="zh-TW" sz="1200" dirty="0" smtClean="0">
                        <a:solidFill>
                          <a:srgbClr val="FFC000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dirty="0" smtClean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█</a:t>
                      </a:r>
                      <a:endParaRPr lang="en-US" altLang="zh-TW" sz="1200" dirty="0" smtClean="0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3000K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6000K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10W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100-240VAC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E27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750Lm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800Lm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&gt;70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126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dirty="0" smtClean="0">
                          <a:solidFill>
                            <a:srgbClr val="FFC000"/>
                          </a:solidFill>
                          <a:latin typeface="微軟正黑體"/>
                          <a:ea typeface="微軟正黑體"/>
                        </a:rPr>
                        <a:t>█</a:t>
                      </a:r>
                      <a:endParaRPr lang="en-US" altLang="zh-TW" sz="1200" dirty="0" smtClean="0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█</a:t>
                      </a:r>
                      <a:endParaRPr lang="en-US" altLang="zh-TW" sz="1200" dirty="0" smtClean="0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3000K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6000K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12W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100-240VAC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E27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950Lm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1100Lm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&gt;70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Tm="400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3</a:t>
            </a:fld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62124" y="36215"/>
            <a:ext cx="4801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台灣琭旦股份有限公司</a:t>
            </a:r>
            <a:endParaRPr lang="zh-TW" altLang="en-US" sz="3600" dirty="0"/>
          </a:p>
        </p:txBody>
      </p:sp>
      <p:pic>
        <p:nvPicPr>
          <p:cNvPr id="3074" name="Picture 2" descr="W:\營業部\DM\FILE 夾設計資料\SSL104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040" y="2066120"/>
            <a:ext cx="4714908" cy="4621172"/>
          </a:xfrm>
          <a:prstGeom prst="rect">
            <a:avLst/>
          </a:prstGeom>
          <a:noFill/>
        </p:spPr>
      </p:pic>
      <p:pic>
        <p:nvPicPr>
          <p:cNvPr id="3075" name="Picture 3" descr="W:\營業部\DM\FILE 夾設計資料\clean room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3824" y="1994681"/>
            <a:ext cx="2714644" cy="2357454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417478" y="923111"/>
            <a:ext cx="378621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1974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年成立  四十年封裝經驗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專業光源提供者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/>
          </a:p>
        </p:txBody>
      </p:sp>
      <p:pic>
        <p:nvPicPr>
          <p:cNvPr id="3076" name="Picture 4" descr="W:\營業部\DM\FILE 夾設計資料\clean room -Dice bond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3824" y="4423573"/>
            <a:ext cx="2714644" cy="2351087"/>
          </a:xfrm>
          <a:prstGeom prst="rect">
            <a:avLst/>
          </a:prstGeom>
          <a:noFill/>
        </p:spPr>
      </p:pic>
      <p:pic>
        <p:nvPicPr>
          <p:cNvPr id="3077" name="Picture 5" descr="W:\營業部\DM\FILE 夾設計資料\SMD testing machi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89906" y="1994681"/>
            <a:ext cx="2560618" cy="2357454"/>
          </a:xfrm>
          <a:prstGeom prst="rect">
            <a:avLst/>
          </a:prstGeom>
          <a:noFill/>
        </p:spPr>
      </p:pic>
      <p:pic>
        <p:nvPicPr>
          <p:cNvPr id="3078" name="Picture 6" descr="W:\營業部\DM\FILE 夾設計資料\SMD cutting machin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89906" y="4423573"/>
            <a:ext cx="2560618" cy="228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87268770"/>
      </p:ext>
    </p:extLst>
  </p:cSld>
  <p:clrMapOvr>
    <a:masterClrMapping/>
  </p:clrMapOvr>
  <p:transition advTm="4000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30</a:t>
            </a:fld>
            <a:endParaRPr lang="zh-TW" altLang="en-US" dirty="0"/>
          </a:p>
        </p:txBody>
      </p:sp>
      <p:pic>
        <p:nvPicPr>
          <p:cNvPr id="8" name="圖片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483" y="1423177"/>
            <a:ext cx="655513" cy="46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圖片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3296" y="1423177"/>
            <a:ext cx="655512" cy="46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圖片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7671" y="1423177"/>
            <a:ext cx="655512" cy="46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圖片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2046" y="1423177"/>
            <a:ext cx="655512" cy="46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圖片 1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1014" y="1137425"/>
            <a:ext cx="3376388" cy="2532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3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4146" y="2055002"/>
            <a:ext cx="5033992" cy="164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162124" y="36215"/>
            <a:ext cx="2056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LED</a:t>
            </a:r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崁燈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417478" y="4066384"/>
          <a:ext cx="9644129" cy="2928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377"/>
                <a:gridCol w="507586"/>
                <a:gridCol w="913654"/>
                <a:gridCol w="913654"/>
                <a:gridCol w="1624274"/>
                <a:gridCol w="1218206"/>
                <a:gridCol w="1218206"/>
                <a:gridCol w="1015172"/>
              </a:tblGrid>
              <a:tr h="3254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型號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2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光源色溫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1200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i="0" u="none" strike="noStrike" kern="1200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功率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i="0" u="none" strike="noStrike" kern="1200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電壓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i="0" u="none" strike="noStrike" kern="1200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挖孔孔徑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i="0" u="none" strike="noStrike" kern="1200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光通量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i="0" u="none" strike="noStrike" kern="1200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演色性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  <a:tr h="590613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嵌燈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solidFill>
                            <a:srgbClr val="FFC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</a:t>
                      </a:r>
                      <a:endParaRPr lang="en-US" altLang="zh-TW" sz="1400" dirty="0" smtClean="0">
                        <a:solidFill>
                          <a:srgbClr val="FFC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3000K</a:t>
                      </a:r>
                    </a:p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6000K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8W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100-240VAC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Ø80mm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500Lm</a:t>
                      </a:r>
                    </a:p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550Lm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&gt;70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906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嵌燈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solidFill>
                            <a:srgbClr val="FFC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</a:t>
                      </a:r>
                      <a:endParaRPr lang="en-US" altLang="zh-TW" sz="1400" dirty="0" smtClean="0">
                        <a:solidFill>
                          <a:srgbClr val="FFC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3000K</a:t>
                      </a:r>
                    </a:p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6000K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10W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100-240VAC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Ø150mm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600Lm</a:t>
                      </a:r>
                    </a:p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700Lm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&gt;70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906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嵌燈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solidFill>
                            <a:srgbClr val="FFC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3000K</a:t>
                      </a:r>
                    </a:p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6000K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15W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100-240VAC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Ø150mm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900Lm</a:t>
                      </a:r>
                    </a:p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1050Lm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&gt;70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316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嵌燈</a:t>
                      </a:r>
                    </a:p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solidFill>
                            <a:srgbClr val="FFC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3000K</a:t>
                      </a:r>
                    </a:p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6000K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25W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100-240VAC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Ø200mm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2000Lm</a:t>
                      </a:r>
                    </a:p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2200Lm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&gt;70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Tm="4000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31</a:t>
            </a:fld>
            <a:endParaRPr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1888" y="1052513"/>
            <a:ext cx="2706712" cy="223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3"/>
          <p:cNvSpPr/>
          <p:nvPr/>
        </p:nvSpPr>
        <p:spPr>
          <a:xfrm>
            <a:off x="162124" y="36215"/>
            <a:ext cx="2056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LED</a:t>
            </a:r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燈管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488916" y="3637755"/>
          <a:ext cx="9572692" cy="3286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1714512"/>
                <a:gridCol w="857256"/>
                <a:gridCol w="1214446"/>
                <a:gridCol w="642942"/>
                <a:gridCol w="1681720"/>
                <a:gridCol w="941577"/>
                <a:gridCol w="1020041"/>
              </a:tblGrid>
              <a:tr h="985844">
                <a:tc>
                  <a:txBody>
                    <a:bodyPr/>
                    <a:lstStyle/>
                    <a:p>
                      <a:pPr algn="ctr"/>
                      <a:endParaRPr lang="en-US" altLang="zh-TW" sz="1200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  <a:p>
                      <a:pPr algn="ctr"/>
                      <a:endParaRPr lang="en-US" altLang="zh-TW" sz="1200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  <a:p>
                      <a:pPr algn="ctr"/>
                      <a:r>
                        <a:rPr lang="zh-TW" altLang="en-US" sz="120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品名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光源色溫</a:t>
                      </a:r>
                    </a:p>
                  </a:txBody>
                  <a:tcPr anchor="ctr" anchorCtr="1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0" i="0" u="none" strike="noStrike" kern="1200" baseline="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功率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 anchorCtr="1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0" i="0" u="none" strike="noStrike" kern="1200" baseline="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電壓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 anchorCtr="1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0" i="0" u="none" strike="noStrike" kern="1200" baseline="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燈座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 anchorCtr="1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0" i="0" u="none" strike="noStrike" kern="1200" baseline="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光通量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 anchorCtr="1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0" i="0" u="none" strike="noStrike" kern="1200" baseline="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演色性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 anchorCtr="1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防水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 anchorCtr="1">
                    <a:solidFill>
                      <a:srgbClr val="7030A0"/>
                    </a:solidFill>
                  </a:tcPr>
                </a:tc>
              </a:tr>
              <a:tr h="23003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</a:t>
                      </a:r>
                      <a:endParaRPr lang="en-US" altLang="zh-TW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9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</a:t>
                      </a:r>
                      <a:endParaRPr lang="en-US" altLang="zh-TW" sz="9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9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2</a:t>
                      </a:r>
                      <a:r>
                        <a:rPr lang="zh-TW" altLang="en-US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尺</a:t>
                      </a:r>
                      <a:endParaRPr lang="en-US" altLang="zh-TW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4</a:t>
                      </a:r>
                      <a:r>
                        <a:rPr lang="zh-TW" altLang="en-US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尺</a:t>
                      </a:r>
                      <a:endParaRPr lang="en-US" altLang="zh-TW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solidFill>
                            <a:srgbClr val="FFC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 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 </a:t>
                      </a:r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3000K/6000K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>
                          <a:solidFill>
                            <a:srgbClr val="FFC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 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 </a:t>
                      </a:r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3000K/6000K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10W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20W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100-240VAC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G13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900Lm/1000Lm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1800Lm/2100Lm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&gt;80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N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202125">
            <a:off x="1131888" y="1419225"/>
            <a:ext cx="15986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180030">
            <a:off x="1093140" y="2705509"/>
            <a:ext cx="15843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60788" y="1247775"/>
            <a:ext cx="146526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17940" y="2494747"/>
            <a:ext cx="1557338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32</a:t>
            </a:fld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560354" y="3852069"/>
          <a:ext cx="9630155" cy="3288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1698"/>
                <a:gridCol w="624176"/>
                <a:gridCol w="1426690"/>
                <a:gridCol w="713345"/>
                <a:gridCol w="1426690"/>
                <a:gridCol w="1159185"/>
                <a:gridCol w="1605026"/>
                <a:gridCol w="713345"/>
              </a:tblGrid>
              <a:tr h="3040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品名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2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光源色溫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1200" dirty="0" smtClean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i="0" u="none" strike="noStrike" kern="1200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功率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i="0" u="none" strike="noStrike" kern="1200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電壓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i="0" u="none" strike="noStrike" kern="1200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輸入燈座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i="0" u="none" strike="noStrike" kern="1200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光通量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1" i="0" u="none" strike="noStrike" kern="1200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CRI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  <a:tr h="55184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baseline="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      </a:t>
                      </a:r>
                      <a:r>
                        <a:rPr lang="zh-TW" altLang="en-US" sz="1400" kern="1200" baseline="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輕鋼架燈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solidFill>
                            <a:srgbClr val="FFC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 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>
                          <a:solidFill>
                            <a:srgbClr val="FFC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 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3000K/6000K</a:t>
                      </a:r>
                    </a:p>
                    <a:p>
                      <a:pPr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3000K/6000K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22W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100-240VAC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嵌入式</a:t>
                      </a:r>
                      <a:endParaRPr lang="en-US" altLang="zh-TW" sz="140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吸頂式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1300/1500Lm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1300/1500Lm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&gt;70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77084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kern="1200" baseline="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     </a:t>
                      </a:r>
                      <a:r>
                        <a:rPr lang="en-US" altLang="zh-TW" sz="1400" kern="1200" baseline="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</a:t>
                      </a:r>
                      <a:r>
                        <a:rPr lang="zh-TW" altLang="en-US" sz="1400" kern="1200" baseline="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輕鋼架燈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solidFill>
                            <a:srgbClr val="FFC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 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>
                          <a:solidFill>
                            <a:srgbClr val="FFC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 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>
                          <a:solidFill>
                            <a:srgbClr val="FFC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 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3000K/6000K</a:t>
                      </a:r>
                    </a:p>
                    <a:p>
                      <a:pPr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3000K/6000K</a:t>
                      </a:r>
                    </a:p>
                    <a:p>
                      <a:pPr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3000K/6000K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42W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100-240VAC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嵌入式</a:t>
                      </a:r>
                      <a:endParaRPr lang="en-US" altLang="zh-TW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吸頂式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吊掛式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2600/3000Lm</a:t>
                      </a:r>
                    </a:p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2600/3000Lm</a:t>
                      </a:r>
                    </a:p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2600/3000Lm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&gt;70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5184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kern="1200" baseline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     </a:t>
                      </a:r>
                      <a:r>
                        <a:rPr lang="en-US" altLang="zh-TW" sz="1400" kern="1200" baseline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</a:t>
                      </a:r>
                      <a:r>
                        <a:rPr lang="zh-TW" altLang="en-US" sz="1400" kern="1200" baseline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輕鋼架燈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solidFill>
                            <a:srgbClr val="FFC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 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>
                          <a:solidFill>
                            <a:srgbClr val="FFC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 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3000K/6000K</a:t>
                      </a:r>
                    </a:p>
                    <a:p>
                      <a:pPr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3000K/6000K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42W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100-240VAC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嵌入式</a:t>
                      </a:r>
                      <a:endParaRPr lang="en-US" altLang="zh-TW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2600/3000Lm</a:t>
                      </a:r>
                    </a:p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2600/3000Lm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&gt;70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5184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kern="1200" baseline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     </a:t>
                      </a:r>
                      <a:r>
                        <a:rPr lang="en-US" altLang="zh-TW" sz="1400" kern="1200" baseline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</a:t>
                      </a:r>
                      <a:r>
                        <a:rPr lang="zh-TW" altLang="en-US" sz="1400" kern="1200" baseline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輕鋼架燈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solidFill>
                            <a:srgbClr val="FFC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 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>
                          <a:solidFill>
                            <a:srgbClr val="FFC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 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3000K/6000K</a:t>
                      </a:r>
                    </a:p>
                    <a:p>
                      <a:pPr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3000K/6000K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42W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100-240VAC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嵌入式</a:t>
                      </a:r>
                      <a:endParaRPr lang="en-US" altLang="zh-TW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2600/3000Lm</a:t>
                      </a:r>
                    </a:p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2600/3000Lm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&gt;70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5184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kern="1200" baseline="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     </a:t>
                      </a:r>
                      <a:r>
                        <a:rPr lang="en-US" altLang="zh-TW" sz="1400" kern="1200" baseline="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</a:t>
                      </a:r>
                      <a:r>
                        <a:rPr lang="zh-TW" altLang="en-US" sz="1400" kern="1200" baseline="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山型吸頂燈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solidFill>
                            <a:srgbClr val="FFC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 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>
                          <a:solidFill>
                            <a:srgbClr val="FFC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 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█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3000K/6000K</a:t>
                      </a:r>
                    </a:p>
                    <a:p>
                      <a:pPr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3000K/6000K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18W</a:t>
                      </a:r>
                    </a:p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36W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100-240VAC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吸頂式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1200/1400Lm</a:t>
                      </a:r>
                    </a:p>
                    <a:p>
                      <a:pPr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2400/2800Lm</a:t>
                      </a:r>
                      <a:endParaRPr lang="zh-TW" altLang="en-US" sz="1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&gt;70</a:t>
                      </a:r>
                      <a:endParaRPr lang="zh-TW" altLang="en-US" sz="14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836613"/>
            <a:ext cx="2081262" cy="195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449" y="1916113"/>
            <a:ext cx="2258573" cy="1563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874" y="2420938"/>
            <a:ext cx="2237915" cy="109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9838" y="836613"/>
            <a:ext cx="2246522" cy="117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18006" y="2137557"/>
            <a:ext cx="2113969" cy="1363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86749" y="857250"/>
            <a:ext cx="585301" cy="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4022" y="1780367"/>
            <a:ext cx="2551223" cy="191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43812" y="857250"/>
            <a:ext cx="585301" cy="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00874" y="857250"/>
            <a:ext cx="585301" cy="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162124" y="36215"/>
            <a:ext cx="2377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</a:rPr>
              <a:t>LED</a:t>
            </a:r>
            <a:r>
              <a:rPr lang="zh-TW" altLang="en-US" sz="3600" dirty="0" smtClean="0">
                <a:solidFill>
                  <a:schemeClr val="bg1"/>
                </a:solidFill>
              </a:rPr>
              <a:t> 平板燈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4000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164" y="780235"/>
            <a:ext cx="8715436" cy="6148352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33</a:t>
            </a:fld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62124" y="36215"/>
            <a:ext cx="3903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LED</a:t>
            </a:r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市場發展方向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advTm="4000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34</a:t>
            </a:fld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642938" y="1071563"/>
            <a:ext cx="834876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600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發展</a:t>
            </a:r>
            <a:r>
              <a:rPr lang="zh-TW" altLang="en-US" sz="36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利基型元件產品與</a:t>
            </a:r>
            <a:r>
              <a:rPr lang="zh-TW" altLang="en-US" sz="3600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成品</a:t>
            </a:r>
            <a:r>
              <a:rPr lang="en-US" altLang="zh-TW" sz="3600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3600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如 植物燈源</a:t>
            </a:r>
            <a:endParaRPr lang="zh-TW" altLang="en-US" sz="3600" b="1" dirty="0">
              <a:solidFill>
                <a:srgbClr val="0000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Picture 42" descr="veg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38" y="3714750"/>
            <a:ext cx="3303587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/>
          <p:cNvSpPr txBox="1"/>
          <p:nvPr/>
        </p:nvSpPr>
        <p:spPr>
          <a:xfrm>
            <a:off x="774668" y="1851805"/>
            <a:ext cx="5700600" cy="17081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zh-TW" alt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因應全球暖化</a:t>
            </a:r>
            <a:r>
              <a:rPr 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TW" alt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糧食短缺問題致使全球</a:t>
            </a:r>
            <a:r>
              <a:rPr 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LED</a:t>
            </a:r>
            <a:r>
              <a:rPr lang="zh-TW" alt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植物</a:t>
            </a:r>
            <a:endParaRPr lang="en-US" altLang="zh-TW" dirty="0">
              <a:solidFill>
                <a:srgbClr val="0066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>
              <a:defRPr/>
            </a:pPr>
            <a:r>
              <a:rPr lang="zh-TW" alt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工廠照明產值年成長率六成以上</a:t>
            </a:r>
            <a:r>
              <a:rPr 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TW" alt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配合台灣農業</a:t>
            </a:r>
            <a:endParaRPr lang="en-US" altLang="zh-TW" dirty="0">
              <a:solidFill>
                <a:srgbClr val="0066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>
              <a:defRPr/>
            </a:pPr>
            <a:r>
              <a:rPr lang="zh-TW" alt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經濟及生產技術優勢</a:t>
            </a:r>
            <a:r>
              <a:rPr 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TW" alt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開發特殊照明應用產品</a:t>
            </a:r>
            <a:endParaRPr lang="en-US" altLang="zh-TW" dirty="0">
              <a:solidFill>
                <a:srgbClr val="0066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>
              <a:defRPr/>
            </a:pPr>
            <a:r>
              <a:rPr 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 , </a:t>
            </a:r>
            <a:r>
              <a:rPr lang="zh-TW" alt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發展高利基型作物</a:t>
            </a:r>
            <a:r>
              <a:rPr 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TW" alt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增加競爭優勢。</a:t>
            </a:r>
          </a:p>
          <a:p>
            <a:pPr>
              <a:defRPr/>
            </a:pP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62124" y="36215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市場與發展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advTm="4000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z="2400" smtClean="0"/>
              <a:pPr>
                <a:defRPr/>
              </a:pPr>
              <a:t>35</a:t>
            </a:fld>
            <a:endParaRPr lang="zh-TW" altLang="en-US" sz="24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642938" y="1071563"/>
            <a:ext cx="805220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6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發展</a:t>
            </a:r>
            <a:r>
              <a:rPr lang="zh-TW" altLang="en-US" sz="36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高效能戶外照明光源 </a:t>
            </a:r>
            <a:r>
              <a:rPr lang="en-US" altLang="zh-TW" sz="36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–</a:t>
            </a:r>
            <a:r>
              <a:rPr lang="zh-TW" altLang="en-US" sz="36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如 路燈燈源</a:t>
            </a:r>
            <a:endParaRPr lang="zh-TW" altLang="en-US" sz="36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Picture 2" descr="SANY00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576" y="3994945"/>
            <a:ext cx="3405188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500063" y="1714500"/>
            <a:ext cx="7173759" cy="26776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2013~2015</a:t>
            </a:r>
            <a:r>
              <a:rPr lang="zh-TW" alt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為戶外照明換裝潮全球使然</a:t>
            </a:r>
            <a:r>
              <a:rPr 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, LED</a:t>
            </a:r>
            <a:r>
              <a:rPr lang="zh-TW" alt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路燈</a:t>
            </a:r>
          </a:p>
          <a:p>
            <a:pPr algn="l">
              <a:defRPr/>
            </a:pPr>
            <a:r>
              <a:rPr 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設置為推動</a:t>
            </a:r>
            <a:r>
              <a:rPr 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LED</a:t>
            </a:r>
            <a:r>
              <a:rPr lang="zh-TW" alt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普及化的先鋒</a:t>
            </a:r>
            <a:r>
              <a:rPr 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, LED</a:t>
            </a:r>
            <a:r>
              <a:rPr lang="zh-TW" alt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擁有節能</a:t>
            </a:r>
            <a:r>
              <a:rPr lang="en-US" altLang="zh-TW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﹑</a:t>
            </a:r>
            <a:r>
              <a:rPr lang="zh-TW" alt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環</a:t>
            </a:r>
          </a:p>
          <a:p>
            <a:pPr algn="l">
              <a:defRPr/>
            </a:pPr>
            <a:r>
              <a:rPr 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保</a:t>
            </a:r>
            <a:r>
              <a:rPr lang="en-US" altLang="zh-TW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﹑</a:t>
            </a:r>
            <a:r>
              <a:rPr lang="zh-TW" alt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高效率等優勢</a:t>
            </a:r>
            <a:r>
              <a:rPr 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TW" alt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配合全球推動</a:t>
            </a:r>
            <a:r>
              <a:rPr 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LED</a:t>
            </a:r>
            <a:r>
              <a:rPr lang="zh-TW" alt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照明政策及</a:t>
            </a:r>
          </a:p>
          <a:p>
            <a:pPr algn="l">
              <a:defRPr/>
            </a:pPr>
            <a:r>
              <a:rPr 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法令</a:t>
            </a:r>
            <a:r>
              <a:rPr 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TW" alt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將要開始全面取代傳統路燈</a:t>
            </a:r>
            <a:r>
              <a:rPr 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; </a:t>
            </a:r>
            <a:r>
              <a:rPr lang="zh-TW" alt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台灣琭旦挾多年</a:t>
            </a:r>
          </a:p>
          <a:p>
            <a:pPr algn="l">
              <a:defRPr/>
            </a:pPr>
            <a:r>
              <a:rPr 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研發經驗</a:t>
            </a:r>
            <a:r>
              <a:rPr 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TW" alt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與</a:t>
            </a:r>
            <a:r>
              <a:rPr 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LED</a:t>
            </a:r>
            <a:r>
              <a:rPr lang="zh-TW" alt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路燈專業廠策略聯盟</a:t>
            </a:r>
            <a:r>
              <a:rPr 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TW" alt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讓市場佔</a:t>
            </a:r>
          </a:p>
          <a:p>
            <a:pPr algn="l">
              <a:defRPr/>
            </a:pPr>
            <a:r>
              <a:rPr 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24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有一席之地。</a:t>
            </a:r>
          </a:p>
          <a:p>
            <a:pPr>
              <a:defRPr/>
            </a:pP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2124" y="36215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市場與發展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advTm="4000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36</a:t>
            </a:fld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417478" y="1065987"/>
            <a:ext cx="526297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塑造</a:t>
            </a:r>
            <a:r>
              <a:rPr lang="zh-TW" altLang="en-US" sz="3600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品牌與發展海外</a:t>
            </a:r>
            <a:r>
              <a:rPr lang="zh-TW" altLang="en-US" sz="3600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市場</a:t>
            </a:r>
            <a:endParaRPr lang="zh-TW" altLang="en-US" sz="3600" b="1" dirty="0">
              <a:solidFill>
                <a:srgbClr val="0000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31792" y="1851805"/>
            <a:ext cx="7181774" cy="23544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LED</a:t>
            </a:r>
            <a:r>
              <a:rPr lang="zh-TW" alt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照明產品逐年由商業照明延伸至家用消費市場</a:t>
            </a:r>
            <a:r>
              <a:rPr 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,  </a:t>
            </a:r>
            <a:endParaRPr lang="zh-TW" altLang="en-US" dirty="0">
              <a:solidFill>
                <a:srgbClr val="0066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>
              <a:defRPr/>
            </a:pPr>
            <a:r>
              <a:rPr 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配合政府獎勵與補助措施</a:t>
            </a:r>
            <a:r>
              <a:rPr 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TW" alt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家庭用終端市場蘊藏龐大</a:t>
            </a:r>
            <a:r>
              <a:rPr 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endParaRPr lang="zh-TW" altLang="en-US" dirty="0">
              <a:solidFill>
                <a:srgbClr val="0066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>
              <a:defRPr/>
            </a:pPr>
            <a:r>
              <a:rPr 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商</a:t>
            </a:r>
            <a:r>
              <a:rPr lang="zh-TW" altLang="en-US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機</a:t>
            </a:r>
            <a:r>
              <a:rPr lang="zh-TW" altLang="en-US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; </a:t>
            </a:r>
            <a:r>
              <a:rPr lang="zh-TW" alt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台灣琭</a:t>
            </a:r>
            <a:r>
              <a:rPr lang="zh-TW" altLang="en-US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旦除</a:t>
            </a:r>
            <a:r>
              <a:rPr lang="zh-TW" alt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有計劃性佈建經銷據點外</a:t>
            </a:r>
            <a:r>
              <a:rPr 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TW" alt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行銷</a:t>
            </a:r>
            <a:r>
              <a:rPr lang="zh-TW" altLang="en-US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專</a:t>
            </a:r>
            <a:endParaRPr lang="en-US" altLang="zh-TW" dirty="0" smtClean="0">
              <a:solidFill>
                <a:srgbClr val="0066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>
              <a:defRPr/>
            </a:pPr>
            <a:r>
              <a:rPr lang="en-US" altLang="zh-TW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業</a:t>
            </a:r>
            <a:r>
              <a:rPr lang="zh-TW" alt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品牌</a:t>
            </a:r>
            <a:r>
              <a:rPr lang="zh-TW" altLang="en-US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與通路</a:t>
            </a:r>
            <a:r>
              <a:rPr lang="zh-TW" alt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合作</a:t>
            </a:r>
            <a:r>
              <a:rPr lang="en-US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期能</a:t>
            </a:r>
            <a:r>
              <a:rPr lang="zh-TW" altLang="en-US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創造更廣泛能見度與品牌知名度</a:t>
            </a:r>
            <a:r>
              <a:rPr lang="zh-TW" altLang="en-US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dirty="0" smtClean="0">
              <a:solidFill>
                <a:srgbClr val="0066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>
              <a:defRPr/>
            </a:pPr>
            <a:r>
              <a:rPr lang="en-US" altLang="zh-TW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並積極拓展海外市場，以穩定優良品質產品，爭取海外</a:t>
            </a:r>
            <a:endParaRPr lang="en-US" altLang="zh-TW" dirty="0" smtClean="0">
              <a:solidFill>
                <a:srgbClr val="0066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>
              <a:defRPr/>
            </a:pPr>
            <a:r>
              <a:rPr lang="zh-TW" altLang="en-US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   客戶認同與訂單。</a:t>
            </a:r>
            <a:r>
              <a:rPr lang="en-US" altLang="zh-TW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endParaRPr lang="zh-TW" altLang="en-US" dirty="0">
              <a:solidFill>
                <a:srgbClr val="0066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>
              <a:defRPr/>
            </a:pP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2124" y="36215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市場定位與發展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 descr="X:\★成品燈具資料\馬來西亞設置實績\馬來西亞安裝實例\IMG_2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124" y="5148783"/>
            <a:ext cx="2628294" cy="1752196"/>
          </a:xfrm>
          <a:prstGeom prst="rect">
            <a:avLst/>
          </a:prstGeom>
          <a:noFill/>
        </p:spPr>
      </p:pic>
      <p:pic>
        <p:nvPicPr>
          <p:cNvPr id="1027" name="Picture 3" descr="X:\★成品燈具資料\馬來西亞設置實績\馬來西亞安裝實例\IMG_2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4452" y="5148783"/>
            <a:ext cx="2592288" cy="1728192"/>
          </a:xfrm>
          <a:prstGeom prst="rect">
            <a:avLst/>
          </a:prstGeom>
          <a:noFill/>
        </p:spPr>
      </p:pic>
      <p:pic>
        <p:nvPicPr>
          <p:cNvPr id="1028" name="Picture 4" descr="X:\★成品燈具資料\馬來西亞設置實績\Rodan Led 4-09Nov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0796" y="5112779"/>
            <a:ext cx="2376264" cy="1782198"/>
          </a:xfrm>
          <a:prstGeom prst="rect">
            <a:avLst/>
          </a:prstGeom>
          <a:noFill/>
        </p:spPr>
      </p:pic>
    </p:spTree>
  </p:cSld>
  <p:clrMapOvr>
    <a:masterClrMapping/>
  </p:clrMapOvr>
  <p:transition advTm="4000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投影片編號版面配置區 4"/>
          <p:cNvSpPr txBox="1">
            <a:spLocks/>
          </p:cNvSpPr>
          <p:nvPr/>
        </p:nvSpPr>
        <p:spPr bwMode="auto">
          <a:xfrm>
            <a:off x="8192704" y="6938160"/>
            <a:ext cx="2495127" cy="40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endParaRPr kumimoji="0" lang="en-US" altLang="zh-TW" sz="13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2384" y="1844833"/>
            <a:ext cx="8908361" cy="479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0" y="0"/>
            <a:ext cx="34893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謝謝您</a:t>
            </a:r>
            <a:r>
              <a:rPr lang="en-US" altLang="zh-TW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!!</a:t>
            </a:r>
          </a:p>
          <a:p>
            <a:endParaRPr lang="zh-TW" altLang="en-US" sz="32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2643056394"/>
      </p:ext>
    </p:extLst>
  </p:cSld>
  <p:clrMapOvr>
    <a:masterClrMapping/>
  </p:clrMapOvr>
  <p:transition advTm="4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4</a:t>
            </a:fld>
            <a:endParaRPr lang="zh-TW" alt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846502" y="923111"/>
            <a:ext cx="22367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>
              <a:defRPr/>
            </a:pPr>
            <a:r>
              <a:rPr kumimoji="0" lang="zh-TW" altLang="en-US" sz="4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華康新儷粗黑" pitchFamily="34" charset="-120"/>
              </a:rPr>
              <a:t>關於琭旦</a:t>
            </a:r>
            <a:endParaRPr kumimoji="0" lang="en-US" altLang="zh-TW" sz="4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華康新儷粗黑" pitchFamily="34" charset="-12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17544" y="2208995"/>
            <a:ext cx="8763000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280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      ●    資本額</a:t>
            </a:r>
            <a:r>
              <a:rPr lang="zh-TW" altLang="en-US" sz="2800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： </a:t>
            </a:r>
            <a:r>
              <a:rPr lang="en-US" altLang="zh-TW" sz="2800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NT $ 1.18</a:t>
            </a:r>
            <a:r>
              <a:rPr lang="zh-TW" altLang="en-US" sz="2800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億 </a:t>
            </a:r>
          </a:p>
          <a:p>
            <a:pPr algn="l">
              <a:lnSpc>
                <a:spcPct val="110000"/>
              </a:lnSpc>
            </a:pPr>
            <a:r>
              <a:rPr lang="zh-TW" altLang="en-US" sz="28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      ●</a:t>
            </a:r>
            <a:r>
              <a:rPr lang="zh-TW" altLang="en-US" sz="28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    </a:t>
            </a:r>
            <a:r>
              <a:rPr lang="zh-TW" altLang="en-US" sz="28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員工：約</a:t>
            </a:r>
            <a:r>
              <a:rPr lang="en-US" altLang="zh-TW" sz="28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150</a:t>
            </a:r>
            <a:r>
              <a:rPr lang="zh-TW" altLang="en-US" sz="28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人</a:t>
            </a:r>
          </a:p>
          <a:p>
            <a:pPr algn="l">
              <a:lnSpc>
                <a:spcPct val="110000"/>
              </a:lnSpc>
            </a:pPr>
            <a:r>
              <a:rPr lang="zh-TW" altLang="en-US" sz="28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      ●    成立於西元</a:t>
            </a:r>
            <a:r>
              <a:rPr lang="en-US" altLang="zh-TW" sz="28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1974</a:t>
            </a:r>
            <a:r>
              <a:rPr lang="zh-TW" altLang="en-US" sz="28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年，生產</a:t>
            </a:r>
            <a:r>
              <a:rPr lang="en-US" altLang="zh-TW" sz="28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LED</a:t>
            </a:r>
            <a:r>
              <a:rPr lang="zh-TW" altLang="en-US" sz="28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、膠膜及金屬電 </a:t>
            </a:r>
          </a:p>
          <a:p>
            <a:pPr algn="l">
              <a:lnSpc>
                <a:spcPct val="110000"/>
              </a:lnSpc>
            </a:pPr>
            <a:r>
              <a:rPr lang="zh-TW" altLang="en-US" sz="28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              容器。</a:t>
            </a:r>
          </a:p>
          <a:p>
            <a:pPr algn="l">
              <a:lnSpc>
                <a:spcPct val="110000"/>
              </a:lnSpc>
            </a:pPr>
            <a:r>
              <a:rPr lang="zh-TW" altLang="en-US" sz="28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      ●    以專業的技術與經驗，不斷地研發、創新</a:t>
            </a:r>
          </a:p>
          <a:p>
            <a:pPr algn="l">
              <a:lnSpc>
                <a:spcPct val="110000"/>
              </a:lnSpc>
            </a:pPr>
            <a:r>
              <a:rPr lang="zh-TW" altLang="en-US" sz="28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              各式發光二極體產品 </a:t>
            </a:r>
            <a:r>
              <a:rPr lang="en-US" altLang="zh-TW" sz="28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(LED LAMPS, SMD LED,</a:t>
            </a:r>
          </a:p>
          <a:p>
            <a:pPr algn="l">
              <a:lnSpc>
                <a:spcPct val="110000"/>
              </a:lnSpc>
            </a:pPr>
            <a:r>
              <a:rPr lang="en-US" altLang="zh-TW" sz="28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              DISPLAY, IR…</a:t>
            </a:r>
            <a:r>
              <a:rPr lang="zh-TW" altLang="en-US" sz="28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等</a:t>
            </a:r>
            <a:r>
              <a:rPr lang="en-US" altLang="zh-TW" sz="28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) </a:t>
            </a:r>
            <a:r>
              <a:rPr lang="zh-TW" altLang="en-US" sz="28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，以滿足客戶之需求。</a:t>
            </a:r>
          </a:p>
          <a:p>
            <a:pPr>
              <a:lnSpc>
                <a:spcPct val="110000"/>
              </a:lnSpc>
            </a:pPr>
            <a:endParaRPr lang="en-US" altLang="zh-TW" dirty="0">
              <a:solidFill>
                <a:schemeClr val="tx2"/>
              </a:solidFill>
              <a:latin typeface="Arial" pitchFamily="34" charset="0"/>
            </a:endParaRPr>
          </a:p>
          <a:p>
            <a:pPr algn="l">
              <a:lnSpc>
                <a:spcPct val="110000"/>
              </a:lnSpc>
            </a:pPr>
            <a:endParaRPr lang="en-US" altLang="zh-TW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2124" y="36215"/>
            <a:ext cx="4801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台灣琭旦股份有限公司</a:t>
            </a:r>
            <a:endParaRPr lang="zh-TW" alt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les11\Documents\大陸地圖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140" y="756295"/>
            <a:ext cx="8047112" cy="5854700"/>
          </a:xfrm>
          <a:prstGeom prst="rect">
            <a:avLst/>
          </a:prstGeom>
          <a:noFill/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5</a:t>
            </a:fld>
            <a:endParaRPr lang="zh-TW" altLang="en-US" dirty="0"/>
          </a:p>
        </p:txBody>
      </p:sp>
      <p:sp>
        <p:nvSpPr>
          <p:cNvPr id="10" name="投影片編號版面配置區 3"/>
          <p:cNvSpPr txBox="1">
            <a:spLocks/>
          </p:cNvSpPr>
          <p:nvPr/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CF2B2-0ED8-4B28-907E-76F67FE0A270}" type="slidenum">
              <a:rPr kumimoji="0" lang="en-US" altLang="zh-TW" sz="2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1043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TW" sz="2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Oval 33"/>
          <p:cNvSpPr>
            <a:spLocks noChangeArrowheads="1"/>
          </p:cNvSpPr>
          <p:nvPr/>
        </p:nvSpPr>
        <p:spPr bwMode="auto">
          <a:xfrm>
            <a:off x="5850756" y="5724847"/>
            <a:ext cx="144016" cy="143892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5" name="Oval 38"/>
          <p:cNvSpPr>
            <a:spLocks noChangeArrowheads="1"/>
          </p:cNvSpPr>
          <p:nvPr/>
        </p:nvSpPr>
        <p:spPr bwMode="auto">
          <a:xfrm>
            <a:off x="6786860" y="5508823"/>
            <a:ext cx="142875" cy="142875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" name="Line 39"/>
          <p:cNvSpPr>
            <a:spLocks noChangeShapeType="1"/>
          </p:cNvSpPr>
          <p:nvPr/>
        </p:nvSpPr>
        <p:spPr bwMode="auto">
          <a:xfrm flipV="1">
            <a:off x="6858868" y="2133599"/>
            <a:ext cx="808757" cy="3375224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306140" y="1116335"/>
            <a:ext cx="2214562" cy="178593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endParaRPr lang="en-US" altLang="zh-TW" sz="1800" b="1" dirty="0">
              <a:solidFill>
                <a:srgbClr val="003366"/>
              </a:solidFill>
            </a:endParaRPr>
          </a:p>
          <a:p>
            <a:pPr algn="l">
              <a:defRPr/>
            </a:pPr>
            <a:r>
              <a:rPr lang="zh-TW" altLang="en-US" sz="1800" b="1" dirty="0" smtClean="0">
                <a:solidFill>
                  <a:srgbClr val="003366"/>
                </a:solidFill>
                <a:latin typeface="微軟正黑體" pitchFamily="34" charset="-120"/>
              </a:rPr>
              <a:t>錄旦光電</a:t>
            </a:r>
            <a:r>
              <a:rPr lang="en-US" altLang="zh-TW" sz="1800" b="1" dirty="0" smtClean="0">
                <a:solidFill>
                  <a:srgbClr val="003366"/>
                </a:solidFill>
                <a:latin typeface="微軟正黑體" pitchFamily="34" charset="-120"/>
              </a:rPr>
              <a:t>(</a:t>
            </a:r>
            <a:r>
              <a:rPr lang="zh-TW" altLang="en-US" sz="1800" b="1" dirty="0" smtClean="0">
                <a:solidFill>
                  <a:srgbClr val="003366"/>
                </a:solidFill>
                <a:latin typeface="微軟正黑體" pitchFamily="34" charset="-120"/>
              </a:rPr>
              <a:t>惠州</a:t>
            </a:r>
            <a:r>
              <a:rPr lang="en-US" altLang="zh-TW" sz="1800" b="1" dirty="0" smtClean="0">
                <a:solidFill>
                  <a:srgbClr val="003366"/>
                </a:solidFill>
                <a:latin typeface="微軟正黑體" pitchFamily="34" charset="-120"/>
              </a:rPr>
              <a:t>)</a:t>
            </a:r>
            <a:r>
              <a:rPr lang="zh-TW" altLang="en-US" sz="1800" b="1" dirty="0" smtClean="0">
                <a:solidFill>
                  <a:srgbClr val="003366"/>
                </a:solidFill>
                <a:latin typeface="微軟正黑體" pitchFamily="34" charset="-120"/>
              </a:rPr>
              <a:t>：</a:t>
            </a:r>
            <a:r>
              <a:rPr lang="zh-TW" altLang="en-US" sz="1800" b="1" dirty="0">
                <a:solidFill>
                  <a:srgbClr val="003366"/>
                </a:solidFill>
                <a:latin typeface="微軟正黑體" pitchFamily="34" charset="-120"/>
              </a:rPr>
              <a:t>位於廣東省惠州市博羅縣，占地</a:t>
            </a:r>
            <a:r>
              <a:rPr lang="en-US" altLang="zh-TW" sz="1800" b="1" dirty="0">
                <a:solidFill>
                  <a:srgbClr val="003366"/>
                </a:solidFill>
                <a:latin typeface="微軟正黑體" pitchFamily="34" charset="-120"/>
              </a:rPr>
              <a:t>19,700</a:t>
            </a:r>
            <a:r>
              <a:rPr lang="zh-TW" altLang="en-US" sz="1800" b="1" dirty="0">
                <a:solidFill>
                  <a:srgbClr val="003366"/>
                </a:solidFill>
                <a:latin typeface="微軟正黑體" pitchFamily="34" charset="-120"/>
              </a:rPr>
              <a:t>平方公尺，員工約</a:t>
            </a:r>
            <a:r>
              <a:rPr lang="en-US" altLang="zh-TW" sz="1800" b="1" dirty="0">
                <a:solidFill>
                  <a:srgbClr val="003366"/>
                </a:solidFill>
                <a:latin typeface="微軟正黑體" pitchFamily="34" charset="-120"/>
              </a:rPr>
              <a:t>80</a:t>
            </a:r>
            <a:r>
              <a:rPr lang="zh-TW" altLang="en-US" sz="1800" b="1" dirty="0" smtClean="0">
                <a:solidFill>
                  <a:srgbClr val="003366"/>
                </a:solidFill>
                <a:latin typeface="微軟正黑體" pitchFamily="34" charset="-120"/>
              </a:rPr>
              <a:t>人</a:t>
            </a:r>
            <a:r>
              <a:rPr lang="en-US" altLang="zh-TW" sz="1800" b="1" dirty="0" smtClean="0">
                <a:solidFill>
                  <a:srgbClr val="003366"/>
                </a:solidFill>
                <a:latin typeface="微軟正黑體" pitchFamily="34" charset="-120"/>
              </a:rPr>
              <a:t>(</a:t>
            </a:r>
            <a:r>
              <a:rPr lang="zh-TW" altLang="en-US" sz="1800" b="1" dirty="0" smtClean="0">
                <a:solidFill>
                  <a:srgbClr val="003366"/>
                </a:solidFill>
                <a:latin typeface="微軟正黑體" pitchFamily="34" charset="-120"/>
              </a:rPr>
              <a:t>獨資</a:t>
            </a:r>
            <a:r>
              <a:rPr lang="en-US" altLang="zh-TW" sz="1800" b="1" dirty="0" smtClean="0">
                <a:solidFill>
                  <a:srgbClr val="003366"/>
                </a:solidFill>
                <a:latin typeface="微軟正黑體" pitchFamily="34" charset="-120"/>
              </a:rPr>
              <a:t>)</a:t>
            </a:r>
            <a:r>
              <a:rPr lang="zh-TW" altLang="en-US" sz="1800" b="1" dirty="0" smtClean="0">
                <a:solidFill>
                  <a:srgbClr val="003366"/>
                </a:solidFill>
                <a:latin typeface="微軟正黑體" pitchFamily="34" charset="-120"/>
              </a:rPr>
              <a:t> </a:t>
            </a:r>
            <a:endParaRPr lang="zh-TW" altLang="en-US" sz="1800" b="1" dirty="0">
              <a:solidFill>
                <a:srgbClr val="003366"/>
              </a:solidFill>
              <a:latin typeface="微軟正黑體" pitchFamily="34" charset="-120"/>
            </a:endParaRPr>
          </a:p>
          <a:p>
            <a:pPr>
              <a:defRPr/>
            </a:pPr>
            <a:endParaRPr lang="zh-TW" altLang="en-US" dirty="0">
              <a:latin typeface="微軟正黑體" pitchFamily="34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5867400" y="404813"/>
            <a:ext cx="2952750" cy="19431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1800" b="1" dirty="0">
                <a:solidFill>
                  <a:srgbClr val="003366"/>
                </a:solidFill>
                <a:latin typeface="微軟正黑體" pitchFamily="34" charset="-120"/>
                <a:ea typeface="微軟正黑體" pitchFamily="34" charset="-120"/>
              </a:rPr>
              <a:t>總公司：</a:t>
            </a:r>
          </a:p>
          <a:p>
            <a:pPr>
              <a:defRPr/>
            </a:pPr>
            <a:r>
              <a:rPr lang="zh-TW" altLang="en-US" sz="1800" b="1" dirty="0">
                <a:solidFill>
                  <a:srgbClr val="003366"/>
                </a:solidFill>
                <a:latin typeface="微軟正黑體" pitchFamily="34" charset="-120"/>
                <a:ea typeface="微軟正黑體" pitchFamily="34" charset="-120"/>
              </a:rPr>
              <a:t>  台灣琭旦股份有限公司，</a:t>
            </a:r>
          </a:p>
          <a:p>
            <a:pPr>
              <a:defRPr/>
            </a:pPr>
            <a:r>
              <a:rPr lang="zh-TW" altLang="en-US" sz="1800" b="1" dirty="0">
                <a:solidFill>
                  <a:srgbClr val="003366"/>
                </a:solidFill>
                <a:latin typeface="微軟正黑體" pitchFamily="34" charset="-120"/>
                <a:ea typeface="微軟正黑體" pitchFamily="34" charset="-120"/>
              </a:rPr>
              <a:t>  位於台中潭子加工園區。</a:t>
            </a:r>
          </a:p>
          <a:p>
            <a:pPr>
              <a:defRPr/>
            </a:pPr>
            <a:r>
              <a:rPr lang="zh-TW" altLang="en-US" sz="1800" b="1" dirty="0">
                <a:solidFill>
                  <a:srgbClr val="003366"/>
                </a:solidFill>
                <a:latin typeface="微軟正黑體" pitchFamily="34" charset="-120"/>
                <a:ea typeface="微軟正黑體" pitchFamily="34" charset="-120"/>
              </a:rPr>
              <a:t>  占地</a:t>
            </a:r>
            <a:r>
              <a:rPr lang="en-US" altLang="zh-TW" sz="1800" b="1" dirty="0">
                <a:solidFill>
                  <a:srgbClr val="003366"/>
                </a:solidFill>
                <a:latin typeface="微軟正黑體" pitchFamily="34" charset="-120"/>
                <a:ea typeface="微軟正黑體" pitchFamily="34" charset="-120"/>
              </a:rPr>
              <a:t>1,100</a:t>
            </a:r>
            <a:r>
              <a:rPr lang="zh-TW" altLang="en-US" sz="1800" b="1" dirty="0">
                <a:solidFill>
                  <a:srgbClr val="003366"/>
                </a:solidFill>
                <a:latin typeface="微軟正黑體" pitchFamily="34" charset="-120"/>
                <a:ea typeface="微軟正黑體" pitchFamily="34" charset="-120"/>
              </a:rPr>
              <a:t>平方公尺，</a:t>
            </a:r>
            <a:r>
              <a:rPr lang="zh-TW" altLang="en-US" sz="1800" b="1" dirty="0" smtClean="0">
                <a:solidFill>
                  <a:srgbClr val="003366"/>
                </a:solidFill>
                <a:latin typeface="微軟正黑體" pitchFamily="34" charset="-120"/>
                <a:ea typeface="微軟正黑體" pitchFamily="34" charset="-120"/>
              </a:rPr>
              <a:t>員</a:t>
            </a:r>
            <a:endParaRPr lang="en-US" altLang="zh-TW" sz="1800" b="1" dirty="0" smtClean="0">
              <a:solidFill>
                <a:srgbClr val="00336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en-US" sz="1800" b="1" dirty="0" smtClean="0">
                <a:solidFill>
                  <a:srgbClr val="003366"/>
                </a:solidFill>
                <a:latin typeface="微軟正黑體" pitchFamily="34" charset="-120"/>
                <a:ea typeface="微軟正黑體" pitchFamily="34" charset="-120"/>
              </a:rPr>
              <a:t>  工</a:t>
            </a:r>
            <a:r>
              <a:rPr lang="zh-TW" altLang="en-US" sz="1800" b="1" dirty="0">
                <a:solidFill>
                  <a:srgbClr val="003366"/>
                </a:solidFill>
                <a:latin typeface="微軟正黑體" pitchFamily="34" charset="-120"/>
                <a:ea typeface="微軟正黑體" pitchFamily="34" charset="-120"/>
              </a:rPr>
              <a:t>約</a:t>
            </a:r>
            <a:r>
              <a:rPr lang="en-US" altLang="zh-TW" sz="1800" b="1" dirty="0">
                <a:solidFill>
                  <a:srgbClr val="003366"/>
                </a:solidFill>
                <a:latin typeface="微軟正黑體" pitchFamily="34" charset="-120"/>
                <a:ea typeface="微軟正黑體" pitchFamily="34" charset="-120"/>
              </a:rPr>
              <a:t>70</a:t>
            </a:r>
            <a:r>
              <a:rPr lang="zh-TW" altLang="en-US" sz="1800" b="1" dirty="0">
                <a:solidFill>
                  <a:srgbClr val="003366"/>
                </a:solidFill>
                <a:latin typeface="微軟正黑體" pitchFamily="34" charset="-120"/>
                <a:ea typeface="微軟正黑體" pitchFamily="34" charset="-120"/>
              </a:rPr>
              <a:t>人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Line 37"/>
          <p:cNvSpPr>
            <a:spLocks noChangeShapeType="1"/>
          </p:cNvSpPr>
          <p:nvPr/>
        </p:nvSpPr>
        <p:spPr bwMode="auto">
          <a:xfrm flipH="1" flipV="1">
            <a:off x="2466380" y="2844527"/>
            <a:ext cx="3456384" cy="288032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162124" y="36215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琭旦公司據點</a:t>
            </a:r>
            <a:endParaRPr lang="zh-TW" altLang="en-US" sz="3600" dirty="0"/>
          </a:p>
        </p:txBody>
      </p:sp>
      <p:sp>
        <p:nvSpPr>
          <p:cNvPr id="22" name="Line 37"/>
          <p:cNvSpPr>
            <a:spLocks noChangeShapeType="1"/>
          </p:cNvSpPr>
          <p:nvPr/>
        </p:nvSpPr>
        <p:spPr bwMode="auto">
          <a:xfrm flipH="1" flipV="1">
            <a:off x="4914652" y="2772519"/>
            <a:ext cx="576064" cy="648072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4" name="Oval 33"/>
          <p:cNvSpPr>
            <a:spLocks noChangeArrowheads="1"/>
          </p:cNvSpPr>
          <p:nvPr/>
        </p:nvSpPr>
        <p:spPr bwMode="auto">
          <a:xfrm flipH="1" flipV="1">
            <a:off x="5418708" y="3420591"/>
            <a:ext cx="137542" cy="144016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5" name="圓角矩形 24"/>
          <p:cNvSpPr/>
          <p:nvPr/>
        </p:nvSpPr>
        <p:spPr>
          <a:xfrm>
            <a:off x="2970436" y="972319"/>
            <a:ext cx="2214562" cy="1785937"/>
          </a:xfrm>
          <a:prstGeom prst="roundRect">
            <a:avLst>
              <a:gd name="adj" fmla="val 2500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1800" b="1" dirty="0" smtClean="0">
                <a:solidFill>
                  <a:srgbClr val="003366"/>
                </a:solidFill>
              </a:rPr>
              <a:t>錄旦光電</a:t>
            </a:r>
            <a:r>
              <a:rPr lang="en-US" altLang="zh-TW" sz="1800" b="1" dirty="0" smtClean="0">
                <a:solidFill>
                  <a:srgbClr val="003366"/>
                </a:solidFill>
              </a:rPr>
              <a:t>(</a:t>
            </a:r>
            <a:r>
              <a:rPr lang="zh-TW" altLang="en-US" sz="1800" b="1" dirty="0" smtClean="0">
                <a:solidFill>
                  <a:srgbClr val="003366"/>
                </a:solidFill>
              </a:rPr>
              <a:t>山西</a:t>
            </a:r>
            <a:r>
              <a:rPr lang="en-US" altLang="zh-TW" sz="1800" b="1" dirty="0" smtClean="0">
                <a:solidFill>
                  <a:srgbClr val="003366"/>
                </a:solidFill>
              </a:rPr>
              <a:t>)</a:t>
            </a:r>
            <a:r>
              <a:rPr lang="zh-TW" altLang="en-US" sz="1800" b="1" dirty="0" smtClean="0">
                <a:solidFill>
                  <a:srgbClr val="003366"/>
                </a:solidFill>
              </a:rPr>
              <a:t> </a:t>
            </a:r>
            <a:r>
              <a:rPr lang="en-US" altLang="zh-TW" sz="1800" b="1" dirty="0" smtClean="0">
                <a:solidFill>
                  <a:srgbClr val="003366"/>
                </a:solidFill>
              </a:rPr>
              <a:t>:</a:t>
            </a:r>
            <a:r>
              <a:rPr lang="zh-TW" altLang="en-US" sz="1800" b="1" dirty="0" smtClean="0">
                <a:solidFill>
                  <a:srgbClr val="003366"/>
                </a:solidFill>
              </a:rPr>
              <a:t>位於山西省朔州市，占地</a:t>
            </a:r>
            <a:r>
              <a:rPr lang="en-US" altLang="zh-TW" sz="1800" b="1" dirty="0" smtClean="0">
                <a:solidFill>
                  <a:srgbClr val="003366"/>
                </a:solidFill>
              </a:rPr>
              <a:t>440</a:t>
            </a:r>
            <a:r>
              <a:rPr lang="zh-TW" altLang="en-US" sz="1800" b="1" dirty="0" smtClean="0">
                <a:solidFill>
                  <a:srgbClr val="003366"/>
                </a:solidFill>
              </a:rPr>
              <a:t>畝，員工約</a:t>
            </a:r>
            <a:r>
              <a:rPr lang="en-US" altLang="zh-TW" sz="1800" b="1" dirty="0" smtClean="0">
                <a:solidFill>
                  <a:srgbClr val="003366"/>
                </a:solidFill>
              </a:rPr>
              <a:t>200</a:t>
            </a:r>
            <a:r>
              <a:rPr lang="zh-TW" altLang="en-US" sz="1800" b="1" dirty="0" smtClean="0">
                <a:solidFill>
                  <a:srgbClr val="003366"/>
                </a:solidFill>
              </a:rPr>
              <a:t>人。</a:t>
            </a:r>
            <a:r>
              <a:rPr lang="en-US" altLang="zh-TW" sz="1800" b="1" dirty="0" smtClean="0">
                <a:solidFill>
                  <a:srgbClr val="003366"/>
                </a:solidFill>
              </a:rPr>
              <a:t>(</a:t>
            </a:r>
            <a:r>
              <a:rPr lang="zh-TW" altLang="en-US" sz="1800" b="1" dirty="0" smtClean="0">
                <a:solidFill>
                  <a:srgbClr val="003366"/>
                </a:solidFill>
              </a:rPr>
              <a:t>合資</a:t>
            </a:r>
            <a:r>
              <a:rPr lang="en-US" altLang="zh-TW" sz="1800" b="1" dirty="0" smtClean="0">
                <a:solidFill>
                  <a:srgbClr val="003366"/>
                </a:solidFill>
              </a:rPr>
              <a:t>)</a:t>
            </a:r>
          </a:p>
          <a:p>
            <a:pPr>
              <a:defRPr/>
            </a:pPr>
            <a:endParaRPr lang="en-US" altLang="zh-TW" sz="1800" b="1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6</a:t>
            </a:fld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62124" y="36215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琭旦公司沿革</a:t>
            </a:r>
            <a:endParaRPr lang="zh-TW" altLang="en-US" sz="3600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85750" y="1103313"/>
            <a:ext cx="8858250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>
              <a:lnSpc>
                <a:spcPct val="115000"/>
              </a:lnSpc>
            </a:pP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新細明體" pitchFamily="18" charset="-120"/>
              </a:rPr>
              <a:t>●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   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 1974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年，成立於台中潭子加工園區，生產膠膜電容器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,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至今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39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年。</a:t>
            </a:r>
          </a:p>
          <a:p>
            <a:pPr marL="457200" indent="-457200" algn="l">
              <a:lnSpc>
                <a:spcPct val="115000"/>
              </a:lnSpc>
            </a:pP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●</a:t>
            </a:r>
            <a:r>
              <a:rPr lang="zh-TW" altLang="en-US" sz="20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    </a:t>
            </a:r>
            <a:r>
              <a:rPr lang="en-US" altLang="zh-TW" sz="2000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1975</a:t>
            </a:r>
            <a:r>
              <a:rPr lang="zh-TW" altLang="en-US" sz="2000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年，開始生產發光二極體。</a:t>
            </a:r>
          </a:p>
          <a:p>
            <a:pPr marL="457200" indent="-457200" algn="l">
              <a:lnSpc>
                <a:spcPct val="115000"/>
              </a:lnSpc>
            </a:pP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●</a:t>
            </a:r>
            <a:r>
              <a:rPr lang="zh-TW" altLang="en-US" sz="20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    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1982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年，開始生產紅外線發射二極體。</a:t>
            </a:r>
          </a:p>
          <a:p>
            <a:pPr marL="457200" indent="-457200" algn="l">
              <a:lnSpc>
                <a:spcPct val="115000"/>
              </a:lnSpc>
            </a:pP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●    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1983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年，開始生產數字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點陣顯示器、光電二極體、光電晶體。</a:t>
            </a:r>
          </a:p>
          <a:p>
            <a:pPr marL="457200" indent="-457200" algn="l">
              <a:lnSpc>
                <a:spcPct val="115000"/>
              </a:lnSpc>
            </a:pP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●    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1994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年，於大陸東莞設立工廠。</a:t>
            </a:r>
          </a:p>
          <a:p>
            <a:pPr marL="457200" indent="-457200" algn="l">
              <a:lnSpc>
                <a:spcPct val="115000"/>
              </a:lnSpc>
            </a:pP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●    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1996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年，購地自建廠房，遷移至廣東省，名為博益電子公司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來料加工廠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  <a:p>
            <a:pPr marL="457200" indent="-457200" algn="l">
              <a:lnSpc>
                <a:spcPct val="115000"/>
              </a:lnSpc>
            </a:pP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●    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1997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年，通過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ISO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認證</a:t>
            </a:r>
          </a:p>
          <a:p>
            <a:pPr marL="457200" indent="-457200" algn="l">
              <a:lnSpc>
                <a:spcPct val="115000"/>
              </a:lnSpc>
            </a:pP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●   </a:t>
            </a:r>
            <a:r>
              <a:rPr lang="zh-TW" altLang="en-US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2001</a:t>
            </a:r>
            <a:r>
              <a:rPr lang="zh-TW" altLang="en-US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年，股票上櫃 </a:t>
            </a:r>
            <a:r>
              <a:rPr lang="en-US" altLang="zh-TW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櫃買中心第</a:t>
            </a:r>
            <a:r>
              <a:rPr lang="en-US" altLang="zh-TW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類股</a:t>
            </a:r>
            <a:r>
              <a:rPr lang="en-US" altLang="zh-TW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  <a:p>
            <a:pPr marL="457200" indent="-457200" algn="l">
              <a:lnSpc>
                <a:spcPct val="115000"/>
              </a:lnSpc>
            </a:pP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●    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2003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年，設置無塵室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(10,000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，開始生產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SMD LED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。 </a:t>
            </a:r>
          </a:p>
          <a:p>
            <a:pPr marL="457200" indent="-457200" algn="l">
              <a:lnSpc>
                <a:spcPct val="115000"/>
              </a:lnSpc>
            </a:pP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●    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2004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年，開發車燈及號誌燈應用模組。</a:t>
            </a:r>
          </a:p>
          <a:p>
            <a:pPr marL="457200" indent="-457200" algn="l">
              <a:lnSpc>
                <a:spcPct val="115000"/>
              </a:lnSpc>
            </a:pP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●    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2005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年，開發高功率白光及紅外線產品。</a:t>
            </a:r>
          </a:p>
          <a:p>
            <a:pPr marL="457200" indent="-457200" algn="l">
              <a:lnSpc>
                <a:spcPct val="115000"/>
              </a:lnSpc>
            </a:pP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●    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2006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年，開始量產高功率白光及紅外線產品。</a:t>
            </a:r>
          </a:p>
          <a:p>
            <a:pPr marL="457200" indent="-457200" algn="l">
              <a:lnSpc>
                <a:spcPct val="115000"/>
              </a:lnSpc>
            </a:pP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● </a:t>
            </a:r>
            <a:r>
              <a:rPr lang="zh-TW" altLang="en-US" sz="20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en-US" altLang="zh-TW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2008</a:t>
            </a:r>
            <a:r>
              <a:rPr lang="zh-TW" altLang="en-US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en-US" sz="20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開始量產矽基板集成式高功率模組。</a:t>
            </a:r>
          </a:p>
          <a:p>
            <a:pPr marL="457200" indent="-457200" algn="l">
              <a:lnSpc>
                <a:spcPct val="115000"/>
              </a:lnSpc>
            </a:pP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●</a:t>
            </a:r>
            <a:r>
              <a:rPr lang="zh-TW" altLang="en-US" sz="20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US" altLang="zh-TW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2011</a:t>
            </a:r>
            <a:r>
              <a:rPr lang="zh-TW" altLang="en-US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en-US" sz="20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開發無光衰</a:t>
            </a:r>
            <a:r>
              <a:rPr lang="en-US" altLang="zh-TW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COB</a:t>
            </a:r>
            <a:r>
              <a:rPr lang="zh-TW" altLang="en-US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模組。同年大</a:t>
            </a:r>
            <a:r>
              <a:rPr lang="zh-TW" altLang="en-US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陸惠州錄旦</a:t>
            </a:r>
            <a:r>
              <a:rPr lang="zh-TW" altLang="en-US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成立</a:t>
            </a:r>
            <a:r>
              <a:rPr lang="en-US" altLang="zh-TW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獨資廠</a:t>
            </a:r>
            <a:r>
              <a:rPr lang="en-US" altLang="zh-TW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  <a:p>
            <a:pPr marL="457200" indent="-457200" algn="l">
              <a:lnSpc>
                <a:spcPct val="115000"/>
              </a:lnSpc>
            </a:pP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●</a:t>
            </a:r>
            <a:r>
              <a:rPr lang="zh-TW" altLang="en-US" sz="200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US" altLang="zh-TW" sz="2000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2012</a:t>
            </a:r>
            <a:r>
              <a:rPr lang="zh-TW" altLang="en-US" sz="2000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年，推廣自有品牌</a:t>
            </a:r>
            <a:r>
              <a:rPr lang="en-US" altLang="zh-TW" sz="2000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LED</a:t>
            </a:r>
            <a:r>
              <a:rPr lang="zh-TW" altLang="en-US" sz="2000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照明成品</a:t>
            </a:r>
            <a:r>
              <a:rPr lang="zh-TW" altLang="en-US" sz="200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000" dirty="0" smtClean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lnSpc>
                <a:spcPct val="115000"/>
              </a:lnSpc>
            </a:pP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●</a:t>
            </a:r>
            <a:r>
              <a:rPr lang="zh-TW" altLang="en-US" sz="200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US" altLang="zh-TW" sz="2000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2014</a:t>
            </a:r>
            <a:r>
              <a:rPr lang="zh-TW" altLang="en-US" sz="2000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年，合資成立山西錄旦，主力生產照明光源</a:t>
            </a:r>
            <a:r>
              <a:rPr lang="zh-TW" altLang="en-US" sz="200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000" dirty="0" smtClean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indent="-457200" algn="l">
              <a:lnSpc>
                <a:spcPct val="115000"/>
              </a:lnSpc>
            </a:pPr>
            <a:endParaRPr lang="en-US" altLang="zh-TW" sz="2000" dirty="0" smtClean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lnSpc>
                <a:spcPct val="115000"/>
              </a:lnSpc>
            </a:pPr>
            <a:endParaRPr lang="zh-TW" altLang="en-US" sz="2000" dirty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advTm="4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7</a:t>
            </a:fld>
            <a:endParaRPr lang="zh-TW" altLang="en-US" dirty="0"/>
          </a:p>
        </p:txBody>
      </p:sp>
      <p:pic>
        <p:nvPicPr>
          <p:cNvPr id="5" name="Picture 6" descr="C:\Documents and Settings\sales06\桌面\組織架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164" y="966460"/>
            <a:ext cx="8786874" cy="607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162124" y="36215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琭旦公司組織</a:t>
            </a:r>
            <a:endParaRPr lang="zh-TW" altLang="en-US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>
          <a:xfrm>
            <a:off x="10045328" y="7159626"/>
            <a:ext cx="648072" cy="401637"/>
          </a:xfrm>
        </p:spPr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z="2000" smtClean="0"/>
              <a:pPr>
                <a:defRPr/>
              </a:pPr>
              <a:t>8</a:t>
            </a:fld>
            <a:endParaRPr lang="zh-TW" altLang="en-US" sz="2000" dirty="0"/>
          </a:p>
        </p:txBody>
      </p:sp>
      <p:sp>
        <p:nvSpPr>
          <p:cNvPr id="5" name="投影片編號版面配置區 3"/>
          <p:cNvSpPr txBox="1">
            <a:spLocks/>
          </p:cNvSpPr>
          <p:nvPr/>
        </p:nvSpPr>
        <p:spPr>
          <a:xfrm>
            <a:off x="8294763" y="6076083"/>
            <a:ext cx="457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A70BB-1A17-4FF1-A12F-4E78D7F63280}" type="slidenum">
              <a:rPr kumimoji="0" lang="en-US" altLang="zh-TW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pPr marL="0" marR="0" lvl="0" indent="0" algn="l" defTabSz="1043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TW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Picture 4" descr="DSC00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0268" y="1160960"/>
            <a:ext cx="2449512" cy="1838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5" descr="pp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8140" y="2961160"/>
            <a:ext cx="2286000" cy="2271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85850" y="1089746"/>
            <a:ext cx="5407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zh-TW" sz="24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   </a:t>
            </a:r>
            <a:r>
              <a:rPr lang="en-US" altLang="zh-TW" sz="24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●</a:t>
            </a:r>
            <a:r>
              <a:rPr lang="zh-TW" altLang="en-US" sz="24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專業的生產設備及嚴格地品質管控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74668" y="5995209"/>
            <a:ext cx="46910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zh-TW" sz="20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</a:p>
          <a:p>
            <a:pPr algn="l"/>
            <a:r>
              <a:rPr lang="en-US" altLang="zh-TW" sz="20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● </a:t>
            </a:r>
            <a:r>
              <a:rPr lang="en-US" altLang="zh-TW" sz="2400" b="1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10,000</a:t>
            </a:r>
            <a:r>
              <a:rPr lang="zh-TW" altLang="en-US" sz="240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等級無塵室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Picture 8" descr="DSC000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2998" y="4816409"/>
            <a:ext cx="2098675" cy="157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917544" y="1566053"/>
            <a:ext cx="4953000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Die Bonder × 10 sets</a:t>
            </a:r>
          </a:p>
          <a:p>
            <a:pPr algn="l">
              <a:spcBef>
                <a:spcPct val="50000"/>
              </a:spcBef>
            </a:pP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-Wire Bonder × 10 sets</a:t>
            </a:r>
          </a:p>
          <a:p>
            <a:pPr algn="l">
              <a:spcBef>
                <a:spcPct val="50000"/>
              </a:spcBef>
            </a:pP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-AUTO Encapsulate × 6 sets </a:t>
            </a:r>
          </a:p>
          <a:p>
            <a:pPr algn="l">
              <a:spcBef>
                <a:spcPct val="50000"/>
              </a:spcBef>
            </a:pP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-CASTINGx1set</a:t>
            </a:r>
          </a:p>
          <a:p>
            <a:pPr algn="l">
              <a:spcBef>
                <a:spcPct val="50000"/>
              </a:spcBef>
            </a:pP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-MOLDINGx6sets</a:t>
            </a:r>
          </a:p>
          <a:p>
            <a:pPr algn="l">
              <a:spcBef>
                <a:spcPct val="50000"/>
              </a:spcBef>
            </a:pP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-HI-POWER Pre-testerx1set</a:t>
            </a:r>
          </a:p>
          <a:p>
            <a:pPr algn="l">
              <a:spcBef>
                <a:spcPct val="50000"/>
              </a:spcBef>
            </a:pP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-HI-POWER TesterX1set  </a:t>
            </a:r>
          </a:p>
          <a:p>
            <a:pPr algn="l">
              <a:spcBef>
                <a:spcPct val="50000"/>
              </a:spcBef>
            </a:pP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-Auto Tester × 4 sets</a:t>
            </a:r>
          </a:p>
          <a:p>
            <a:pPr algn="l">
              <a:spcBef>
                <a:spcPct val="50000"/>
              </a:spcBef>
            </a:pP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-AUTO  Tester(SMD)x2sets</a:t>
            </a:r>
          </a:p>
          <a:p>
            <a:pPr algn="l">
              <a:spcBef>
                <a:spcPct val="50000"/>
              </a:spcBef>
            </a:pP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-TAPPING(SMD)x2sets</a:t>
            </a:r>
          </a:p>
        </p:txBody>
      </p:sp>
      <p:sp>
        <p:nvSpPr>
          <p:cNvPr id="12" name="矩形 11"/>
          <p:cNvSpPr/>
          <p:nvPr/>
        </p:nvSpPr>
        <p:spPr>
          <a:xfrm>
            <a:off x="162124" y="36215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生產設備與管理</a:t>
            </a:r>
            <a:endParaRPr lang="zh-TW" altLang="en-US" sz="3600" dirty="0"/>
          </a:p>
        </p:txBody>
      </p:sp>
    </p:spTree>
  </p:cSld>
  <p:clrMapOvr>
    <a:masterClrMapping/>
  </p:clrMapOvr>
  <p:transition advTm="4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56FDAE2-54EB-4B6E-AEF3-97FF7C5AFFD5}" type="slidenum">
              <a:rPr lang="zh-TW" altLang="en-US" smtClean="0"/>
              <a:pPr>
                <a:defRPr/>
              </a:pPr>
              <a:t>9</a:t>
            </a:fld>
            <a:endParaRPr lang="zh-TW" altLang="en-US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55650" y="1125538"/>
            <a:ext cx="29511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32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Die Bonding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877888" y="5688013"/>
            <a:ext cx="549275" cy="92075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med" len="lg"/>
          </a:ln>
        </p:spPr>
        <p:txBody>
          <a:bodyPr vert="eaVert" wrap="none">
            <a:spAutoFit/>
          </a:bodyPr>
          <a:lstStyle/>
          <a:p>
            <a:endParaRPr lang="zh-TW" altLang="zh-TW">
              <a:latin typeface="Times New Roman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46125" y="5734050"/>
            <a:ext cx="2730500" cy="366713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med" len="lg"/>
          </a:ln>
        </p:spPr>
        <p:txBody>
          <a:bodyPr wrap="none">
            <a:spAutoFit/>
          </a:bodyPr>
          <a:lstStyle/>
          <a:p>
            <a:r>
              <a:rPr lang="en-US" altLang="zh-TW">
                <a:latin typeface="Times New Roman" pitchFamily="18" charset="0"/>
              </a:rPr>
              <a:t>Auto Die Bonding Machine</a:t>
            </a:r>
          </a:p>
        </p:txBody>
      </p:sp>
      <p:pic>
        <p:nvPicPr>
          <p:cNvPr id="8" name="Picture 10" descr="65-21-1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52963" y="2398713"/>
            <a:ext cx="4033837" cy="2928937"/>
          </a:xfrm>
          <a:prstGeom prst="rect">
            <a:avLst/>
          </a:prstGeom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4775196" y="2280433"/>
            <a:ext cx="1357313" cy="461963"/>
          </a:xfrm>
          <a:prstGeom prst="rect">
            <a:avLst/>
          </a:prstGeom>
          <a:solidFill>
            <a:srgbClr val="CC6600"/>
          </a:solidFill>
          <a:ln w="25400" algn="ctr">
            <a:solidFill>
              <a:srgbClr val="808080"/>
            </a:solidFill>
            <a:miter lim="800000"/>
            <a:headEnd/>
            <a:tailEnd type="none" w="med" len="lg"/>
          </a:ln>
        </p:spPr>
        <p:txBody>
          <a:bodyPr>
            <a:spAutoFit/>
          </a:bodyPr>
          <a:lstStyle/>
          <a:p>
            <a:r>
              <a:rPr lang="en-US" altLang="zh-TW" dirty="0">
                <a:latin typeface="Times New Roman" pitchFamily="18" charset="0"/>
              </a:rPr>
              <a:t>Reflector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7847030" y="4995077"/>
            <a:ext cx="885825" cy="461962"/>
          </a:xfrm>
          <a:prstGeom prst="rect">
            <a:avLst/>
          </a:prstGeom>
          <a:solidFill>
            <a:srgbClr val="FFFF00"/>
          </a:solidFill>
          <a:ln w="25400" algn="ctr">
            <a:solidFill>
              <a:srgbClr val="808080"/>
            </a:solidFill>
            <a:miter lim="800000"/>
            <a:headEnd/>
            <a:tailEnd type="none" w="med" len="lg"/>
          </a:ln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Times New Roman" pitchFamily="18" charset="0"/>
              </a:rPr>
              <a:t>Paste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3846502" y="2923375"/>
            <a:ext cx="1479550" cy="369888"/>
          </a:xfrm>
          <a:prstGeom prst="rect">
            <a:avLst/>
          </a:prstGeom>
          <a:solidFill>
            <a:schemeClr val="tx2"/>
          </a:solidFill>
          <a:ln w="25400" algn="ctr">
            <a:solidFill>
              <a:srgbClr val="808080"/>
            </a:solidFill>
            <a:miter lim="800000"/>
            <a:headEnd/>
            <a:tailEnd type="none" w="med" len="lg"/>
          </a:ln>
        </p:spPr>
        <p:txBody>
          <a:bodyPr>
            <a:spAutoFit/>
          </a:bodyPr>
          <a:lstStyle/>
          <a:p>
            <a:r>
              <a:rPr lang="en-US" altLang="zh-TW" sz="1800" b="1" dirty="0">
                <a:solidFill>
                  <a:schemeClr val="bg2"/>
                </a:solidFill>
                <a:latin typeface="Times New Roman" pitchFamily="18" charset="0"/>
              </a:rPr>
              <a:t>LED Dice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8489972" y="2566185"/>
            <a:ext cx="661987" cy="461963"/>
          </a:xfrm>
          <a:prstGeom prst="rect">
            <a:avLst/>
          </a:prstGeom>
          <a:solidFill>
            <a:srgbClr val="FFFF00"/>
          </a:solidFill>
          <a:ln w="25400" algn="ctr">
            <a:solidFill>
              <a:srgbClr val="808080"/>
            </a:solidFill>
            <a:miter lim="800000"/>
            <a:headEnd/>
            <a:tailEnd type="none" w="med" len="lg"/>
          </a:ln>
        </p:spPr>
        <p:txBody>
          <a:bodyPr wrap="none">
            <a:spAutoFit/>
          </a:bodyPr>
          <a:lstStyle/>
          <a:p>
            <a:r>
              <a:rPr lang="en-US" altLang="zh-TW" b="1">
                <a:latin typeface="Times New Roman" pitchFamily="18" charset="0"/>
              </a:rPr>
              <a:t>L/F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429250" y="1571625"/>
            <a:ext cx="2000250" cy="428625"/>
          </a:xfrm>
          <a:prstGeom prst="rect">
            <a:avLst/>
          </a:prstGeom>
          <a:solidFill>
            <a:srgbClr val="99FF99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TW" sz="1200" b="1">
                <a:solidFill>
                  <a:srgbClr val="000000"/>
                </a:solidFill>
              </a:rPr>
              <a:t>Substrate/Lead frame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5857875" y="1500188"/>
            <a:ext cx="1130300" cy="71437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zh-TW">
              <a:latin typeface="Times New Roman" pitchFamily="18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5857875" y="1214438"/>
            <a:ext cx="1131888" cy="287337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TW" sz="1400" b="1">
                <a:solidFill>
                  <a:srgbClr val="000000"/>
                </a:solidFill>
              </a:rPr>
              <a:t>Chip</a:t>
            </a: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6934200" y="1524000"/>
            <a:ext cx="1295400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8229600" y="1371600"/>
            <a:ext cx="5334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altLang="zh-TW" sz="1400" b="1">
                <a:solidFill>
                  <a:schemeClr val="bg2"/>
                </a:solidFill>
                <a:latin typeface="Times New Roman" pitchFamily="18" charset="0"/>
              </a:rPr>
              <a:t>paste</a:t>
            </a:r>
          </a:p>
        </p:txBody>
      </p:sp>
      <p:sp>
        <p:nvSpPr>
          <p:cNvPr id="18" name="Text Box 66"/>
          <p:cNvSpPr txBox="1">
            <a:spLocks noChangeArrowheads="1"/>
          </p:cNvSpPr>
          <p:nvPr/>
        </p:nvSpPr>
        <p:spPr bwMode="auto">
          <a:xfrm>
            <a:off x="4648200" y="5410200"/>
            <a:ext cx="2360613" cy="1368425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med" len="lg"/>
          </a:ln>
        </p:spPr>
        <p:txBody>
          <a:bodyPr wrap="none">
            <a:spAutoFit/>
          </a:bodyPr>
          <a:lstStyle/>
          <a:p>
            <a:r>
              <a:rPr lang="en-US" altLang="zh-TW" sz="1400" b="1">
                <a:latin typeface="Times New Roman" pitchFamily="18" charset="0"/>
              </a:rPr>
              <a:t>Raw material including :</a:t>
            </a:r>
          </a:p>
          <a:p>
            <a:r>
              <a:rPr lang="en-US" altLang="zh-TW" sz="1400" b="1">
                <a:latin typeface="Times New Roman" pitchFamily="18" charset="0"/>
              </a:rPr>
              <a:t>     1. Lead frame (Substrate)</a:t>
            </a:r>
          </a:p>
          <a:p>
            <a:r>
              <a:rPr lang="en-US" altLang="zh-TW" sz="1400" b="1">
                <a:latin typeface="Times New Roman" pitchFamily="18" charset="0"/>
              </a:rPr>
              <a:t>     2. die attach paste</a:t>
            </a:r>
          </a:p>
          <a:p>
            <a:r>
              <a:rPr lang="en-US" altLang="zh-TW" sz="1400" b="1">
                <a:latin typeface="Times New Roman" pitchFamily="18" charset="0"/>
              </a:rPr>
              <a:t>     3. LED dice</a:t>
            </a:r>
          </a:p>
          <a:p>
            <a:r>
              <a:rPr lang="en-US" altLang="zh-TW" sz="1400" b="1">
                <a:latin typeface="Times New Roman" pitchFamily="18" charset="0"/>
              </a:rPr>
              <a:t>     </a:t>
            </a:r>
          </a:p>
          <a:p>
            <a:r>
              <a:rPr lang="en-US" altLang="zh-TW" sz="1400" b="1">
                <a:latin typeface="Times New Roman" pitchFamily="18" charset="0"/>
              </a:rPr>
              <a:t> </a:t>
            </a:r>
          </a:p>
        </p:txBody>
      </p:sp>
      <p:pic>
        <p:nvPicPr>
          <p:cNvPr id="19" name="Picture 18" descr="D:\UserData\Desktop\未命名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628775"/>
            <a:ext cx="3167062" cy="404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矩形 19"/>
          <p:cNvSpPr/>
          <p:nvPr/>
        </p:nvSpPr>
        <p:spPr>
          <a:xfrm>
            <a:off x="162124" y="36215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生產設備</a:t>
            </a:r>
            <a:endParaRPr lang="en-US" altLang="zh-TW" sz="36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6347</TotalTime>
  <Words>1141</Words>
  <Application>Microsoft Office PowerPoint</Application>
  <PresentationFormat>自訂</PresentationFormat>
  <Paragraphs>455</Paragraphs>
  <Slides>37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38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零件產品介紹 </vt:lpstr>
      <vt:lpstr>投影片 22</vt:lpstr>
      <vt:lpstr>投影片 23</vt:lpstr>
      <vt:lpstr>投影片 24</vt:lpstr>
      <vt:lpstr>投影片 25</vt:lpstr>
      <vt:lpstr>投影片 26</vt:lpstr>
      <vt:lpstr>LED 成品介紹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eric yang</dc:creator>
  <cp:lastModifiedBy>sales11</cp:lastModifiedBy>
  <cp:revision>475</cp:revision>
  <cp:lastPrinted>2012-12-11T06:07:55Z</cp:lastPrinted>
  <dcterms:created xsi:type="dcterms:W3CDTF">2012-11-15T07:03:51Z</dcterms:created>
  <dcterms:modified xsi:type="dcterms:W3CDTF">2014-08-28T04:50:04Z</dcterms:modified>
</cp:coreProperties>
</file>